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6" r:id="rId2"/>
    <p:sldId id="277" r:id="rId3"/>
    <p:sldId id="269" r:id="rId4"/>
    <p:sldId id="270" r:id="rId5"/>
    <p:sldId id="278" r:id="rId6"/>
    <p:sldId id="273" r:id="rId7"/>
    <p:sldId id="271" r:id="rId8"/>
    <p:sldId id="279" r:id="rId9"/>
    <p:sldId id="280" r:id="rId10"/>
    <p:sldId id="267" r:id="rId11"/>
    <p:sldId id="275" r:id="rId12"/>
    <p:sldId id="281" r:id="rId13"/>
    <p:sldId id="282" r:id="rId14"/>
    <p:sldId id="274" r:id="rId15"/>
    <p:sldId id="283" r:id="rId16"/>
    <p:sldId id="284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99F74-22BD-4D4E-851B-CF2FAB0FA401}" v="816" dt="2020-05-06T17:53:56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0496" autoAdjust="0"/>
  </p:normalViewPr>
  <p:slideViewPr>
    <p:cSldViewPr>
      <p:cViewPr>
        <p:scale>
          <a:sx n="90" d="100"/>
          <a:sy n="90" d="100"/>
        </p:scale>
        <p:origin x="738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B499F74-22BD-4D4E-851B-CF2FAB0FA401}"/>
    <pc:docChg chg="addSld delSld modSld">
      <pc:chgData name="" userId="" providerId="" clId="Web-{7B499F74-22BD-4D4E-851B-CF2FAB0FA401}" dt="2020-05-06T17:53:56.111" v="797" actId="14100"/>
      <pc:docMkLst>
        <pc:docMk/>
      </pc:docMkLst>
      <pc:sldChg chg="del">
        <pc:chgData name="" userId="" providerId="" clId="Web-{7B499F74-22BD-4D4E-851B-CF2FAB0FA401}" dt="2020-05-06T16:43:58.692" v="9"/>
        <pc:sldMkLst>
          <pc:docMk/>
          <pc:sldMk cId="0" sldId="263"/>
        </pc:sldMkLst>
      </pc:sldChg>
      <pc:sldChg chg="del">
        <pc:chgData name="" userId="" providerId="" clId="Web-{7B499F74-22BD-4D4E-851B-CF2FAB0FA401}" dt="2020-05-06T16:43:58.692" v="8"/>
        <pc:sldMkLst>
          <pc:docMk/>
          <pc:sldMk cId="1863136505" sldId="265"/>
        </pc:sldMkLst>
      </pc:sldChg>
      <pc:sldChg chg="addSp delSp modSp">
        <pc:chgData name="" userId="" providerId="" clId="Web-{7B499F74-22BD-4D4E-851B-CF2FAB0FA401}" dt="2020-05-06T17:53:56.111" v="797" actId="14100"/>
        <pc:sldMkLst>
          <pc:docMk/>
          <pc:sldMk cId="4177863167" sldId="267"/>
        </pc:sldMkLst>
        <pc:spChg chg="mod">
          <ac:chgData name="" userId="" providerId="" clId="Web-{7B499F74-22BD-4D4E-851B-CF2FAB0FA401}" dt="2020-05-06T17:53:56.111" v="797" actId="14100"/>
          <ac:spMkLst>
            <pc:docMk/>
            <pc:sldMk cId="4177863167" sldId="267"/>
            <ac:spMk id="2" creationId="{00000000-0000-0000-0000-000000000000}"/>
          </ac:spMkLst>
        </pc:spChg>
        <pc:spChg chg="mod">
          <ac:chgData name="" userId="" providerId="" clId="Web-{7B499F74-22BD-4D4E-851B-CF2FAB0FA401}" dt="2020-05-06T17:53:48.705" v="796" actId="20577"/>
          <ac:spMkLst>
            <pc:docMk/>
            <pc:sldMk cId="4177863167" sldId="267"/>
            <ac:spMk id="3" creationId="{00000000-0000-0000-0000-000000000000}"/>
          </ac:spMkLst>
        </pc:spChg>
        <pc:spChg chg="add mod">
          <ac:chgData name="" userId="" providerId="" clId="Web-{7B499F74-22BD-4D4E-851B-CF2FAB0FA401}" dt="2020-05-06T17:10:44.609" v="215" actId="14100"/>
          <ac:spMkLst>
            <pc:docMk/>
            <pc:sldMk cId="4177863167" sldId="267"/>
            <ac:spMk id="14" creationId="{662E9C09-F5FF-44F6-831E-EC88FF81635B}"/>
          </ac:spMkLst>
        </pc:spChg>
        <pc:spChg chg="add mod">
          <ac:chgData name="" userId="" providerId="" clId="Web-{7B499F74-22BD-4D4E-851B-CF2FAB0FA401}" dt="2020-05-06T17:29:21.851" v="553" actId="20577"/>
          <ac:spMkLst>
            <pc:docMk/>
            <pc:sldMk cId="4177863167" sldId="267"/>
            <ac:spMk id="19" creationId="{22A9E9B4-22DC-4D59-A4E7-C09D92AB7503}"/>
          </ac:spMkLst>
        </pc:spChg>
        <pc:picChg chg="add mod">
          <ac:chgData name="" userId="" providerId="" clId="Web-{7B499F74-22BD-4D4E-851B-CF2FAB0FA401}" dt="2020-05-06T17:26:45.397" v="488" actId="1076"/>
          <ac:picMkLst>
            <pc:docMk/>
            <pc:sldMk cId="4177863167" sldId="267"/>
            <ac:picMk id="4" creationId="{45236F57-D54D-49C4-BD56-990C96E228A4}"/>
          </ac:picMkLst>
        </pc:picChg>
        <pc:picChg chg="add del mod">
          <ac:chgData name="" userId="" providerId="" clId="Web-{7B499F74-22BD-4D4E-851B-CF2FAB0FA401}" dt="2020-05-06T17:08:46.015" v="138"/>
          <ac:picMkLst>
            <pc:docMk/>
            <pc:sldMk cId="4177863167" sldId="267"/>
            <ac:picMk id="6" creationId="{A2F5F17B-7FA2-449F-A276-30E20FAFE243}"/>
          </ac:picMkLst>
        </pc:picChg>
        <pc:picChg chg="add del mod">
          <ac:chgData name="" userId="" providerId="" clId="Web-{7B499F74-22BD-4D4E-851B-CF2FAB0FA401}" dt="2020-05-06T17:08:48.936" v="140"/>
          <ac:picMkLst>
            <pc:docMk/>
            <pc:sldMk cId="4177863167" sldId="267"/>
            <ac:picMk id="8" creationId="{64501933-0DF4-4F8E-B40A-4873F84EA35F}"/>
          </ac:picMkLst>
        </pc:picChg>
        <pc:picChg chg="add del mod">
          <ac:chgData name="" userId="" providerId="" clId="Web-{7B499F74-22BD-4D4E-851B-CF2FAB0FA401}" dt="2020-05-06T17:08:48.140" v="139"/>
          <ac:picMkLst>
            <pc:docMk/>
            <pc:sldMk cId="4177863167" sldId="267"/>
            <ac:picMk id="10" creationId="{00E8935E-FA47-48B7-ACF4-D3A239E028A6}"/>
          </ac:picMkLst>
        </pc:picChg>
        <pc:picChg chg="add del mod">
          <ac:chgData name="" userId="" providerId="" clId="Web-{7B499F74-22BD-4D4E-851B-CF2FAB0FA401}" dt="2020-05-06T17:10:00.359" v="199"/>
          <ac:picMkLst>
            <pc:docMk/>
            <pc:sldMk cId="4177863167" sldId="267"/>
            <ac:picMk id="12" creationId="{75458E79-0D22-45A7-A9C0-8C2D9E42BAE4}"/>
          </ac:picMkLst>
        </pc:picChg>
        <pc:picChg chg="add mod">
          <ac:chgData name="" userId="" providerId="" clId="Web-{7B499F74-22BD-4D4E-851B-CF2FAB0FA401}" dt="2020-05-06T17:28:32.710" v="547" actId="1076"/>
          <ac:picMkLst>
            <pc:docMk/>
            <pc:sldMk cId="4177863167" sldId="267"/>
            <ac:picMk id="15" creationId="{E5192083-47F5-4228-AAA8-FE6D52FCB71C}"/>
          </ac:picMkLst>
        </pc:picChg>
        <pc:picChg chg="add mod">
          <ac:chgData name="" userId="" providerId="" clId="Web-{7B499F74-22BD-4D4E-851B-CF2FAB0FA401}" dt="2020-05-06T17:29:30.898" v="556" actId="1076"/>
          <ac:picMkLst>
            <pc:docMk/>
            <pc:sldMk cId="4177863167" sldId="267"/>
            <ac:picMk id="17" creationId="{6F30FE9A-2AA3-4803-9F42-8ECE66CDE9F2}"/>
          </ac:picMkLst>
        </pc:picChg>
        <pc:picChg chg="del">
          <ac:chgData name="" userId="" providerId="" clId="Web-{7B499F74-22BD-4D4E-851B-CF2FAB0FA401}" dt="2020-05-06T16:44:26.239" v="12"/>
          <ac:picMkLst>
            <pc:docMk/>
            <pc:sldMk cId="4177863167" sldId="267"/>
            <ac:picMk id="3075" creationId="{00000000-0000-0000-0000-000000000000}"/>
          </ac:picMkLst>
        </pc:picChg>
        <pc:picChg chg="del mod">
          <ac:chgData name="" userId="" providerId="" clId="Web-{7B499F74-22BD-4D4E-851B-CF2FAB0FA401}" dt="2020-05-06T16:54:57.853" v="46"/>
          <ac:picMkLst>
            <pc:docMk/>
            <pc:sldMk cId="4177863167" sldId="267"/>
            <ac:picMk id="3076" creationId="{00000000-0000-0000-0000-000000000000}"/>
          </ac:picMkLst>
        </pc:picChg>
      </pc:sldChg>
      <pc:sldChg chg="del">
        <pc:chgData name="" userId="" providerId="" clId="Web-{7B499F74-22BD-4D4E-851B-CF2FAB0FA401}" dt="2020-05-06T16:43:58.692" v="7"/>
        <pc:sldMkLst>
          <pc:docMk/>
          <pc:sldMk cId="1434732127" sldId="268"/>
        </pc:sldMkLst>
      </pc:sldChg>
      <pc:sldChg chg="del">
        <pc:chgData name="" userId="" providerId="" clId="Web-{7B499F74-22BD-4D4E-851B-CF2FAB0FA401}" dt="2020-05-06T16:39:51.315" v="0"/>
        <pc:sldMkLst>
          <pc:docMk/>
          <pc:sldMk cId="2236068771" sldId="272"/>
        </pc:sldMkLst>
      </pc:sldChg>
      <pc:sldChg chg="addSp delSp modSp new">
        <pc:chgData name="" userId="" providerId="" clId="Web-{7B499F74-22BD-4D4E-851B-CF2FAB0FA401}" dt="2020-05-06T17:04:24.778" v="136" actId="14100"/>
        <pc:sldMkLst>
          <pc:docMk/>
          <pc:sldMk cId="4115129723" sldId="274"/>
        </pc:sldMkLst>
        <pc:spChg chg="mod">
          <ac:chgData name="" userId="" providerId="" clId="Web-{7B499F74-22BD-4D4E-851B-CF2FAB0FA401}" dt="2020-05-06T16:56:18.150" v="74" actId="14100"/>
          <ac:spMkLst>
            <pc:docMk/>
            <pc:sldMk cId="4115129723" sldId="274"/>
            <ac:spMk id="2" creationId="{DD289360-0B87-458C-8410-2DF523DCDAEF}"/>
          </ac:spMkLst>
        </pc:spChg>
        <pc:spChg chg="del mod">
          <ac:chgData name="" userId="" providerId="" clId="Web-{7B499F74-22BD-4D4E-851B-CF2FAB0FA401}" dt="2020-05-06T16:59:20.511" v="112"/>
          <ac:spMkLst>
            <pc:docMk/>
            <pc:sldMk cId="4115129723" sldId="274"/>
            <ac:spMk id="3" creationId="{F1EDB675-0128-4AB5-B22E-7A659F097A74}"/>
          </ac:spMkLst>
        </pc:spChg>
        <pc:spChg chg="add mod">
          <ac:chgData name="" userId="" providerId="" clId="Web-{7B499F74-22BD-4D4E-851B-CF2FAB0FA401}" dt="2020-05-06T17:04:24.778" v="136" actId="14100"/>
          <ac:spMkLst>
            <pc:docMk/>
            <pc:sldMk cId="4115129723" sldId="274"/>
            <ac:spMk id="6" creationId="{2B45EA79-B0AB-4344-B62B-01C33F3A0250}"/>
          </ac:spMkLst>
        </pc:spChg>
        <pc:picChg chg="add mod">
          <ac:chgData name="" userId="" providerId="" clId="Web-{7B499F74-22BD-4D4E-851B-CF2FAB0FA401}" dt="2020-05-06T16:57:23.166" v="103" actId="1076"/>
          <ac:picMkLst>
            <pc:docMk/>
            <pc:sldMk cId="4115129723" sldId="274"/>
            <ac:picMk id="5" creationId="{4BF3D681-C975-4888-88AE-8E10484CC8DF}"/>
          </ac:picMkLst>
        </pc:picChg>
        <pc:picChg chg="add mod ord">
          <ac:chgData name="" userId="" providerId="" clId="Web-{7B499F74-22BD-4D4E-851B-CF2FAB0FA401}" dt="2020-05-06T17:04:14.028" v="133" actId="1076"/>
          <ac:picMkLst>
            <pc:docMk/>
            <pc:sldMk cId="4115129723" sldId="274"/>
            <ac:picMk id="7" creationId="{6A9CBAFD-1FAD-442D-AE96-0EC363883C0B}"/>
          </ac:picMkLst>
        </pc:picChg>
        <pc:picChg chg="add mod">
          <ac:chgData name="" userId="" providerId="" clId="Web-{7B499F74-22BD-4D4E-851B-CF2FAB0FA401}" dt="2020-05-06T17:00:38.355" v="117" actId="1076"/>
          <ac:picMkLst>
            <pc:docMk/>
            <pc:sldMk cId="4115129723" sldId="274"/>
            <ac:picMk id="9" creationId="{149E94E4-CC1C-4AC9-B4B6-108EBED43B22}"/>
          </ac:picMkLst>
        </pc:picChg>
        <pc:picChg chg="add mod">
          <ac:chgData name="" userId="" providerId="" clId="Web-{7B499F74-22BD-4D4E-851B-CF2FAB0FA401}" dt="2020-05-06T17:04:12.560" v="132" actId="1076"/>
          <ac:picMkLst>
            <pc:docMk/>
            <pc:sldMk cId="4115129723" sldId="274"/>
            <ac:picMk id="11" creationId="{8FC65435-B614-43EB-8783-C379CB0BC3CF}"/>
          </ac:picMkLst>
        </pc:picChg>
        <pc:picChg chg="add mod">
          <ac:chgData name="" userId="" providerId="" clId="Web-{7B499F74-22BD-4D4E-851B-CF2FAB0FA401}" dt="2020-05-06T17:03:56.513" v="127" actId="14100"/>
          <ac:picMkLst>
            <pc:docMk/>
            <pc:sldMk cId="4115129723" sldId="274"/>
            <ac:picMk id="13" creationId="{CBC4446D-612F-46DF-85BD-CA38644A40D9}"/>
          </ac:picMkLst>
        </pc:picChg>
      </pc:sldChg>
      <pc:sldChg chg="addSp delSp modSp add replId">
        <pc:chgData name="" userId="" providerId="" clId="Web-{7B499F74-22BD-4D4E-851B-CF2FAB0FA401}" dt="2020-05-06T17:51:10.719" v="794" actId="20577"/>
        <pc:sldMkLst>
          <pc:docMk/>
          <pc:sldMk cId="484892246" sldId="275"/>
        </pc:sldMkLst>
        <pc:spChg chg="mod">
          <ac:chgData name="" userId="" providerId="" clId="Web-{7B499F74-22BD-4D4E-851B-CF2FAB0FA401}" dt="2020-05-06T17:39:14.918" v="661" actId="14100"/>
          <ac:spMkLst>
            <pc:docMk/>
            <pc:sldMk cId="484892246" sldId="275"/>
            <ac:spMk id="2" creationId="{00000000-0000-0000-0000-000000000000}"/>
          </ac:spMkLst>
        </pc:spChg>
        <pc:spChg chg="mod">
          <ac:chgData name="" userId="" providerId="" clId="Web-{7B499F74-22BD-4D4E-851B-CF2FAB0FA401}" dt="2020-05-06T17:51:10.719" v="794" actId="20577"/>
          <ac:spMkLst>
            <pc:docMk/>
            <pc:sldMk cId="484892246" sldId="275"/>
            <ac:spMk id="3" creationId="{00000000-0000-0000-0000-000000000000}"/>
          </ac:spMkLst>
        </pc:spChg>
        <pc:spChg chg="add mod">
          <ac:chgData name="" userId="" providerId="" clId="Web-{7B499F74-22BD-4D4E-851B-CF2FAB0FA401}" dt="2020-05-06T17:40:20.481" v="691" actId="20577"/>
          <ac:spMkLst>
            <pc:docMk/>
            <pc:sldMk cId="484892246" sldId="275"/>
            <ac:spMk id="5" creationId="{B02BE19C-98EE-4648-ABEE-6FF7C8747153}"/>
          </ac:spMkLst>
        </pc:spChg>
        <pc:spChg chg="add del mod">
          <ac:chgData name="" userId="" providerId="" clId="Web-{7B499F74-22BD-4D4E-851B-CF2FAB0FA401}" dt="2020-05-06T17:37:05.948" v="634"/>
          <ac:spMkLst>
            <pc:docMk/>
            <pc:sldMk cId="484892246" sldId="275"/>
            <ac:spMk id="13" creationId="{A6276259-47EB-4537-ABF0-CAC7A1EE7B2A}"/>
          </ac:spMkLst>
        </pc:spChg>
        <pc:spChg chg="add mod">
          <ac:chgData name="" userId="" providerId="" clId="Web-{7B499F74-22BD-4D4E-851B-CF2FAB0FA401}" dt="2020-05-06T17:40:31.496" v="693" actId="20577"/>
          <ac:spMkLst>
            <pc:docMk/>
            <pc:sldMk cId="484892246" sldId="275"/>
            <ac:spMk id="14" creationId="{E7D242F2-5AA6-413A-AEC5-1876F76561FB}"/>
          </ac:spMkLst>
        </pc:spChg>
        <pc:picChg chg="del">
          <ac:chgData name="" userId="" providerId="" clId="Web-{7B499F74-22BD-4D4E-851B-CF2FAB0FA401}" dt="2020-05-06T17:30:40.930" v="557"/>
          <ac:picMkLst>
            <pc:docMk/>
            <pc:sldMk cId="484892246" sldId="275"/>
            <ac:picMk id="4" creationId="{45236F57-D54D-49C4-BD56-990C96E228A4}"/>
          </ac:picMkLst>
        </pc:picChg>
        <pc:picChg chg="mod">
          <ac:chgData name="" userId="" providerId="" clId="Web-{7B499F74-22BD-4D4E-851B-CF2FAB0FA401}" dt="2020-05-06T17:32:27.071" v="563" actId="1076"/>
          <ac:picMkLst>
            <pc:docMk/>
            <pc:sldMk cId="484892246" sldId="275"/>
            <ac:picMk id="6" creationId="{A2F5F17B-7FA2-449F-A276-30E20FAFE243}"/>
          </ac:picMkLst>
        </pc:picChg>
        <pc:picChg chg="add mod">
          <ac:chgData name="" userId="" providerId="" clId="Web-{7B499F74-22BD-4D4E-851B-CF2FAB0FA401}" dt="2020-05-06T17:39:22.449" v="663" actId="1076"/>
          <ac:picMkLst>
            <pc:docMk/>
            <pc:sldMk cId="484892246" sldId="275"/>
            <ac:picMk id="7" creationId="{09C20258-228A-44DB-88D1-4825605C7E81}"/>
          </ac:picMkLst>
        </pc:picChg>
        <pc:picChg chg="mod">
          <ac:chgData name="" userId="" providerId="" clId="Web-{7B499F74-22BD-4D4E-851B-CF2FAB0FA401}" dt="2020-05-06T17:32:19.837" v="561" actId="1076"/>
          <ac:picMkLst>
            <pc:docMk/>
            <pc:sldMk cId="484892246" sldId="275"/>
            <ac:picMk id="8" creationId="{64501933-0DF4-4F8E-B40A-4873F84EA35F}"/>
          </ac:picMkLst>
        </pc:picChg>
        <pc:picChg chg="mod">
          <ac:chgData name="" userId="" providerId="" clId="Web-{7B499F74-22BD-4D4E-851B-CF2FAB0FA401}" dt="2020-05-06T17:32:16.259" v="559" actId="1076"/>
          <ac:picMkLst>
            <pc:docMk/>
            <pc:sldMk cId="484892246" sldId="275"/>
            <ac:picMk id="10" creationId="{00E8935E-FA47-48B7-ACF4-D3A239E028A6}"/>
          </ac:picMkLst>
        </pc:picChg>
        <pc:picChg chg="add mod">
          <ac:chgData name="" userId="" providerId="" clId="Web-{7B499F74-22BD-4D4E-851B-CF2FAB0FA401}" dt="2020-05-06T17:39:24.746" v="664" actId="1076"/>
          <ac:picMkLst>
            <pc:docMk/>
            <pc:sldMk cId="484892246" sldId="275"/>
            <ac:picMk id="11" creationId="{ABAFE67E-38D5-4879-B949-2B2DD94D7F58}"/>
          </ac:picMkLst>
        </pc:picChg>
        <pc:cxnChg chg="add mod">
          <ac:chgData name="" userId="" providerId="" clId="Web-{7B499F74-22BD-4D4E-851B-CF2FAB0FA401}" dt="2020-05-06T17:46:19.280" v="766" actId="14100"/>
          <ac:cxnSpMkLst>
            <pc:docMk/>
            <pc:sldMk cId="484892246" sldId="275"/>
            <ac:cxnSpMk id="15" creationId="{ED8E52D4-87DD-48A8-B16E-A0FF1B68490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9F0CB-8413-4733-8810-CB70C0343899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60A28-7746-40FE-9BFD-400905BB554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14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</a:t>
            </a:r>
          </a:p>
          <a:p>
            <a:r>
              <a:rPr lang="hu-HU" dirty="0"/>
              <a:t>https://wiki.itk.ppke.hu/twiki/pub/PPKE/Azideg-%C3%A9sizomrendszerelektrofiziol%C3%B3giaivizsg%C3%A1l%C3%B3m%C3%B3dszerei/membrjelensegek2015.pdf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0A28-7746-40FE-9BFD-400905BB5545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999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F2FB6-033B-4A3D-9CA7-0498D376719E}" type="datetimeFigureOut">
              <a:rPr lang="hu-HU" smtClean="0"/>
              <a:pPr/>
              <a:t>2020.05.07.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624803-D527-4B3F-9B8E-0DEFFB836E18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h.katalin17@gmail.com" TargetMode="External"/><Relationship Id="rId2" Type="http://schemas.openxmlformats.org/officeDocument/2006/relationships/hyperlink" Target="mailto:juhasz.janos@.itk.ppke.h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>
          <a:xfrm>
            <a:off x="457200" y="1619200"/>
            <a:ext cx="8229600" cy="3504658"/>
          </a:xfrm>
        </p:spPr>
        <p:txBody>
          <a:bodyPr>
            <a:normAutofit fontScale="90000"/>
          </a:bodyPr>
          <a:lstStyle/>
          <a:p>
            <a:pPr algn="ctr">
              <a:spcBef>
                <a:spcPts val="2400"/>
              </a:spcBef>
              <a:spcAft>
                <a:spcPts val="1800"/>
              </a:spcAft>
            </a:pPr>
            <a:r>
              <a:rPr lang="pt-BR" b="1" dirty="0"/>
              <a:t>Nemlineáris Dinamikai Modellek a Biológiában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err="1" smtClean="0"/>
              <a:t>Hodgkin-Huxley</a:t>
            </a:r>
            <a:r>
              <a:rPr lang="hu-HU" b="1" dirty="0" smtClean="0"/>
              <a:t> neuron modell</a:t>
            </a:r>
            <a:r>
              <a:rPr lang="hu-HU" sz="4400" b="1" i="1" dirty="0"/>
              <a:t/>
            </a:r>
            <a:br>
              <a:rPr lang="hu-HU" sz="4400" b="1" i="1" dirty="0"/>
            </a:br>
            <a:r>
              <a:rPr lang="hu-HU" dirty="0"/>
              <a:t/>
            </a:r>
            <a:br>
              <a:rPr lang="hu-HU" dirty="0"/>
            </a:br>
            <a:r>
              <a:rPr lang="hu-HU" sz="3600" dirty="0" smtClean="0">
                <a:solidFill>
                  <a:schemeClr val="bg2">
                    <a:lumMod val="25000"/>
                  </a:schemeClr>
                </a:solidFill>
              </a:rPr>
              <a:t>11. </a:t>
            </a:r>
            <a:r>
              <a:rPr lang="hu-HU" sz="3600" dirty="0">
                <a:solidFill>
                  <a:schemeClr val="bg2">
                    <a:lumMod val="25000"/>
                  </a:schemeClr>
                </a:solidFill>
              </a:rPr>
              <a:t>gyakorlat</a:t>
            </a:r>
            <a:endParaRPr lang="hu-HU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/>
            <a:endParaRPr lang="en-US" altLang="en-US" dirty="0">
              <a:latin typeface="Arial" charset="0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57200" y="5094514"/>
            <a:ext cx="8229600" cy="1230086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/>
              <a:t>Juhász János (</a:t>
            </a:r>
            <a:r>
              <a:rPr lang="hu-HU" sz="2400" dirty="0">
                <a:hlinkClick r:id="rId2"/>
              </a:rPr>
              <a:t>juhasz.janos@.itk.ppke.hu</a:t>
            </a:r>
            <a:r>
              <a:rPr lang="hu-HU" sz="2400" dirty="0"/>
              <a:t>)</a:t>
            </a:r>
          </a:p>
          <a:p>
            <a:pPr marL="0" indent="0">
              <a:buNone/>
            </a:pPr>
            <a:r>
              <a:rPr lang="hu-HU" sz="2200" dirty="0"/>
              <a:t>Schäffer Katalin (</a:t>
            </a:r>
            <a:r>
              <a:rPr lang="hu-HU" sz="2200" dirty="0">
                <a:hlinkClick r:id="rId3"/>
              </a:rPr>
              <a:t>sch.katalin17@gmail.com</a:t>
            </a:r>
            <a:r>
              <a:rPr lang="hu-HU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06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26699"/>
          </a:xfrm>
        </p:spPr>
        <p:txBody>
          <a:bodyPr/>
          <a:lstStyle/>
          <a:p>
            <a:r>
              <a:rPr lang="hu-HU" sz="4400" dirty="0" err="1"/>
              <a:t>Hodgkin</a:t>
            </a:r>
            <a:r>
              <a:rPr lang="hu-HU" sz="4400" dirty="0"/>
              <a:t>-Huxley 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98522" y="2352421"/>
            <a:ext cx="4376469" cy="2807611"/>
          </a:xfrm>
        </p:spPr>
        <p:txBody>
          <a:bodyPr vert="horz" anchor="t">
            <a:noAutofit/>
          </a:bodyPr>
          <a:lstStyle/>
          <a:p>
            <a:r>
              <a:rPr lang="hu-HU" sz="1800" dirty="0"/>
              <a:t>I</a:t>
            </a:r>
            <a:r>
              <a:rPr lang="hu-HU" sz="1400" dirty="0"/>
              <a:t>stim</a:t>
            </a:r>
            <a:r>
              <a:rPr lang="hu-HU" sz="1800" dirty="0"/>
              <a:t> – injektált áramerősség</a:t>
            </a:r>
          </a:p>
          <a:p>
            <a:r>
              <a:rPr lang="hu-HU" sz="1800" dirty="0">
                <a:ea typeface="+mn-lt"/>
                <a:cs typeface="+mn-lt"/>
              </a:rPr>
              <a:t>C</a:t>
            </a:r>
            <a:r>
              <a:rPr lang="hu-HU" sz="1200" dirty="0">
                <a:ea typeface="+mn-lt"/>
                <a:cs typeface="+mn-lt"/>
              </a:rPr>
              <a:t>M</a:t>
            </a:r>
            <a:r>
              <a:rPr lang="hu-HU" sz="1800" dirty="0">
                <a:ea typeface="+mn-lt"/>
                <a:cs typeface="+mn-lt"/>
              </a:rPr>
              <a:t> - a membrán kapacitása</a:t>
            </a:r>
            <a:endParaRPr lang="hu-HU" dirty="0"/>
          </a:p>
          <a:p>
            <a:r>
              <a:rPr lang="hu-HU" sz="1800" dirty="0" err="1">
                <a:ea typeface="+mn-lt"/>
                <a:cs typeface="+mn-lt"/>
              </a:rPr>
              <a:t>R</a:t>
            </a:r>
            <a:r>
              <a:rPr lang="hu-HU" sz="1200" dirty="0" err="1">
                <a:ea typeface="+mn-lt"/>
                <a:cs typeface="+mn-lt"/>
              </a:rPr>
              <a:t>Cl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R</a:t>
            </a:r>
            <a:r>
              <a:rPr lang="hu-HU" sz="1200" dirty="0" err="1">
                <a:ea typeface="+mn-lt"/>
                <a:cs typeface="+mn-lt"/>
              </a:rPr>
              <a:t>Na</a:t>
            </a:r>
            <a:r>
              <a:rPr lang="hu-HU" sz="1800" dirty="0">
                <a:ea typeface="+mn-lt"/>
                <a:cs typeface="+mn-lt"/>
              </a:rPr>
              <a:t>(V ), R</a:t>
            </a:r>
            <a:r>
              <a:rPr lang="hu-HU" sz="1200" dirty="0">
                <a:ea typeface="+mn-lt"/>
                <a:cs typeface="+mn-lt"/>
              </a:rPr>
              <a:t>K</a:t>
            </a:r>
            <a:r>
              <a:rPr lang="hu-HU" sz="1800" dirty="0">
                <a:ea typeface="+mn-lt"/>
                <a:cs typeface="+mn-lt"/>
              </a:rPr>
              <a:t>(V ) -  az egyes ionáramokra vonatkozó ellenállások</a:t>
            </a:r>
            <a:endParaRPr lang="hu-HU" dirty="0"/>
          </a:p>
          <a:p>
            <a:r>
              <a:rPr lang="hu-HU" sz="1800" dirty="0" err="1"/>
              <a:t>g</a:t>
            </a:r>
            <a:r>
              <a:rPr lang="hu-HU" sz="1200" dirty="0" err="1"/>
              <a:t>Cl</a:t>
            </a:r>
            <a:r>
              <a:rPr lang="hu-HU" sz="1800" dirty="0"/>
              <a:t>, </a:t>
            </a:r>
            <a:r>
              <a:rPr lang="hu-HU" sz="1800" dirty="0" err="1"/>
              <a:t>g</a:t>
            </a:r>
            <a:r>
              <a:rPr lang="hu-HU" sz="1200" dirty="0" err="1"/>
              <a:t>Na</a:t>
            </a:r>
            <a:r>
              <a:rPr lang="hu-HU" sz="1800" dirty="0"/>
              <a:t>, </a:t>
            </a:r>
            <a:r>
              <a:rPr lang="hu-HU" sz="1800" dirty="0" err="1"/>
              <a:t>g</a:t>
            </a:r>
            <a:r>
              <a:rPr lang="hu-HU" sz="1200" dirty="0" err="1"/>
              <a:t>K</a:t>
            </a:r>
            <a:r>
              <a:rPr lang="hu-HU" sz="1800" dirty="0"/>
              <a:t> - vezetőképesség (ellenállások </a:t>
            </a:r>
            <a:r>
              <a:rPr lang="hu-HU" sz="1800" dirty="0" err="1"/>
              <a:t>reciprokai</a:t>
            </a:r>
            <a:r>
              <a:rPr lang="hu-HU" sz="1800" dirty="0"/>
              <a:t>)</a:t>
            </a:r>
          </a:p>
          <a:p>
            <a:endParaRPr lang="hu-HU" sz="1800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45236F57-D54D-49C4-BD56-990C96E2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6" y="2357335"/>
            <a:ext cx="3936519" cy="18270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62E9C09-F5FF-44F6-831E-EC88FF81635B}"/>
              </a:ext>
            </a:extLst>
          </p:cNvPr>
          <p:cNvSpPr txBox="1"/>
          <p:nvPr/>
        </p:nvSpPr>
        <p:spPr>
          <a:xfrm>
            <a:off x="454325" y="1719532"/>
            <a:ext cx="58630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ea typeface="+mn-lt"/>
                <a:cs typeface="+mn-lt"/>
              </a:rPr>
              <a:t>A membránt helyettesítő áramköri modell</a:t>
            </a:r>
            <a:endParaRPr lang="en-US" sz="2400" dirty="0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xmlns="" id="{E5192083-47F5-4228-AAA8-FE6D52FC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89" y="4968816"/>
            <a:ext cx="3749615" cy="385313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xmlns="" id="{6F30FE9A-2AA3-4803-9F42-8ECE66CD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7" y="5589554"/>
            <a:ext cx="8307236" cy="394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2A9E9B4-22DC-4D59-A4E7-C09D92AB7503}"/>
              </a:ext>
            </a:extLst>
          </p:cNvPr>
          <p:cNvSpPr txBox="1"/>
          <p:nvPr/>
        </p:nvSpPr>
        <p:spPr>
          <a:xfrm>
            <a:off x="497457" y="4983192"/>
            <a:ext cx="3102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Kirchof</a:t>
            </a:r>
            <a:r>
              <a:rPr lang="hu-HU" dirty="0"/>
              <a:t>f csomóponti törvény:</a:t>
            </a:r>
          </a:p>
        </p:txBody>
      </p:sp>
    </p:spTree>
    <p:extLst>
      <p:ext uri="{BB962C8B-B14F-4D97-AF65-F5344CB8AC3E}">
        <p14:creationId xmlns:p14="http://schemas.microsoft.com/office/powerpoint/2010/main" val="41778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54812"/>
          </a:xfrm>
        </p:spPr>
        <p:txBody>
          <a:bodyPr/>
          <a:lstStyle/>
          <a:p>
            <a:r>
              <a:rPr lang="hu-HU" sz="4400" dirty="0" err="1"/>
              <a:t>Hodgkin-Huxley</a:t>
            </a:r>
            <a:r>
              <a:rPr lang="hu-HU" sz="4400" dirty="0"/>
              <a:t> </a:t>
            </a:r>
            <a:r>
              <a:rPr lang="hu-HU" sz="4400" dirty="0" smtClean="0"/>
              <a:t>modell (4 ODE)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1540" y="4480272"/>
            <a:ext cx="8704052" cy="2261272"/>
          </a:xfrm>
        </p:spPr>
        <p:txBody>
          <a:bodyPr vert="horz" anchor="t">
            <a:noAutofit/>
          </a:bodyPr>
          <a:lstStyle/>
          <a:p>
            <a:r>
              <a:rPr lang="hu-HU" sz="1800" dirty="0">
                <a:ea typeface="+mn-lt"/>
                <a:cs typeface="+mn-lt"/>
              </a:rPr>
              <a:t>Egyensúlyi potenciálok: </a:t>
            </a:r>
            <a:r>
              <a:rPr lang="hu-HU" sz="1600" dirty="0" err="1">
                <a:ea typeface="+mn-lt"/>
                <a:cs typeface="+mn-lt"/>
              </a:rPr>
              <a:t>V</a:t>
            </a:r>
            <a:r>
              <a:rPr lang="hu-HU" sz="1100" dirty="0" err="1">
                <a:ea typeface="+mn-lt"/>
                <a:cs typeface="+mn-lt"/>
              </a:rPr>
              <a:t>Cl</a:t>
            </a:r>
            <a:r>
              <a:rPr lang="hu-HU" sz="1100" dirty="0">
                <a:ea typeface="+mn-lt"/>
                <a:cs typeface="+mn-lt"/>
              </a:rPr>
              <a:t> </a:t>
            </a:r>
            <a:r>
              <a:rPr lang="hu-HU" sz="1600" dirty="0">
                <a:ea typeface="+mn-lt"/>
                <a:cs typeface="+mn-lt"/>
              </a:rPr>
              <a:t>= −</a:t>
            </a:r>
            <a:r>
              <a:rPr lang="hu-HU" sz="1600" dirty="0">
                <a:latin typeface="Times New Roman"/>
                <a:ea typeface="+mn-lt"/>
                <a:cs typeface="+mn-lt"/>
              </a:rPr>
              <a:t> 68 </a:t>
            </a:r>
            <a:r>
              <a:rPr lang="hu-HU" sz="1600" dirty="0" err="1">
                <a:ea typeface="+mn-lt"/>
                <a:cs typeface="+mn-lt"/>
              </a:rPr>
              <a:t>mV</a:t>
            </a:r>
            <a:r>
              <a:rPr lang="hu-HU" sz="1600" dirty="0">
                <a:ea typeface="+mn-lt"/>
                <a:cs typeface="+mn-lt"/>
              </a:rPr>
              <a:t> </a:t>
            </a:r>
            <a:endParaRPr lang="hu-HU" sz="1600" dirty="0"/>
          </a:p>
          <a:p>
            <a:pPr marL="393700" lvl="1" indent="0">
              <a:buNone/>
            </a:pPr>
            <a:r>
              <a:rPr lang="hu-HU" sz="1600" dirty="0">
                <a:ea typeface="+mn-lt"/>
                <a:cs typeface="+mn-lt"/>
              </a:rPr>
              <a:t>                                            </a:t>
            </a:r>
            <a:r>
              <a:rPr lang="hu-HU" sz="1600" dirty="0" err="1">
                <a:ea typeface="+mn-lt"/>
                <a:cs typeface="+mn-lt"/>
              </a:rPr>
              <a:t>V</a:t>
            </a:r>
            <a:r>
              <a:rPr lang="hu-HU" sz="1100" dirty="0" err="1">
                <a:ea typeface="+mn-lt"/>
                <a:cs typeface="+mn-lt"/>
              </a:rPr>
              <a:t>Na</a:t>
            </a:r>
            <a:r>
              <a:rPr lang="hu-HU" sz="1600" dirty="0">
                <a:ea typeface="+mn-lt"/>
                <a:cs typeface="+mn-lt"/>
              </a:rPr>
              <a:t> =</a:t>
            </a:r>
            <a:r>
              <a:rPr lang="hu-HU" sz="1600" dirty="0">
                <a:latin typeface="Times New Roman"/>
                <a:ea typeface="+mn-lt"/>
                <a:cs typeface="+mn-lt"/>
              </a:rPr>
              <a:t>56 </a:t>
            </a:r>
            <a:r>
              <a:rPr lang="hu-HU" sz="1600" dirty="0" err="1">
                <a:ea typeface="+mn-lt"/>
                <a:cs typeface="+mn-lt"/>
              </a:rPr>
              <a:t>mV</a:t>
            </a:r>
            <a:r>
              <a:rPr lang="hu-HU" sz="1600" dirty="0">
                <a:ea typeface="+mn-lt"/>
                <a:cs typeface="+mn-lt"/>
              </a:rPr>
              <a:t> </a:t>
            </a:r>
          </a:p>
          <a:p>
            <a:pPr marL="393700" lvl="1" indent="0">
              <a:buNone/>
            </a:pPr>
            <a:r>
              <a:rPr lang="hu-HU" sz="1600" dirty="0">
                <a:ea typeface="+mn-lt"/>
                <a:cs typeface="+mn-lt"/>
              </a:rPr>
              <a:t>                                            V</a:t>
            </a:r>
            <a:r>
              <a:rPr lang="hu-HU" sz="1100" dirty="0">
                <a:ea typeface="+mn-lt"/>
                <a:cs typeface="+mn-lt"/>
              </a:rPr>
              <a:t>K</a:t>
            </a:r>
            <a:r>
              <a:rPr lang="hu-HU" sz="1600" dirty="0">
                <a:ea typeface="+mn-lt"/>
                <a:cs typeface="+mn-lt"/>
              </a:rPr>
              <a:t> = − </a:t>
            </a:r>
            <a:r>
              <a:rPr lang="hu-HU" sz="1600" dirty="0">
                <a:latin typeface="Times New Roman"/>
                <a:ea typeface="+mn-lt"/>
                <a:cs typeface="+mn-lt"/>
              </a:rPr>
              <a:t>77 </a:t>
            </a:r>
            <a:r>
              <a:rPr lang="hu-HU" sz="1600" dirty="0" err="1">
                <a:ea typeface="+mn-lt"/>
                <a:cs typeface="+mn-lt"/>
              </a:rPr>
              <a:t>mV</a:t>
            </a:r>
            <a:endParaRPr lang="hu-HU" sz="1600" dirty="0" err="1"/>
          </a:p>
          <a:p>
            <a:r>
              <a:rPr lang="hu-HU" sz="1800" dirty="0" err="1" smtClean="0"/>
              <a:t>g</a:t>
            </a:r>
            <a:r>
              <a:rPr lang="hu-HU" sz="1800" baseline="-25000" dirty="0" err="1" smtClean="0"/>
              <a:t>Na</a:t>
            </a:r>
            <a:r>
              <a:rPr lang="hu-HU" sz="1800" baseline="-25000" dirty="0" smtClean="0"/>
              <a:t>,</a:t>
            </a:r>
            <a:r>
              <a:rPr lang="hu-HU" sz="1800" dirty="0" smtClean="0"/>
              <a:t> </a:t>
            </a:r>
            <a:r>
              <a:rPr lang="hu-HU" sz="1800" dirty="0" err="1" smtClean="0"/>
              <a:t>g</a:t>
            </a:r>
            <a:r>
              <a:rPr lang="hu-HU" sz="1800" baseline="-25000" dirty="0" err="1" smtClean="0"/>
              <a:t>K</a:t>
            </a:r>
            <a:r>
              <a:rPr lang="hu-HU" sz="1800" baseline="-25000" dirty="0" smtClean="0"/>
              <a:t>,</a:t>
            </a:r>
            <a:r>
              <a:rPr lang="hu-HU" sz="1800" dirty="0" smtClean="0"/>
              <a:t> </a:t>
            </a:r>
            <a:r>
              <a:rPr lang="hu-HU" sz="1800" dirty="0" err="1" smtClean="0"/>
              <a:t>g</a:t>
            </a:r>
            <a:r>
              <a:rPr lang="hu-HU" sz="1800" baseline="-25000" dirty="0" err="1" smtClean="0"/>
              <a:t>Cl</a:t>
            </a:r>
            <a:r>
              <a:rPr lang="hu-HU" sz="1800" dirty="0" smtClean="0"/>
              <a:t> </a:t>
            </a:r>
            <a:r>
              <a:rPr lang="hu-HU" sz="1800" dirty="0"/>
              <a:t>– vezetőképesség </a:t>
            </a:r>
            <a:r>
              <a:rPr lang="hu-HU" sz="1800" dirty="0" err="1"/>
              <a:t>max</a:t>
            </a:r>
            <a:r>
              <a:rPr lang="hu-HU" sz="1800" dirty="0"/>
              <a:t>. értéke (konstans)</a:t>
            </a:r>
          </a:p>
          <a:p>
            <a:r>
              <a:rPr lang="hu-HU" sz="1800" dirty="0"/>
              <a:t>n,m és h</a:t>
            </a:r>
            <a:r>
              <a:rPr lang="hu-HU" sz="1800" dirty="0">
                <a:latin typeface="Times New Roman"/>
                <a:cs typeface="Calibri"/>
              </a:rPr>
              <a:t> - </a:t>
            </a:r>
            <a:r>
              <a:rPr lang="hu-HU" sz="1800" dirty="0">
                <a:ea typeface="+mn-lt"/>
                <a:cs typeface="+mn-lt"/>
              </a:rPr>
              <a:t>kapuváltozók, a csatornák nyitottságát/zártságát jellemzik (</a:t>
            </a:r>
            <a:r>
              <a:rPr lang="hu-HU" sz="1800" dirty="0">
                <a:latin typeface="Times New Roman"/>
                <a:ea typeface="+mn-lt"/>
                <a:cs typeface="Calibri"/>
              </a:rPr>
              <a:t>0-1</a:t>
            </a:r>
            <a:r>
              <a:rPr lang="hu-HU" sz="1800" dirty="0">
                <a:latin typeface="Times New Roman"/>
                <a:cs typeface="Calibri"/>
              </a:rPr>
              <a:t> </a:t>
            </a:r>
            <a:r>
              <a:rPr lang="hu-HU" sz="1800" dirty="0"/>
              <a:t>közötti valószínűségi érték)</a:t>
            </a:r>
          </a:p>
          <a:p>
            <a:r>
              <a:rPr lang="hu-HU" sz="1800" dirty="0">
                <a:ea typeface="+mn-lt"/>
                <a:cs typeface="+mn-lt"/>
              </a:rPr>
              <a:t>α</a:t>
            </a:r>
            <a:r>
              <a:rPr lang="hu-HU" sz="1400" dirty="0">
                <a:ea typeface="+mn-lt"/>
                <a:cs typeface="+mn-lt"/>
              </a:rPr>
              <a:t>n</a:t>
            </a:r>
            <a:r>
              <a:rPr lang="hu-HU" sz="1800" dirty="0">
                <a:ea typeface="+mn-lt"/>
                <a:cs typeface="+mn-lt"/>
              </a:rPr>
              <a:t> és </a:t>
            </a:r>
            <a:r>
              <a:rPr lang="el-GR" sz="1800" dirty="0">
                <a:ea typeface="+mn-lt"/>
                <a:cs typeface="+mn-lt"/>
              </a:rPr>
              <a:t>β</a:t>
            </a:r>
            <a:r>
              <a:rPr lang="hu-HU" sz="1400" dirty="0">
                <a:ea typeface="+mn-lt"/>
                <a:cs typeface="+mn-lt"/>
              </a:rPr>
              <a:t>n</a:t>
            </a:r>
            <a:r>
              <a:rPr lang="hu-HU" sz="1800" dirty="0">
                <a:ea typeface="+mn-lt"/>
                <a:cs typeface="+mn-lt"/>
              </a:rPr>
              <a:t> – feszültségfüggő paraméterek mért eredmények alapján meghatározva</a:t>
            </a:r>
            <a:endParaRPr lang="hu-HU" sz="1800" dirty="0"/>
          </a:p>
        </p:txBody>
      </p:sp>
      <p:pic>
        <p:nvPicPr>
          <p:cNvPr id="6" name="Picture 6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A2F5F17B-7FA2-449F-A276-30E20FAF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3" y="2600323"/>
            <a:ext cx="7128295" cy="49278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64501933-0DF4-4F8E-B40A-4873F84E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6" y="3180166"/>
            <a:ext cx="3332671" cy="325138"/>
          </a:xfrm>
          <a:prstGeom prst="rect">
            <a:avLst/>
          </a:prstGeom>
        </p:spPr>
      </p:pic>
      <p:pic>
        <p:nvPicPr>
          <p:cNvPr id="10" name="Picture 10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00E8935E-FA47-48B7-ACF4-D3A239E02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8" y="3511141"/>
            <a:ext cx="3289539" cy="870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2BE19C-98EE-4648-ABEE-6FF7C8747153}"/>
              </a:ext>
            </a:extLst>
          </p:cNvPr>
          <p:cNvSpPr txBox="1"/>
          <p:nvPr/>
        </p:nvSpPr>
        <p:spPr>
          <a:xfrm>
            <a:off x="296174" y="1446363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 nemlineáris vezetőképességek: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09C20258-228A-44DB-88D1-4825605C7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275" y="1450856"/>
            <a:ext cx="2619375" cy="3619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ABAFE67E-38D5-4879-B949-2B2DD94D7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701" y="1805348"/>
            <a:ext cx="2053805" cy="3430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D242F2-5AA6-413A-AEC5-1876F76561FB}"/>
              </a:ext>
            </a:extLst>
          </p:cNvPr>
          <p:cNvSpPr txBox="1"/>
          <p:nvPr/>
        </p:nvSpPr>
        <p:spPr>
          <a:xfrm>
            <a:off x="238664" y="2237118"/>
            <a:ext cx="7717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hu-HU" dirty="0"/>
              <a:t>kapott </a:t>
            </a:r>
            <a:r>
              <a:rPr lang="hu-HU" dirty="0" smtClean="0"/>
              <a:t> közönséges differenciál </a:t>
            </a:r>
            <a:r>
              <a:rPr lang="hu-HU" dirty="0"/>
              <a:t>egyenlet rendszer</a:t>
            </a:r>
            <a:r>
              <a:rPr lang="hu-HU" dirty="0" smtClean="0"/>
              <a:t>: az AP alakját írja le:</a:t>
            </a:r>
            <a:endParaRPr lang="hu-H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D8E52D4-87DD-48A8-B16E-A0FF1B68490F}"/>
              </a:ext>
            </a:extLst>
          </p:cNvPr>
          <p:cNvCxnSpPr/>
          <p:nvPr/>
        </p:nvCxnSpPr>
        <p:spPr>
          <a:xfrm>
            <a:off x="608821" y="5509823"/>
            <a:ext cx="173128" cy="6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Jobb oldali kapcsos zárójel 8"/>
          <p:cNvSpPr/>
          <p:nvPr/>
        </p:nvSpPr>
        <p:spPr>
          <a:xfrm>
            <a:off x="6419228" y="130174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zövegdoboz 11"/>
          <p:cNvSpPr txBox="1"/>
          <p:nvPr/>
        </p:nvSpPr>
        <p:spPr>
          <a:xfrm>
            <a:off x="6669658" y="1351141"/>
            <a:ext cx="2017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függvény alakok is a mérések alapján</a:t>
            </a:r>
            <a:endParaRPr lang="en-US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5112122" y="3933056"/>
            <a:ext cx="384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: K+ csatorna aktiválódási arány</a:t>
            </a:r>
          </a:p>
          <a:p>
            <a:r>
              <a:rPr lang="hu-HU" dirty="0"/>
              <a:t>m</a:t>
            </a:r>
            <a:r>
              <a:rPr lang="hu-HU" dirty="0" smtClean="0"/>
              <a:t>: Na+ csatorna aktiválódási arány</a:t>
            </a:r>
          </a:p>
          <a:p>
            <a:r>
              <a:rPr lang="hu-HU" dirty="0"/>
              <a:t>h</a:t>
            </a:r>
            <a:r>
              <a:rPr lang="hu-HU" dirty="0" smtClean="0"/>
              <a:t>:  Na+ csatorna inaktiválódási arány</a:t>
            </a:r>
          </a:p>
          <a:p>
            <a:r>
              <a:rPr lang="hu-HU" dirty="0" smtClean="0"/>
              <a:t>V: membrán potenciál</a:t>
            </a:r>
            <a:endParaRPr lang="en-US" dirty="0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296174" y="3093111"/>
            <a:ext cx="70707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 flipV="1">
            <a:off x="382438" y="4382027"/>
            <a:ext cx="3411837" cy="7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/>
          <p:nvPr/>
        </p:nvCxnSpPr>
        <p:spPr>
          <a:xfrm flipV="1">
            <a:off x="323528" y="3998053"/>
            <a:ext cx="3411837" cy="7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/>
          <p:nvPr/>
        </p:nvCxnSpPr>
        <p:spPr>
          <a:xfrm flipV="1">
            <a:off x="323528" y="3501008"/>
            <a:ext cx="3411837" cy="7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xmlns="" id="{ED8E52D4-87DD-48A8-B16E-A0FF1B68490F}"/>
              </a:ext>
            </a:extLst>
          </p:cNvPr>
          <p:cNvCxnSpPr/>
          <p:nvPr/>
        </p:nvCxnSpPr>
        <p:spPr>
          <a:xfrm>
            <a:off x="1333607" y="5509823"/>
            <a:ext cx="173128" cy="6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4">
            <a:extLst>
              <a:ext uri="{FF2B5EF4-FFF2-40B4-BE49-F238E27FC236}">
                <a16:creationId xmlns:a16="http://schemas.microsoft.com/office/drawing/2014/main" xmlns="" id="{ED8E52D4-87DD-48A8-B16E-A0FF1B68490F}"/>
              </a:ext>
            </a:extLst>
          </p:cNvPr>
          <p:cNvCxnSpPr/>
          <p:nvPr/>
        </p:nvCxnSpPr>
        <p:spPr>
          <a:xfrm>
            <a:off x="1014496" y="5509823"/>
            <a:ext cx="173128" cy="6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9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65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sz="5400" dirty="0" err="1"/>
              <a:t>Hodgkin-Huxley</a:t>
            </a:r>
            <a:r>
              <a:rPr lang="hu-HU" sz="5400" dirty="0"/>
              <a:t> </a:t>
            </a:r>
            <a:r>
              <a:rPr lang="hu-HU" sz="5400" dirty="0" smtClean="0"/>
              <a:t>modell (ODE)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1" dirty="0" smtClean="0"/>
              <a:t>Feladatok:</a:t>
            </a:r>
          </a:p>
          <a:p>
            <a:r>
              <a:rPr lang="en-US" dirty="0" err="1" smtClean="0"/>
              <a:t>Implementáld</a:t>
            </a:r>
            <a:r>
              <a:rPr lang="en-US" dirty="0" smtClean="0"/>
              <a:t> </a:t>
            </a:r>
            <a:r>
              <a:rPr lang="en-US" dirty="0"/>
              <a:t>a HH </a:t>
            </a:r>
            <a:r>
              <a:rPr lang="en-US" dirty="0" err="1"/>
              <a:t>egyenletrendszert</a:t>
            </a:r>
            <a:r>
              <a:rPr lang="en-US" dirty="0"/>
              <a:t> a </a:t>
            </a:r>
            <a:r>
              <a:rPr lang="en-US" dirty="0" err="1"/>
              <a:t>hhode.m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!</a:t>
            </a:r>
          </a:p>
          <a:p>
            <a:r>
              <a:rPr lang="en-US" dirty="0" err="1" smtClean="0"/>
              <a:t>Állítsd</a:t>
            </a:r>
            <a:r>
              <a:rPr lang="en-US" dirty="0" smtClean="0"/>
              <a:t> </a:t>
            </a:r>
            <a:r>
              <a:rPr lang="en-US" dirty="0"/>
              <a:t>be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ingert</a:t>
            </a:r>
            <a:r>
              <a:rPr lang="en-US" dirty="0"/>
              <a:t> (</a:t>
            </a:r>
            <a:r>
              <a:rPr lang="en-US" dirty="0" err="1"/>
              <a:t>impulzus</a:t>
            </a:r>
            <a:r>
              <a:rPr lang="en-US" dirty="0"/>
              <a:t>) (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benenetet</a:t>
            </a:r>
            <a:r>
              <a:rPr lang="en-US" dirty="0" smtClean="0"/>
              <a:t>)</a:t>
            </a:r>
            <a:r>
              <a:rPr lang="hu-HU" dirty="0" smtClean="0"/>
              <a:t> (</a:t>
            </a:r>
            <a:r>
              <a:rPr lang="hu-HU" dirty="0" err="1" smtClean="0"/>
              <a:t>HH.m</a:t>
            </a:r>
            <a:r>
              <a:rPr lang="hu-HU" dirty="0" smtClean="0"/>
              <a:t> fájl)</a:t>
            </a:r>
            <a:r>
              <a:rPr lang="en-US" dirty="0" smtClean="0"/>
              <a:t>,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 smtClean="0"/>
              <a:t>hogy</a:t>
            </a:r>
            <a:r>
              <a:rPr lang="hu-HU" dirty="0" smtClean="0"/>
              <a:t>:</a:t>
            </a:r>
            <a:endParaRPr lang="hu-HU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A) </a:t>
            </a:r>
            <a:r>
              <a:rPr lang="en-US" dirty="0" err="1"/>
              <a:t>akciós</a:t>
            </a:r>
            <a:r>
              <a:rPr lang="en-US" dirty="0"/>
              <a:t> </a:t>
            </a:r>
            <a:r>
              <a:rPr lang="en-US" dirty="0" err="1"/>
              <a:t>potenciál</a:t>
            </a:r>
            <a:r>
              <a:rPr lang="en-US" dirty="0"/>
              <a:t> (AP) </a:t>
            </a:r>
            <a:r>
              <a:rPr lang="en-US" dirty="0" err="1"/>
              <a:t>alakuljon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B) ne </a:t>
            </a:r>
            <a:r>
              <a:rPr lang="en-US" dirty="0" err="1"/>
              <a:t>legyen</a:t>
            </a:r>
            <a:r>
              <a:rPr lang="en-US" dirty="0"/>
              <a:t> AP (</a:t>
            </a:r>
            <a:r>
              <a:rPr lang="en-US" dirty="0" err="1"/>
              <a:t>marad</a:t>
            </a:r>
            <a:r>
              <a:rPr lang="en-US" dirty="0"/>
              <a:t> a </a:t>
            </a:r>
            <a:r>
              <a:rPr lang="en-US" dirty="0" err="1"/>
              <a:t>nyugalmi</a:t>
            </a:r>
            <a:r>
              <a:rPr lang="en-US" dirty="0"/>
              <a:t> </a:t>
            </a:r>
            <a:r>
              <a:rPr lang="en-US" dirty="0" err="1"/>
              <a:t>potenciál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után</a:t>
            </a:r>
            <a:r>
              <a:rPr lang="en-US" dirty="0" smtClean="0"/>
              <a:t>)</a:t>
            </a:r>
            <a:r>
              <a:rPr lang="hu-HU" dirty="0" smtClean="0"/>
              <a:t>, </a:t>
            </a:r>
            <a:r>
              <a:rPr lang="hu-HU" dirty="0" err="1" smtClean="0"/>
              <a:t>hiperpolarizált</a:t>
            </a:r>
            <a:r>
              <a:rPr lang="hu-HU" dirty="0" smtClean="0"/>
              <a:t> a membrán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dirty="0"/>
              <a:t>) ne </a:t>
            </a:r>
            <a:r>
              <a:rPr lang="en-US" dirty="0" err="1"/>
              <a:t>legyen</a:t>
            </a:r>
            <a:r>
              <a:rPr lang="en-US" dirty="0"/>
              <a:t> AP,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hu-HU" dirty="0" smtClean="0"/>
              <a:t>ár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membránpotenciál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D</a:t>
            </a:r>
            <a:r>
              <a:rPr lang="en-US" dirty="0"/>
              <a:t>) "</a:t>
            </a:r>
            <a:r>
              <a:rPr lang="en-US" dirty="0" err="1"/>
              <a:t>csípd</a:t>
            </a:r>
            <a:r>
              <a:rPr lang="en-US" dirty="0"/>
              <a:t> el" </a:t>
            </a:r>
            <a:r>
              <a:rPr lang="en-US" dirty="0" err="1"/>
              <a:t>az</a:t>
            </a:r>
            <a:r>
              <a:rPr lang="en-US" dirty="0"/>
              <a:t> AP </a:t>
            </a:r>
            <a:r>
              <a:rPr lang="en-US" dirty="0" err="1"/>
              <a:t>kialakulását</a:t>
            </a:r>
            <a:r>
              <a:rPr lang="en-US" dirty="0"/>
              <a:t> (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ingerlõ</a:t>
            </a:r>
            <a:r>
              <a:rPr lang="en-US" dirty="0"/>
              <a:t> </a:t>
            </a:r>
            <a:r>
              <a:rPr lang="en-US" dirty="0" err="1"/>
              <a:t>potenciált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épp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AP-</a:t>
            </a:r>
            <a:r>
              <a:rPr lang="en-US" dirty="0" err="1"/>
              <a:t>hez</a:t>
            </a:r>
            <a:r>
              <a:rPr lang="en-US" dirty="0"/>
              <a:t>),</a:t>
            </a:r>
          </a:p>
          <a:p>
            <a:r>
              <a:rPr lang="hu-HU" dirty="0" smtClean="0"/>
              <a:t>Szemléltesd m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jellemzõ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 </a:t>
            </a:r>
            <a:r>
              <a:rPr lang="en-US" dirty="0" err="1"/>
              <a:t>alakjára</a:t>
            </a:r>
            <a:r>
              <a:rPr lang="en-US" dirty="0"/>
              <a:t>, </a:t>
            </a:r>
            <a:r>
              <a:rPr lang="en-US" dirty="0" err="1"/>
              <a:t>megjelenésére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ioncsatornák</a:t>
            </a:r>
            <a:r>
              <a:rPr lang="en-US" dirty="0"/>
              <a:t> </a:t>
            </a:r>
            <a:r>
              <a:rPr lang="en-US" dirty="0" err="1"/>
              <a:t>aktivitására</a:t>
            </a:r>
            <a:r>
              <a:rPr lang="en-US" dirty="0" smtClean="0"/>
              <a:t>?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Pl</a:t>
            </a:r>
            <a:r>
              <a:rPr lang="hu-HU" dirty="0" smtClean="0"/>
              <a:t>: mindent vagy semmit elv, állandó jelalak, de/re/</a:t>
            </a:r>
            <a:r>
              <a:rPr lang="hu-HU" dirty="0" err="1" smtClean="0"/>
              <a:t>hiperpolarizáció</a:t>
            </a:r>
            <a:r>
              <a:rPr lang="hu-HU" dirty="0" smtClean="0"/>
              <a:t>, nyugalmi állapotba visszaállás </a:t>
            </a:r>
            <a:endParaRPr lang="en-US" dirty="0"/>
          </a:p>
          <a:p>
            <a:r>
              <a:rPr lang="en-US" dirty="0" err="1" smtClean="0"/>
              <a:t>Mik</a:t>
            </a:r>
            <a:r>
              <a:rPr lang="en-US" dirty="0" smtClean="0"/>
              <a:t> a</a:t>
            </a:r>
            <a:r>
              <a:rPr lang="hu-HU" dirty="0" smtClean="0"/>
              <a:t>z ioncsatornák</a:t>
            </a:r>
            <a:r>
              <a:rPr lang="en-US" dirty="0" smtClean="0"/>
              <a:t> </a:t>
            </a:r>
            <a:r>
              <a:rPr lang="en-US" dirty="0" err="1"/>
              <a:t>nyugalmi</a:t>
            </a:r>
            <a:r>
              <a:rPr lang="en-US" dirty="0"/>
              <a:t> </a:t>
            </a:r>
            <a:r>
              <a:rPr lang="en-US" dirty="0" err="1"/>
              <a:t>értékeik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sz="5400" dirty="0" err="1"/>
              <a:t>Hodgkin-Huxley</a:t>
            </a:r>
            <a:r>
              <a:rPr lang="hu-HU" sz="5400" dirty="0"/>
              <a:t> </a:t>
            </a:r>
            <a:r>
              <a:rPr lang="hu-HU" sz="5400" dirty="0" smtClean="0"/>
              <a:t>modell (ODE)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4" y="1143000"/>
            <a:ext cx="4704000" cy="3528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00" y="3331116"/>
            <a:ext cx="4704000" cy="352800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259796" y="4644032"/>
            <a:ext cx="38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Nincs akciós potenciál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5317454" y="2907000"/>
            <a:ext cx="38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Jellegzetes akciós potenciál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289360-0B87-458C-8410-2DF523DC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84850"/>
          </a:xfrm>
        </p:spPr>
        <p:txBody>
          <a:bodyPr>
            <a:normAutofit fontScale="90000"/>
          </a:bodyPr>
          <a:lstStyle/>
          <a:p>
            <a:r>
              <a:rPr lang="hu-HU" sz="4400" dirty="0" err="1">
                <a:ea typeface="+mj-lt"/>
                <a:cs typeface="+mj-lt"/>
              </a:rPr>
              <a:t>Hodgkin-Huxley</a:t>
            </a:r>
            <a:r>
              <a:rPr lang="hu-HU" sz="4400" dirty="0">
                <a:ea typeface="+mj-lt"/>
                <a:cs typeface="+mj-lt"/>
              </a:rPr>
              <a:t> </a:t>
            </a:r>
            <a:r>
              <a:rPr lang="hu-HU" sz="4400" dirty="0" smtClean="0">
                <a:ea typeface="+mj-lt"/>
                <a:cs typeface="+mj-lt"/>
              </a:rPr>
              <a:t>modell (3 ODE + 1 PDE)</a:t>
            </a:r>
            <a:endParaRPr lang="en-US" dirty="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6A9CBAFD-1FAD-442D-AE96-0EC363883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367" y="3124702"/>
            <a:ext cx="3875416" cy="400409"/>
          </a:xfrm>
        </p:spPr>
      </p:pic>
      <p:pic>
        <p:nvPicPr>
          <p:cNvPr id="5" name="Picture 6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4BF3D681-C975-4888-88AE-8E10484C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7" y="1967718"/>
            <a:ext cx="7128295" cy="49278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2B45EA79-B0AB-4344-B62B-01C33F3A0250}"/>
              </a:ext>
            </a:extLst>
          </p:cNvPr>
          <p:cNvSpPr/>
          <p:nvPr/>
        </p:nvSpPr>
        <p:spPr>
          <a:xfrm>
            <a:off x="3380780" y="2695383"/>
            <a:ext cx="499009" cy="1452859"/>
          </a:xfrm>
          <a:prstGeom prst="downArrow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49E94E4-CC1C-4AC9-B4B6-108EBED43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9" y="4362384"/>
            <a:ext cx="6998898" cy="69240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8FC65435-B614-43EB-8783-C379CB0BC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208" y="3636214"/>
            <a:ext cx="3169848" cy="41945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xmlns="" id="{CBC4446D-612F-46DF-85BD-CA38644A4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07" y="2610389"/>
            <a:ext cx="2208362" cy="372014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457200" y="5349536"/>
            <a:ext cx="7859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A membránpotenciál egyenlet kiegészítve egy diffúziós taggal (PDE lesz)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-&gt; utazni kezd az AP hullám</a:t>
            </a:r>
          </a:p>
        </p:txBody>
      </p:sp>
      <p:cxnSp>
        <p:nvCxnSpPr>
          <p:cNvPr id="14" name="Egyenes összekötő 13"/>
          <p:cNvCxnSpPr/>
          <p:nvPr/>
        </p:nvCxnSpPr>
        <p:spPr>
          <a:xfrm>
            <a:off x="457200" y="5157192"/>
            <a:ext cx="70707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Feladatok:</a:t>
            </a:r>
          </a:p>
          <a:p>
            <a:r>
              <a:rPr lang="en-US" dirty="0" err="1"/>
              <a:t>Implementáld</a:t>
            </a:r>
            <a:r>
              <a:rPr lang="en-US" dirty="0"/>
              <a:t> a </a:t>
            </a:r>
            <a:r>
              <a:rPr lang="en-US" dirty="0" err="1"/>
              <a:t>parciális</a:t>
            </a:r>
            <a:r>
              <a:rPr lang="en-US" dirty="0"/>
              <a:t> </a:t>
            </a:r>
            <a:r>
              <a:rPr lang="en-US" dirty="0" err="1"/>
              <a:t>egyenletrendszert</a:t>
            </a:r>
            <a:r>
              <a:rPr lang="en-US" dirty="0"/>
              <a:t> a </a:t>
            </a:r>
            <a:r>
              <a:rPr lang="en-US" dirty="0" err="1"/>
              <a:t>hhode_parc.m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!</a:t>
            </a:r>
          </a:p>
          <a:p>
            <a:r>
              <a:rPr lang="en-US" dirty="0" err="1" smtClean="0"/>
              <a:t>Állítsd</a:t>
            </a:r>
            <a:r>
              <a:rPr lang="en-US" dirty="0" smtClean="0"/>
              <a:t> </a:t>
            </a:r>
            <a:r>
              <a:rPr lang="en-US" dirty="0"/>
              <a:t>be a </a:t>
            </a:r>
            <a:r>
              <a:rPr lang="en-US" dirty="0" err="1"/>
              <a:t>nyugalmi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(</a:t>
            </a:r>
            <a:r>
              <a:rPr lang="en-US" dirty="0" err="1"/>
              <a:t>elõzõ</a:t>
            </a:r>
            <a:r>
              <a:rPr lang="en-US" dirty="0"/>
              <a:t>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)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adj</a:t>
            </a:r>
            <a:r>
              <a:rPr lang="en-US" dirty="0"/>
              <a:t> </a:t>
            </a:r>
            <a:r>
              <a:rPr lang="en-US" dirty="0" err="1"/>
              <a:t>ingert</a:t>
            </a:r>
            <a:r>
              <a:rPr lang="en-US" dirty="0"/>
              <a:t> ad axon </a:t>
            </a:r>
            <a:r>
              <a:rPr lang="en-US" dirty="0" err="1"/>
              <a:t>elejére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elinduljon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smtClean="0"/>
              <a:t>AP</a:t>
            </a:r>
            <a:r>
              <a:rPr lang="hu-HU" dirty="0" smtClean="0"/>
              <a:t> (HH_</a:t>
            </a:r>
            <a:r>
              <a:rPr lang="hu-HU" dirty="0" err="1" smtClean="0"/>
              <a:t>parc.m</a:t>
            </a:r>
            <a:r>
              <a:rPr lang="hu-HU" dirty="0" smtClean="0"/>
              <a:t>)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err="1" smtClean="0"/>
              <a:t>Figyeld</a:t>
            </a:r>
            <a:r>
              <a:rPr lang="en-US" dirty="0" smtClean="0"/>
              <a:t> </a:t>
            </a:r>
            <a:r>
              <a:rPr lang="en-US" dirty="0"/>
              <a:t>meg a </a:t>
            </a:r>
            <a:r>
              <a:rPr lang="en-US" dirty="0" err="1"/>
              <a:t>terjedõ</a:t>
            </a:r>
            <a:r>
              <a:rPr lang="en-US" dirty="0"/>
              <a:t> </a:t>
            </a:r>
            <a:r>
              <a:rPr lang="en-US" dirty="0" err="1"/>
              <a:t>akciós</a:t>
            </a:r>
            <a:r>
              <a:rPr lang="en-US" dirty="0"/>
              <a:t> </a:t>
            </a:r>
            <a:r>
              <a:rPr lang="en-US" dirty="0" err="1"/>
              <a:t>potenciált</a:t>
            </a:r>
            <a:r>
              <a:rPr lang="en-US" dirty="0"/>
              <a:t>!</a:t>
            </a:r>
          </a:p>
          <a:p>
            <a:r>
              <a:rPr lang="en-US" dirty="0" smtClean="0"/>
              <a:t>A </a:t>
            </a:r>
            <a:r>
              <a:rPr lang="en-US" dirty="0" err="1"/>
              <a:t>hhode_parc.m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adj</a:t>
            </a:r>
            <a:r>
              <a:rPr lang="en-US" dirty="0"/>
              <a:t> </a:t>
            </a:r>
            <a:r>
              <a:rPr lang="en-US" dirty="0" err="1"/>
              <a:t>különbözõ</a:t>
            </a:r>
            <a:r>
              <a:rPr lang="en-US" dirty="0"/>
              <a:t> </a:t>
            </a:r>
            <a:r>
              <a:rPr lang="hu-HU" dirty="0" smtClean="0"/>
              <a:t>k</a:t>
            </a:r>
            <a:r>
              <a:rPr lang="en-US" dirty="0" smtClean="0"/>
              <a:t>e</a:t>
            </a:r>
            <a:r>
              <a:rPr lang="hu-HU" dirty="0" smtClean="0"/>
              <a:t>z</a:t>
            </a:r>
            <a:r>
              <a:rPr lang="en-US" dirty="0" smtClean="0"/>
              <a:t>d</a:t>
            </a:r>
            <a:r>
              <a:rPr lang="hu-HU" dirty="0" smtClean="0"/>
              <a:t>ő</a:t>
            </a:r>
            <a:r>
              <a:rPr lang="en-US" dirty="0" err="1" smtClean="0"/>
              <a:t>pontokban</a:t>
            </a:r>
            <a:r>
              <a:rPr lang="en-US" dirty="0" smtClean="0"/>
              <a:t> </a:t>
            </a:r>
            <a:r>
              <a:rPr lang="en-US" dirty="0" err="1" smtClean="0"/>
              <a:t>különböz</a:t>
            </a:r>
            <a:r>
              <a:rPr lang="hu-HU" dirty="0" smtClean="0"/>
              <a:t>ő</a:t>
            </a:r>
            <a:r>
              <a:rPr lang="en-US" dirty="0" smtClean="0"/>
              <a:t> </a:t>
            </a:r>
            <a:r>
              <a:rPr lang="en-US" dirty="0" err="1" smtClean="0"/>
              <a:t>méret</a:t>
            </a:r>
            <a:r>
              <a:rPr lang="hu-HU" dirty="0" smtClean="0"/>
              <a:t>ű</a:t>
            </a:r>
            <a:r>
              <a:rPr lang="en-US" dirty="0" smtClean="0"/>
              <a:t> </a:t>
            </a:r>
            <a:r>
              <a:rPr lang="en-US" dirty="0"/>
              <a:t>2. </a:t>
            </a:r>
            <a:r>
              <a:rPr lang="en-US" dirty="0" err="1"/>
              <a:t>impulzust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axon </a:t>
            </a:r>
            <a:r>
              <a:rPr lang="en-US" dirty="0" err="1"/>
              <a:t>elejére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figyeld</a:t>
            </a:r>
            <a:r>
              <a:rPr lang="en-US" dirty="0"/>
              <a:t> meg,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alakul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AP!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D289360-0B87-458C-8410-2DF523DC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>
                <a:ea typeface="+mj-lt"/>
                <a:cs typeface="+mj-lt"/>
              </a:rPr>
              <a:t>Hodgkin-Huxley</a:t>
            </a:r>
            <a:r>
              <a:rPr lang="hu-HU" sz="4400" dirty="0">
                <a:ea typeface="+mj-lt"/>
                <a:cs typeface="+mj-lt"/>
              </a:rPr>
              <a:t> </a:t>
            </a:r>
            <a:r>
              <a:rPr lang="hu-HU" sz="4400" dirty="0" smtClean="0">
                <a:ea typeface="+mj-lt"/>
                <a:cs typeface="+mj-lt"/>
              </a:rPr>
              <a:t>modell (PDE)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4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D289360-0B87-458C-8410-2DF523DC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>
                <a:ea typeface="+mj-lt"/>
                <a:cs typeface="+mj-lt"/>
              </a:rPr>
              <a:t>Hodgkin-Huxley</a:t>
            </a:r>
            <a:r>
              <a:rPr lang="hu-HU" sz="4400" dirty="0">
                <a:ea typeface="+mj-lt"/>
                <a:cs typeface="+mj-lt"/>
              </a:rPr>
              <a:t> </a:t>
            </a:r>
            <a:r>
              <a:rPr lang="hu-HU" sz="4400" dirty="0" smtClean="0">
                <a:ea typeface="+mj-lt"/>
                <a:cs typeface="+mj-lt"/>
              </a:rPr>
              <a:t>modell (PDE)</a:t>
            </a:r>
            <a:endParaRPr lang="en-US" dirty="0">
              <a:cs typeface="Calibri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83" y="1958530"/>
            <a:ext cx="6236535" cy="47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D289360-0B87-458C-8410-2DF523DC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>
                <a:ea typeface="+mj-lt"/>
                <a:cs typeface="+mj-lt"/>
              </a:rPr>
              <a:t>Hodgkin-Huxley</a:t>
            </a:r>
            <a:r>
              <a:rPr lang="hu-HU" sz="4400" dirty="0">
                <a:ea typeface="+mj-lt"/>
                <a:cs typeface="+mj-lt"/>
              </a:rPr>
              <a:t> </a:t>
            </a:r>
            <a:r>
              <a:rPr lang="hu-HU" sz="4400" dirty="0" smtClean="0">
                <a:ea typeface="+mj-lt"/>
                <a:cs typeface="+mj-lt"/>
              </a:rPr>
              <a:t>modell (PDE)</a:t>
            </a:r>
            <a:endParaRPr lang="en-US" dirty="0">
              <a:cs typeface="Calibri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83" y="1958530"/>
            <a:ext cx="6236535" cy="470875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3" y="1813005"/>
            <a:ext cx="6236535" cy="48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D289360-0B87-458C-8410-2DF523DC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>
                <a:ea typeface="+mj-lt"/>
                <a:cs typeface="+mj-lt"/>
              </a:rPr>
              <a:t>Hodgkin-Huxley</a:t>
            </a:r>
            <a:r>
              <a:rPr lang="hu-HU" sz="4400" dirty="0">
                <a:ea typeface="+mj-lt"/>
                <a:cs typeface="+mj-lt"/>
              </a:rPr>
              <a:t> </a:t>
            </a:r>
            <a:r>
              <a:rPr lang="hu-HU" sz="4400" dirty="0" smtClean="0">
                <a:ea typeface="+mj-lt"/>
                <a:cs typeface="+mj-lt"/>
              </a:rPr>
              <a:t>modell (PDE)</a:t>
            </a:r>
            <a:endParaRPr lang="en-US" dirty="0">
              <a:cs typeface="Calibri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83" y="1958530"/>
            <a:ext cx="6236535" cy="470875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3" y="1813005"/>
            <a:ext cx="6236535" cy="480178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91" y="1830085"/>
            <a:ext cx="5891721" cy="47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D289360-0B87-458C-8410-2DF523DC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>
                <a:ea typeface="+mj-lt"/>
                <a:cs typeface="+mj-lt"/>
              </a:rPr>
              <a:t>Hodgkin-Huxley</a:t>
            </a:r>
            <a:r>
              <a:rPr lang="hu-HU" sz="4400" dirty="0">
                <a:ea typeface="+mj-lt"/>
                <a:cs typeface="+mj-lt"/>
              </a:rPr>
              <a:t> </a:t>
            </a:r>
            <a:r>
              <a:rPr lang="hu-HU" sz="4400" dirty="0" smtClean="0">
                <a:ea typeface="+mj-lt"/>
                <a:cs typeface="+mj-lt"/>
              </a:rPr>
              <a:t>modell (PDE)</a:t>
            </a:r>
            <a:endParaRPr lang="en-US" dirty="0">
              <a:cs typeface="Calibri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83" y="1958530"/>
            <a:ext cx="6236535" cy="470875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3" y="1813005"/>
            <a:ext cx="6236535" cy="480178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91" y="1830085"/>
            <a:ext cx="5891721" cy="478051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91" y="1907027"/>
            <a:ext cx="5915171" cy="4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0451" y="0"/>
            <a:ext cx="8229600" cy="852704"/>
          </a:xfrm>
        </p:spPr>
        <p:txBody>
          <a:bodyPr>
            <a:normAutofit/>
          </a:bodyPr>
          <a:lstStyle/>
          <a:p>
            <a:r>
              <a:rPr lang="hu-HU" dirty="0" smtClean="0"/>
              <a:t>Neuron modellek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852704"/>
            <a:ext cx="8229600" cy="5744648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Cél: az idegrendszer működésének leírása, modellezése</a:t>
            </a:r>
          </a:p>
          <a:p>
            <a:r>
              <a:rPr lang="hu-HU" dirty="0" smtClean="0"/>
              <a:t>Egység: idegsejtek (ezek viselkedését kell ismerni)</a:t>
            </a:r>
          </a:p>
          <a:p>
            <a:r>
              <a:rPr lang="hu-HU" dirty="0" smtClean="0"/>
              <a:t>Idegsejt viselkedése: akciós potenciál (AP) képzés, továbbítás</a:t>
            </a:r>
          </a:p>
          <a:p>
            <a:r>
              <a:rPr lang="hu-HU" dirty="0" smtClean="0"/>
              <a:t>Ha tudjuk a folyamat biológiai hátterét, akkor matematikai modell alkotható ennek leírására</a:t>
            </a:r>
          </a:p>
          <a:p>
            <a:r>
              <a:rPr lang="hu-HU" dirty="0" smtClean="0"/>
              <a:t>Biológiai háttértudás:</a:t>
            </a:r>
          </a:p>
          <a:p>
            <a:pPr lvl="1"/>
            <a:r>
              <a:rPr lang="hu-HU" dirty="0" smtClean="0"/>
              <a:t>Idegsejt </a:t>
            </a:r>
            <a:r>
              <a:rPr lang="hu-HU" dirty="0" err="1" smtClean="0"/>
              <a:t>axonjának</a:t>
            </a:r>
            <a:r>
              <a:rPr lang="hu-HU" dirty="0" smtClean="0"/>
              <a:t> membránján jellegzetes depolarizációs hullám (AP) fut végig megfelelően nagy külső inger (</a:t>
            </a:r>
            <a:r>
              <a:rPr lang="hu-HU" dirty="0" err="1" smtClean="0"/>
              <a:t>pl</a:t>
            </a:r>
            <a:r>
              <a:rPr lang="hu-HU" dirty="0" smtClean="0"/>
              <a:t>: injektált áram) hatására</a:t>
            </a:r>
          </a:p>
          <a:p>
            <a:pPr lvl="1"/>
            <a:r>
              <a:rPr lang="hu-HU" dirty="0" smtClean="0"/>
              <a:t>Jellegzetes alakú, méretű (feszültség különbség) hullám</a:t>
            </a:r>
          </a:p>
          <a:p>
            <a:pPr lvl="1"/>
            <a:r>
              <a:rPr lang="hu-HU" dirty="0" smtClean="0"/>
              <a:t>Különböző ioncsatornák összehangolt nyílása, záródása idézi elő a terjedő AP-t</a:t>
            </a:r>
          </a:p>
          <a:p>
            <a:r>
              <a:rPr lang="hu-HU" dirty="0" smtClean="0"/>
              <a:t>-&gt; a membrán és az ioncsatornák tulajdonságait, működését kell ismerni a folyamat leírásához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D289360-0B87-458C-8410-2DF523DC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>
                <a:ea typeface="+mj-lt"/>
                <a:cs typeface="+mj-lt"/>
              </a:rPr>
              <a:t>Hodgkin-Huxley</a:t>
            </a:r>
            <a:r>
              <a:rPr lang="hu-HU" sz="4400" dirty="0">
                <a:ea typeface="+mj-lt"/>
                <a:cs typeface="+mj-lt"/>
              </a:rPr>
              <a:t> </a:t>
            </a:r>
            <a:r>
              <a:rPr lang="hu-HU" sz="4400" dirty="0" smtClean="0">
                <a:ea typeface="+mj-lt"/>
                <a:cs typeface="+mj-lt"/>
              </a:rPr>
              <a:t>modell (PDE)</a:t>
            </a:r>
            <a:endParaRPr lang="en-US" dirty="0">
              <a:cs typeface="Calibri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83" y="1958530"/>
            <a:ext cx="6236535" cy="470875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3" y="1813005"/>
            <a:ext cx="6236535" cy="480178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91" y="1830085"/>
            <a:ext cx="5891721" cy="478051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91" y="1907027"/>
            <a:ext cx="5915171" cy="472065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909" y="1877036"/>
            <a:ext cx="5880411" cy="47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Sejtmembrán fehérjék szerkezete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99103"/>
            <a:ext cx="8064896" cy="49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2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6368" y="404664"/>
            <a:ext cx="8229600" cy="1143000"/>
          </a:xfrm>
        </p:spPr>
        <p:txBody>
          <a:bodyPr/>
          <a:lstStyle/>
          <a:p>
            <a:r>
              <a:rPr lang="hu-HU" dirty="0"/>
              <a:t>Akciós potenciál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776864" cy="531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8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hu-HU" dirty="0"/>
              <a:t>Akciós potenciál I.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38" y="1143000"/>
            <a:ext cx="6506211" cy="5598367"/>
          </a:xfrm>
        </p:spPr>
      </p:pic>
    </p:spTree>
    <p:extLst>
      <p:ext uri="{BB962C8B-B14F-4D97-AF65-F5344CB8AC3E}">
        <p14:creationId xmlns:p14="http://schemas.microsoft.com/office/powerpoint/2010/main" val="20869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6368" y="404664"/>
            <a:ext cx="8229600" cy="1143000"/>
          </a:xfrm>
        </p:spPr>
        <p:txBody>
          <a:bodyPr/>
          <a:lstStyle/>
          <a:p>
            <a:r>
              <a:rPr lang="hu-HU" dirty="0"/>
              <a:t>Akciós potenciál </a:t>
            </a:r>
            <a:r>
              <a:rPr lang="hu-HU" dirty="0" smtClean="0"/>
              <a:t>I.</a:t>
            </a:r>
            <a:endParaRPr lang="hu-HU" dirty="0"/>
          </a:p>
        </p:txBody>
      </p:sp>
      <p:pic>
        <p:nvPicPr>
          <p:cNvPr id="4" name="Picture 2" descr="C:\Users\JJuhász\Desktop\dinamo2016\gyak11_HH_modell\untitled-pjbkgicture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5865324" cy="3965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08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20688"/>
            <a:ext cx="8229600" cy="1143000"/>
          </a:xfrm>
        </p:spPr>
        <p:txBody>
          <a:bodyPr/>
          <a:lstStyle/>
          <a:p>
            <a:r>
              <a:rPr lang="hu-HU" dirty="0"/>
              <a:t>Akciós potenciál </a:t>
            </a:r>
            <a:r>
              <a:rPr lang="hu-HU" dirty="0" smtClean="0"/>
              <a:t>II. (terjedés)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3" descr="C:\Users\Hartdegen\Downloads\Garay\Gyakorlatok\Gyakorlat_10\image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56792"/>
            <a:ext cx="889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1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err="1"/>
              <a:t>Hodgkin-Huxley</a:t>
            </a:r>
            <a:r>
              <a:rPr lang="hu-HU" sz="5400" dirty="0"/>
              <a:t> modell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388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fenti tudás birtokában, és a tintahal óriás </a:t>
            </a:r>
            <a:r>
              <a:rPr lang="hu-HU" dirty="0" err="1" smtClean="0"/>
              <a:t>axonján</a:t>
            </a:r>
            <a:r>
              <a:rPr lang="hu-HU" dirty="0" smtClean="0"/>
              <a:t> méréseket végezve alkották meg a modellt:</a:t>
            </a:r>
          </a:p>
          <a:p>
            <a:r>
              <a:rPr lang="hu-HU" dirty="0" smtClean="0"/>
              <a:t>Alap: az elektronikából ismert kábel egyenlet (</a:t>
            </a:r>
            <a:r>
              <a:rPr lang="hu-HU" dirty="0" err="1" smtClean="0"/>
              <a:t>axon</a:t>
            </a:r>
            <a:r>
              <a:rPr lang="hu-HU" dirty="0" smtClean="0"/>
              <a:t> ~ kábel)</a:t>
            </a:r>
          </a:p>
          <a:p>
            <a:r>
              <a:rPr lang="hu-HU" dirty="0" smtClean="0"/>
              <a:t>Paraméterezés: tintahal mérésekből</a:t>
            </a:r>
          </a:p>
          <a:p>
            <a:r>
              <a:rPr lang="hu-HU" dirty="0" smtClean="0"/>
              <a:t>3 ODE + 1 PDE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ODE-k</a:t>
            </a:r>
            <a:r>
              <a:rPr lang="hu-HU" dirty="0" smtClean="0"/>
              <a:t> alakját kellett a </a:t>
            </a:r>
            <a:r>
              <a:rPr lang="hu-HU" dirty="0" err="1" smtClean="0"/>
              <a:t>PDE-hez</a:t>
            </a:r>
            <a:r>
              <a:rPr lang="hu-HU" dirty="0" smtClean="0"/>
              <a:t> illeszteni, hogy a méréseknek megfelelő </a:t>
            </a:r>
            <a:r>
              <a:rPr lang="hu-HU" dirty="0" err="1" smtClean="0"/>
              <a:t>fv</a:t>
            </a:r>
            <a:r>
              <a:rPr lang="hu-HU" dirty="0" smtClean="0"/>
              <a:t> alakot adják (sok lehetőség közül a legegyszerűbbet választani)</a:t>
            </a:r>
          </a:p>
          <a:p>
            <a:pPr lvl="1"/>
            <a:r>
              <a:rPr lang="hu-HU" dirty="0" smtClean="0"/>
              <a:t> a mérésekkel paraméterezni is kellett a függvényeket</a:t>
            </a:r>
          </a:p>
          <a:p>
            <a:pPr lvl="1"/>
            <a:r>
              <a:rPr lang="hu-HU" dirty="0" smtClean="0"/>
              <a:t>(mindezt a mai számítógépek nélkül!)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 err="1"/>
              <a:t>Hodgkin-Huxley</a:t>
            </a:r>
            <a:r>
              <a:rPr lang="hu-HU" sz="4800" dirty="0"/>
              <a:t> modell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65924"/>
            <a:ext cx="8923533" cy="23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2194</TotalTime>
  <Words>585</Words>
  <Application>Microsoft Office PowerPoint</Application>
  <PresentationFormat>Diavetítés a képernyőre (4:3 oldalarány)</PresentationFormat>
  <Paragraphs>79</Paragraphs>
  <Slides>20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Times New Roman</vt:lpstr>
      <vt:lpstr>Wingdings 2</vt:lpstr>
      <vt:lpstr>Áramlás</vt:lpstr>
      <vt:lpstr>Nemlineáris Dinamikai Modellek a Biológiában  Hodgkin-Huxley neuron modell  11. gyakorlat</vt:lpstr>
      <vt:lpstr>Neuron modellek</vt:lpstr>
      <vt:lpstr>Sejtmembrán fehérjék szerkezete</vt:lpstr>
      <vt:lpstr>Akciós potenciál I.</vt:lpstr>
      <vt:lpstr>Akciós potenciál I.</vt:lpstr>
      <vt:lpstr>Akciós potenciál I.</vt:lpstr>
      <vt:lpstr>Akciós potenciál II. (terjedés)</vt:lpstr>
      <vt:lpstr>Hodgkin-Huxley modell</vt:lpstr>
      <vt:lpstr>Hodgkin-Huxley modell</vt:lpstr>
      <vt:lpstr>Hodgkin-Huxley modell</vt:lpstr>
      <vt:lpstr>Hodgkin-Huxley modell (4 ODE)</vt:lpstr>
      <vt:lpstr>Hodgkin-Huxley modell (ODE)</vt:lpstr>
      <vt:lpstr>Hodgkin-Huxley modell (ODE)</vt:lpstr>
      <vt:lpstr>Hodgkin-Huxley modell (3 ODE + 1 PDE)</vt:lpstr>
      <vt:lpstr>Hodgkin-Huxley modell (PDE)</vt:lpstr>
      <vt:lpstr>Hodgkin-Huxley modell (PDE)</vt:lpstr>
      <vt:lpstr>Hodgkin-Huxley modell (PDE)</vt:lpstr>
      <vt:lpstr>Hodgkin-Huxley modell (PDE)</vt:lpstr>
      <vt:lpstr>Hodgkin-Huxley modell (PDE)</vt:lpstr>
      <vt:lpstr>Hodgkin-Huxley modell (PDE)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Nemlineáris dinamikus rendszerek alapjai I. gyakorlat</dc:title>
  <dc:creator>Hartdegen</dc:creator>
  <cp:lastModifiedBy>juhaszjanos</cp:lastModifiedBy>
  <cp:revision>237</cp:revision>
  <dcterms:created xsi:type="dcterms:W3CDTF">2014-09-15T19:16:28Z</dcterms:created>
  <dcterms:modified xsi:type="dcterms:W3CDTF">2020-05-07T00:12:42Z</dcterms:modified>
</cp:coreProperties>
</file>