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57" r:id="rId4"/>
    <p:sldId id="396" r:id="rId5"/>
    <p:sldId id="400" r:id="rId6"/>
    <p:sldId id="397" r:id="rId7"/>
    <p:sldId id="393" r:id="rId8"/>
    <p:sldId id="394" r:id="rId9"/>
    <p:sldId id="398" r:id="rId10"/>
    <p:sldId id="373" r:id="rId11"/>
    <p:sldId id="395" r:id="rId12"/>
    <p:sldId id="377" r:id="rId13"/>
    <p:sldId id="360" r:id="rId14"/>
    <p:sldId id="383" r:id="rId15"/>
    <p:sldId id="384" r:id="rId16"/>
    <p:sldId id="385" r:id="rId17"/>
    <p:sldId id="389" r:id="rId18"/>
    <p:sldId id="403" r:id="rId19"/>
    <p:sldId id="386" r:id="rId20"/>
    <p:sldId id="347" r:id="rId21"/>
    <p:sldId id="364" r:id="rId22"/>
    <p:sldId id="388" r:id="rId23"/>
    <p:sldId id="344" r:id="rId24"/>
  </p:sldIdLst>
  <p:sldSz cx="12192000" cy="6858000"/>
  <p:notesSz cx="6797675" cy="9926638"/>
  <p:embeddedFontLst>
    <p:embeddedFont>
      <p:font typeface="나눔고딕 ExtraBold" panose="020D0904000000000000" pitchFamily="50" charset="-127"/>
      <p:bold r:id="rId26"/>
    </p:embeddedFont>
    <p:embeddedFont>
      <p:font typeface="Arial Unicode MS" panose="020B0604020202020204" pitchFamily="50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나눔바른고딕" panose="020B0603020101020101" pitchFamily="50" charset="-127"/>
      <p:regular r:id="rId30"/>
      <p:bold r:id="rId31"/>
    </p:embeddedFont>
    <p:embeddedFont>
      <p:font typeface="나눔고딕" panose="020D0604000000000000" pitchFamily="50" charset="-127"/>
      <p:regular r:id="rId32"/>
      <p:bold r:id="rId33"/>
    </p:embeddedFont>
    <p:embeddedFont>
      <p:font typeface="Cambria Math" panose="02040503050406030204" pitchFamily="18" charset="0"/>
      <p:regular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3090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pos="6924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C03A2C"/>
    <a:srgbClr val="FF0066"/>
    <a:srgbClr val="FF33CC"/>
    <a:srgbClr val="FF66FF"/>
    <a:srgbClr val="586776"/>
    <a:srgbClr val="5CD484"/>
    <a:srgbClr val="9BBB59"/>
    <a:srgbClr val="F39C12"/>
    <a:srgbClr val="15A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14" y="216"/>
      </p:cViewPr>
      <p:guideLst>
        <p:guide orient="horz" pos="1253"/>
        <p:guide orient="horz" pos="2160"/>
        <p:guide orient="horz" pos="3090"/>
        <p:guide pos="7129"/>
        <p:guide pos="69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0AAD3-1269-4C8F-871F-5DDE9BAE6C62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112BD-D246-4756-8349-60FEF3C4B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274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112BD-D246-4756-8349-60FEF3C4B39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220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112BD-D246-4756-8349-60FEF3C4B39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009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112BD-D246-4756-8349-60FEF3C4B39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43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4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00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96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02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89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11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8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42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8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53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7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F513-41D8-4FBD-889F-CCE17FCCA7D9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4.bp.blogspot.com/-bj2ceJAQ6wg/V5hw0w8Ui4I/AAAAAAAAFQg/HyKxJNe6m1gtPpIv5YyGMCf1E4QkZQYmQCLcB/s1600/RPi2+Sch.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3.bp.blogspot.com/-XIh309pusbA/V5hxrsMVXlI/AAAAAAAAFQw/41U_KJBwI_gzcSjnyTInBE3VrPu3OKvswCLcB/s1600/RPi3.png" TargetMode="Externa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6285" y="1252655"/>
            <a:ext cx="9862744" cy="14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라즈베리파이</a:t>
            </a:r>
            <a:r>
              <a:rPr lang="ko-KR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환경에서의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고가용성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시스템 </a:t>
            </a:r>
            <a:r>
              <a:rPr lang="ko-KR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지원을 위한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라이브러리</a:t>
            </a:r>
            <a:r>
              <a:rPr lang="ko-KR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개발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164765" y="1477108"/>
            <a:ext cx="82821" cy="12572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66971" y="3429816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20120823 </a:t>
            </a:r>
            <a:r>
              <a:rPr lang="ko-KR" altLang="en-US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채기운</a:t>
            </a:r>
            <a:r>
              <a:rPr lang="en-US" altLang="ko-KR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팀장</a:t>
            </a:r>
            <a:r>
              <a:rPr lang="en-US" altLang="ko-KR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66971" y="3799148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20122177 </a:t>
            </a:r>
            <a:r>
              <a:rPr lang="ko-KR" altLang="en-US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김도현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66971" y="4168480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20131277 </a:t>
            </a:r>
            <a:r>
              <a:rPr lang="ko-KR" altLang="en-US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김지연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66971" y="4537812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20144734 </a:t>
            </a:r>
            <a:r>
              <a:rPr lang="ko-KR" altLang="en-US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김혜민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66971" y="4907144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20140365 </a:t>
            </a:r>
            <a:r>
              <a:rPr lang="ko-KR" altLang="en-US" err="1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이필현</a:t>
            </a:r>
            <a:endParaRPr lang="ko-KR" altLang="en-US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4318" y="3399038"/>
            <a:ext cx="4916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</a:t>
            </a:r>
            <a:r>
              <a:rPr lang="en-US" altLang="ko-KR" sz="20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구성원</a:t>
            </a:r>
            <a:endParaRPr lang="en-US" altLang="ko-KR" sz="200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109642" y="3421190"/>
            <a:ext cx="0" cy="185528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684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489017" y="597670"/>
            <a:ext cx="10745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err="1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라즈베리파이를</a:t>
            </a:r>
            <a:r>
              <a:rPr lang="ko-KR" altLang="en-US" sz="3200" spc="-15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위한 </a:t>
            </a:r>
            <a:r>
              <a:rPr lang="ko-KR" altLang="en-US" sz="3200" spc="-150" err="1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고가용성</a:t>
            </a:r>
            <a:r>
              <a:rPr lang="ko-KR" altLang="en-US" sz="3200" spc="-15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시스템 제안</a:t>
            </a:r>
          </a:p>
        </p:txBody>
      </p:sp>
      <p:sp>
        <p:nvSpPr>
          <p:cNvPr id="32" name="자유형 31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01</a:t>
            </a:r>
            <a:endParaRPr lang="ko-KR" altLang="en-US"/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1428851" y="2638266"/>
            <a:ext cx="9253803" cy="24592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ko-KR" altLang="en-US" dirty="0"/>
              <a:t>리눅스 내장 </a:t>
            </a:r>
            <a:r>
              <a:rPr lang="ko-KR" altLang="en-US" dirty="0" err="1"/>
              <a:t>와치독과</a:t>
            </a:r>
            <a:r>
              <a:rPr lang="ko-KR" altLang="en-US" dirty="0"/>
              <a:t> 병행해서 사용</a:t>
            </a:r>
            <a:endParaRPr lang="en-US" altLang="ko-KR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ko-KR" altLang="en-US" dirty="0"/>
              <a:t>주 파이</a:t>
            </a:r>
            <a:r>
              <a:rPr lang="en-US" altLang="ko-KR" dirty="0"/>
              <a:t>, </a:t>
            </a:r>
            <a:r>
              <a:rPr lang="ko-KR" altLang="en-US" dirty="0"/>
              <a:t>보조 파이를 구분하지 않음</a:t>
            </a:r>
            <a:endParaRPr lang="en-US" altLang="ko-KR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ko-KR" altLang="en-US" dirty="0"/>
              <a:t>한 파이만 동작</a:t>
            </a:r>
            <a:r>
              <a:rPr lang="en-US" altLang="ko-KR" dirty="0"/>
              <a:t>, </a:t>
            </a:r>
            <a:r>
              <a:rPr lang="ko-KR" altLang="en-US" dirty="0"/>
              <a:t>나머지는 같은 프로그램이 올라가 있지만 대기</a:t>
            </a:r>
            <a:endParaRPr lang="en-US" altLang="ko-KR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ko-KR" altLang="en-US" dirty="0"/>
              <a:t>분산 병렬 시스템으로 구성되어 동작 상태를 이어 받음</a:t>
            </a:r>
            <a:r>
              <a:rPr lang="en-US" altLang="ko-KR" dirty="0"/>
              <a:t>(</a:t>
            </a:r>
            <a:r>
              <a:rPr lang="ko-KR" altLang="en-US" dirty="0"/>
              <a:t>분산 </a:t>
            </a:r>
            <a:r>
              <a:rPr lang="ko-KR" altLang="en-US" dirty="0" err="1"/>
              <a:t>와치독</a:t>
            </a:r>
            <a:r>
              <a:rPr lang="en-US" altLang="ko-KR" dirty="0"/>
              <a:t>)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ko-KR" altLang="en-US" dirty="0"/>
              <a:t>직렬적으로 연결되어 하드웨어 오류를 복구</a:t>
            </a:r>
            <a:r>
              <a:rPr lang="en-US" altLang="ko-KR" dirty="0"/>
              <a:t>(</a:t>
            </a:r>
            <a:r>
              <a:rPr lang="ko-KR" altLang="en-US" dirty="0"/>
              <a:t>하드웨어 </a:t>
            </a:r>
            <a:r>
              <a:rPr lang="ko-KR" altLang="en-US" dirty="0" err="1"/>
              <a:t>리부팅</a:t>
            </a:r>
            <a:r>
              <a:rPr lang="en-US" altLang="ko-KR" dirty="0"/>
              <a:t>)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ko-KR" altLang="en-US" dirty="0"/>
              <a:t>확장성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16F19A-E1A9-4B27-8CE9-8C3A9DF3CB29}"/>
              </a:ext>
            </a:extLst>
          </p:cNvPr>
          <p:cNvSpPr/>
          <p:nvPr/>
        </p:nvSpPr>
        <p:spPr>
          <a:xfrm>
            <a:off x="573580" y="237185"/>
            <a:ext cx="1710541" cy="36048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516842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489017" y="597670"/>
            <a:ext cx="10745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err="1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라즈베리파이를</a:t>
            </a:r>
            <a:r>
              <a:rPr lang="ko-KR" altLang="en-US" sz="3200" spc="-15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위한 </a:t>
            </a:r>
            <a:r>
              <a:rPr lang="ko-KR" altLang="en-US" sz="3200" spc="-150" err="1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고가용성</a:t>
            </a:r>
            <a:r>
              <a:rPr lang="ko-KR" altLang="en-US" sz="3200" spc="-15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시스템 제안</a:t>
            </a:r>
          </a:p>
        </p:txBody>
      </p:sp>
      <p:sp>
        <p:nvSpPr>
          <p:cNvPr id="32" name="자유형 31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01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3AFFAC-34D3-4362-9BC0-037F16D93322}"/>
              </a:ext>
            </a:extLst>
          </p:cNvPr>
          <p:cNvSpPr/>
          <p:nvPr/>
        </p:nvSpPr>
        <p:spPr>
          <a:xfrm>
            <a:off x="2418768" y="1524393"/>
            <a:ext cx="7354463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00B050"/>
                </a:solidFill>
              </a:rPr>
              <a:t>동작 상태 정보 저장 </a:t>
            </a:r>
            <a:r>
              <a:rPr lang="en-US" altLang="ko-KR" sz="2000" b="1" dirty="0">
                <a:solidFill>
                  <a:srgbClr val="00B050"/>
                </a:solidFill>
              </a:rPr>
              <a:t>-&gt; </a:t>
            </a:r>
            <a:r>
              <a:rPr lang="ko-KR" altLang="en-US" sz="2000" b="1" dirty="0">
                <a:solidFill>
                  <a:srgbClr val="00B050"/>
                </a:solidFill>
              </a:rPr>
              <a:t>오류 발생 시 상태를 이어받아 동작</a:t>
            </a:r>
            <a:endParaRPr lang="en-US" altLang="ko-KR" sz="20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rgbClr val="00B05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/>
              <a:t>동작 상태를 기록한 파일을 최신으로 동기화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/>
              <a:t>디바이스 동작 순서 제어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메인 디바이스 선정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하나의 디바이스만 동작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3. </a:t>
            </a:r>
            <a:r>
              <a:rPr lang="ko-KR" altLang="en-US" b="1" dirty="0"/>
              <a:t>오류 발생시 이를 회복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어플리케이션 오류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디바이스 오류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-&gt; </a:t>
            </a:r>
            <a:r>
              <a:rPr lang="ko-KR" altLang="en-US" b="1" dirty="0"/>
              <a:t>상태파일을 받아 실제 상태를 이어받는 기능이 가능하다 가정</a:t>
            </a:r>
            <a:endParaRPr lang="en-US" altLang="ko-KR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A90EF6-BCCF-4035-AB08-CC8AB18498A2}"/>
              </a:ext>
            </a:extLst>
          </p:cNvPr>
          <p:cNvSpPr/>
          <p:nvPr/>
        </p:nvSpPr>
        <p:spPr>
          <a:xfrm>
            <a:off x="573580" y="237185"/>
            <a:ext cx="1710541" cy="36048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3734718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01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479083" y="1533212"/>
            <a:ext cx="3315088" cy="160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20798" y="2011344"/>
            <a:ext cx="1240254" cy="871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Program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(+</a:t>
            </a:r>
            <a:r>
              <a:rPr lang="ko-KR" altLang="en-US" sz="1200">
                <a:solidFill>
                  <a:schemeClr val="tx1"/>
                </a:solidFill>
              </a:rPr>
              <a:t>분산 </a:t>
            </a:r>
            <a:r>
              <a:rPr lang="ko-KR" altLang="en-US" sz="1200" err="1">
                <a:solidFill>
                  <a:schemeClr val="tx1"/>
                </a:solidFill>
              </a:rPr>
              <a:t>와치독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구름 7"/>
          <p:cNvSpPr/>
          <p:nvPr/>
        </p:nvSpPr>
        <p:spPr>
          <a:xfrm>
            <a:off x="4221414" y="3463829"/>
            <a:ext cx="3830426" cy="114970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LAN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22423" y="2011344"/>
            <a:ext cx="1282743" cy="871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err="1">
                <a:solidFill>
                  <a:schemeClr val="tx1"/>
                </a:solidFill>
              </a:rPr>
              <a:t>리눅스</a:t>
            </a:r>
            <a:r>
              <a:rPr lang="ko-KR" altLang="en-US" sz="1200">
                <a:solidFill>
                  <a:schemeClr val="tx1"/>
                </a:solidFill>
              </a:rPr>
              <a:t> 내장</a:t>
            </a:r>
            <a:r>
              <a:rPr lang="en-US" altLang="ko-KR" sz="1200" err="1">
                <a:solidFill>
                  <a:schemeClr val="tx1"/>
                </a:solidFill>
              </a:rPr>
              <a:t>WatchDog</a:t>
            </a:r>
            <a:endParaRPr lang="en-US" altLang="ko-KR" sz="120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>
            <a:stCxn id="13" idx="1"/>
            <a:endCxn id="6" idx="3"/>
          </p:cNvCxnSpPr>
          <p:nvPr/>
        </p:nvCxnSpPr>
        <p:spPr>
          <a:xfrm flipH="1">
            <a:off x="5861052" y="2447108"/>
            <a:ext cx="46137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8408959" y="3310095"/>
            <a:ext cx="3315088" cy="160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550674" y="3623603"/>
            <a:ext cx="1240254" cy="871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Program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(+</a:t>
            </a:r>
            <a:r>
              <a:rPr lang="ko-KR" altLang="en-US" sz="1200">
                <a:solidFill>
                  <a:schemeClr val="tx1"/>
                </a:solidFill>
              </a:rPr>
              <a:t>분산 </a:t>
            </a:r>
            <a:r>
              <a:rPr lang="ko-KR" altLang="en-US" sz="1200" err="1">
                <a:solidFill>
                  <a:schemeClr val="tx1"/>
                </a:solidFill>
              </a:rPr>
              <a:t>와치독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252299" y="3623603"/>
            <a:ext cx="1282743" cy="871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err="1">
                <a:solidFill>
                  <a:schemeClr val="tx1"/>
                </a:solidFill>
              </a:rPr>
              <a:t>리눅스</a:t>
            </a:r>
            <a:r>
              <a:rPr lang="ko-KR" altLang="en-US" sz="1200">
                <a:solidFill>
                  <a:schemeClr val="tx1"/>
                </a:solidFill>
              </a:rPr>
              <a:t> 내장</a:t>
            </a:r>
            <a:r>
              <a:rPr lang="en-US" altLang="ko-KR" sz="1200" err="1">
                <a:solidFill>
                  <a:schemeClr val="tx1"/>
                </a:solidFill>
              </a:rPr>
              <a:t>WatchDog</a:t>
            </a:r>
            <a:endParaRPr lang="en-US" altLang="ko-KR" sz="120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22" idx="1"/>
            <a:endCxn id="21" idx="3"/>
          </p:cNvCxnSpPr>
          <p:nvPr/>
        </p:nvCxnSpPr>
        <p:spPr>
          <a:xfrm flipH="1">
            <a:off x="9790928" y="4059367"/>
            <a:ext cx="46137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479083" y="5156806"/>
            <a:ext cx="3315088" cy="160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620798" y="5568030"/>
            <a:ext cx="1240254" cy="871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Program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(+</a:t>
            </a:r>
            <a:r>
              <a:rPr lang="ko-KR" altLang="en-US" sz="1200">
                <a:solidFill>
                  <a:schemeClr val="tx1"/>
                </a:solidFill>
              </a:rPr>
              <a:t>분산 </a:t>
            </a:r>
            <a:r>
              <a:rPr lang="ko-KR" altLang="en-US" sz="1200" err="1">
                <a:solidFill>
                  <a:schemeClr val="tx1"/>
                </a:solidFill>
              </a:rPr>
              <a:t>와치독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322423" y="5568030"/>
            <a:ext cx="1282743" cy="871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err="1">
                <a:solidFill>
                  <a:schemeClr val="tx1"/>
                </a:solidFill>
              </a:rPr>
              <a:t>리눅스</a:t>
            </a:r>
            <a:r>
              <a:rPr lang="ko-KR" altLang="en-US" sz="1200">
                <a:solidFill>
                  <a:schemeClr val="tx1"/>
                </a:solidFill>
              </a:rPr>
              <a:t> 내장</a:t>
            </a:r>
            <a:r>
              <a:rPr lang="en-US" altLang="ko-KR" sz="1200" err="1">
                <a:solidFill>
                  <a:schemeClr val="tx1"/>
                </a:solidFill>
              </a:rPr>
              <a:t>WatchDog</a:t>
            </a:r>
            <a:endParaRPr lang="en-US" altLang="ko-KR" sz="120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31" idx="1"/>
            <a:endCxn id="30" idx="3"/>
          </p:cNvCxnSpPr>
          <p:nvPr/>
        </p:nvCxnSpPr>
        <p:spPr>
          <a:xfrm flipH="1">
            <a:off x="5861052" y="6003794"/>
            <a:ext cx="46137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543868" y="3258430"/>
            <a:ext cx="3315088" cy="160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85583" y="3623603"/>
            <a:ext cx="1240254" cy="871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Program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(+</a:t>
            </a:r>
            <a:r>
              <a:rPr lang="ko-KR" altLang="en-US" sz="1200">
                <a:solidFill>
                  <a:schemeClr val="tx1"/>
                </a:solidFill>
              </a:rPr>
              <a:t>분산 </a:t>
            </a:r>
            <a:r>
              <a:rPr lang="ko-KR" altLang="en-US" sz="1200" err="1">
                <a:solidFill>
                  <a:schemeClr val="tx1"/>
                </a:solidFill>
              </a:rPr>
              <a:t>와치독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87208" y="3623603"/>
            <a:ext cx="1282743" cy="871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err="1">
                <a:solidFill>
                  <a:schemeClr val="tx1"/>
                </a:solidFill>
              </a:rPr>
              <a:t>리눅스</a:t>
            </a:r>
            <a:r>
              <a:rPr lang="ko-KR" altLang="en-US" sz="1200">
                <a:solidFill>
                  <a:schemeClr val="tx1"/>
                </a:solidFill>
              </a:rPr>
              <a:t> 내장</a:t>
            </a:r>
            <a:r>
              <a:rPr lang="en-US" altLang="ko-KR" sz="1200" err="1">
                <a:solidFill>
                  <a:schemeClr val="tx1"/>
                </a:solidFill>
              </a:rPr>
              <a:t>WatchDog</a:t>
            </a:r>
            <a:endParaRPr lang="en-US" altLang="ko-KR" sz="12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36" idx="1"/>
            <a:endCxn id="35" idx="3"/>
          </p:cNvCxnSpPr>
          <p:nvPr/>
        </p:nvCxnSpPr>
        <p:spPr>
          <a:xfrm flipH="1">
            <a:off x="1925837" y="4059367"/>
            <a:ext cx="46137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/>
          <p:cNvCxnSpPr>
            <a:stCxn id="8" idx="3"/>
            <a:endCxn id="2" idx="2"/>
          </p:cNvCxnSpPr>
          <p:nvPr/>
        </p:nvCxnSpPr>
        <p:spPr>
          <a:xfrm flipV="1">
            <a:off x="6136627" y="3135085"/>
            <a:ext cx="0" cy="3944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6136627" y="4613530"/>
            <a:ext cx="0" cy="45987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8" idx="0"/>
            <a:endCxn id="20" idx="1"/>
          </p:cNvCxnSpPr>
          <p:nvPr/>
        </p:nvCxnSpPr>
        <p:spPr>
          <a:xfrm>
            <a:off x="8048648" y="4038680"/>
            <a:ext cx="360311" cy="723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34" idx="3"/>
            <a:endCxn id="8" idx="2"/>
          </p:cNvCxnSpPr>
          <p:nvPr/>
        </p:nvCxnSpPr>
        <p:spPr>
          <a:xfrm flipV="1">
            <a:off x="3858956" y="4038680"/>
            <a:ext cx="374339" cy="206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5273131" y="1347908"/>
            <a:ext cx="1637212" cy="4112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Running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273131" y="4942749"/>
            <a:ext cx="1637212" cy="4112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Waiting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9247896" y="3091654"/>
            <a:ext cx="1637212" cy="4112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Waiting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337916" y="3091654"/>
            <a:ext cx="1637212" cy="4112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Waiting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19" name="구부러진 연결선 18"/>
          <p:cNvCxnSpPr>
            <a:stCxn id="39" idx="0"/>
            <a:endCxn id="2" idx="3"/>
          </p:cNvCxnSpPr>
          <p:nvPr/>
        </p:nvCxnSpPr>
        <p:spPr>
          <a:xfrm rot="16200000" flipV="1">
            <a:off x="8551585" y="1576736"/>
            <a:ext cx="757505" cy="22723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구부러진 연결선 40"/>
          <p:cNvCxnSpPr>
            <a:stCxn id="2" idx="1"/>
            <a:endCxn id="40" idx="0"/>
          </p:cNvCxnSpPr>
          <p:nvPr/>
        </p:nvCxnSpPr>
        <p:spPr>
          <a:xfrm rot="10800000" flipV="1">
            <a:off x="2156523" y="2334148"/>
            <a:ext cx="2322561" cy="7575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구부러진 연결선 42"/>
          <p:cNvCxnSpPr>
            <a:stCxn id="34" idx="2"/>
            <a:endCxn id="29" idx="1"/>
          </p:cNvCxnSpPr>
          <p:nvPr/>
        </p:nvCxnSpPr>
        <p:spPr>
          <a:xfrm rot="16200000" flipH="1">
            <a:off x="2791527" y="4270187"/>
            <a:ext cx="1097440" cy="22776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구부러진 연결선 46"/>
          <p:cNvCxnSpPr>
            <a:stCxn id="29" idx="3"/>
            <a:endCxn id="20" idx="2"/>
          </p:cNvCxnSpPr>
          <p:nvPr/>
        </p:nvCxnSpPr>
        <p:spPr>
          <a:xfrm flipV="1">
            <a:off x="7794171" y="4911968"/>
            <a:ext cx="2272332" cy="10457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819506" y="2117277"/>
            <a:ext cx="14127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/>
              <a:t>observation</a:t>
            </a:r>
            <a:endParaRPr lang="ko-KR" altLang="en-US" sz="1500"/>
          </a:p>
        </p:txBody>
      </p:sp>
      <p:sp>
        <p:nvSpPr>
          <p:cNvPr id="51" name="TextBox 50"/>
          <p:cNvSpPr txBox="1"/>
          <p:nvPr/>
        </p:nvSpPr>
        <p:spPr>
          <a:xfrm>
            <a:off x="1710746" y="1839267"/>
            <a:ext cx="21184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Observation</a:t>
            </a:r>
          </a:p>
          <a:p>
            <a:pPr algn="ctr"/>
            <a:r>
              <a:rPr lang="en-US" altLang="ko-KR" sz="1500"/>
              <a:t>(</a:t>
            </a:r>
            <a:r>
              <a:rPr lang="ko-KR" altLang="en-US" sz="1500"/>
              <a:t>하드웨어 </a:t>
            </a:r>
            <a:r>
              <a:rPr lang="ko-KR" altLang="en-US" sz="1500" err="1"/>
              <a:t>리붓을</a:t>
            </a:r>
            <a:r>
              <a:rPr lang="ko-KR" altLang="en-US" sz="1500"/>
              <a:t> 위해</a:t>
            </a:r>
            <a:r>
              <a:rPr lang="en-US" altLang="ko-KR" sz="1500"/>
              <a:t>)</a:t>
            </a:r>
            <a:endParaRPr lang="ko-KR" altLang="en-US" sz="1500"/>
          </a:p>
        </p:txBody>
      </p:sp>
      <p:sp>
        <p:nvSpPr>
          <p:cNvPr id="52" name="TextBox 51"/>
          <p:cNvSpPr txBox="1"/>
          <p:nvPr/>
        </p:nvSpPr>
        <p:spPr>
          <a:xfrm>
            <a:off x="2237564" y="5666433"/>
            <a:ext cx="14127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/>
              <a:t>observation</a:t>
            </a:r>
            <a:endParaRPr lang="ko-KR" altLang="en-US" sz="1500"/>
          </a:p>
        </p:txBody>
      </p:sp>
      <p:sp>
        <p:nvSpPr>
          <p:cNvPr id="53" name="TextBox 52"/>
          <p:cNvSpPr txBox="1"/>
          <p:nvPr/>
        </p:nvSpPr>
        <p:spPr>
          <a:xfrm>
            <a:off x="8604915" y="5780086"/>
            <a:ext cx="14127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/>
              <a:t>observation</a:t>
            </a:r>
            <a:endParaRPr lang="ko-KR" altLang="en-US" sz="1500"/>
          </a:p>
        </p:txBody>
      </p:sp>
      <p:sp>
        <p:nvSpPr>
          <p:cNvPr id="3" name="아래쪽 화살표 2"/>
          <p:cNvSpPr/>
          <p:nvPr/>
        </p:nvSpPr>
        <p:spPr>
          <a:xfrm>
            <a:off x="5861052" y="3169921"/>
            <a:ext cx="225344" cy="2939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아래쪽 화살표 41"/>
          <p:cNvSpPr/>
          <p:nvPr/>
        </p:nvSpPr>
        <p:spPr>
          <a:xfrm rot="5211226">
            <a:off x="3933453" y="3730751"/>
            <a:ext cx="225344" cy="2939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아래쪽 화살표 44"/>
          <p:cNvSpPr/>
          <p:nvPr/>
        </p:nvSpPr>
        <p:spPr>
          <a:xfrm>
            <a:off x="5861052" y="4631185"/>
            <a:ext cx="225344" cy="2939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아래쪽 화살표 45"/>
          <p:cNvSpPr/>
          <p:nvPr/>
        </p:nvSpPr>
        <p:spPr>
          <a:xfrm rot="16756475">
            <a:off x="8133095" y="3767066"/>
            <a:ext cx="225344" cy="2939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9315" y="4119955"/>
            <a:ext cx="12366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>
                <a:solidFill>
                  <a:schemeClr val="accent1"/>
                </a:solidFill>
              </a:rPr>
              <a:t>(state </a:t>
            </a:r>
            <a:r>
              <a:rPr lang="ko-KR" altLang="en-US" sz="1500" b="1">
                <a:solidFill>
                  <a:schemeClr val="accent1"/>
                </a:solidFill>
              </a:rPr>
              <a:t>전달</a:t>
            </a:r>
            <a:r>
              <a:rPr lang="en-US" altLang="ko-KR" sz="1500" b="1">
                <a:solidFill>
                  <a:schemeClr val="accent1"/>
                </a:solidFill>
              </a:rPr>
              <a:t>)</a:t>
            </a:r>
            <a:endParaRPr lang="ko-KR" altLang="en-US" sz="1500" b="1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69011" y="597670"/>
            <a:ext cx="5185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구조</a:t>
            </a:r>
            <a:r>
              <a:rPr lang="en-US" altLang="ko-KR" sz="3200" spc="-15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(ex. N = 4)</a:t>
            </a:r>
            <a:endParaRPr lang="ko-KR" altLang="en-US" sz="3200" spc="-15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118317" y="6352258"/>
                <a:ext cx="392563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/>
                  <a:t>* </a:t>
                </a:r>
                <a:r>
                  <a:rPr lang="ko-KR" altLang="en-US" sz="1500"/>
                  <a:t>분산 </a:t>
                </a:r>
                <a:r>
                  <a:rPr lang="ko-KR" altLang="en-US" sz="1500" err="1"/>
                  <a:t>와치독</a:t>
                </a:r>
                <a:r>
                  <a:rPr lang="ko-KR" altLang="en-US" sz="1500"/>
                  <a:t> </a:t>
                </a:r>
                <a14:m>
                  <m:oMath xmlns:m="http://schemas.openxmlformats.org/officeDocument/2006/math">
                    <m:r>
                      <a:rPr lang="ko-KR" altLang="en-US" sz="150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ko-KR" sz="1500"/>
                  <a:t> </a:t>
                </a:r>
                <a:r>
                  <a:rPr lang="ko-KR" altLang="en-US" sz="1500" err="1"/>
                  <a:t>리눅스</a:t>
                </a:r>
                <a:r>
                  <a:rPr lang="ko-KR" altLang="en-US" sz="1500"/>
                  <a:t> 내장 </a:t>
                </a:r>
                <a:r>
                  <a:rPr lang="ko-KR" altLang="en-US" sz="1500" err="1"/>
                  <a:t>와치독</a:t>
                </a:r>
                <a:endParaRPr lang="ko-KR" altLang="en-US" sz="15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317" y="6352258"/>
                <a:ext cx="3925637" cy="323165"/>
              </a:xfrm>
              <a:prstGeom prst="rect">
                <a:avLst/>
              </a:prstGeom>
              <a:blipFill rotWithShape="0">
                <a:blip r:embed="rId3"/>
                <a:stretch>
                  <a:fillRect l="-621" t="-3774" b="-207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직사각형 43">
            <a:extLst>
              <a:ext uri="{FF2B5EF4-FFF2-40B4-BE49-F238E27FC236}">
                <a16:creationId xmlns:a16="http://schemas.microsoft.com/office/drawing/2014/main" id="{61934458-F9BB-4ABF-B713-CDC1BBF74689}"/>
              </a:ext>
            </a:extLst>
          </p:cNvPr>
          <p:cNvSpPr/>
          <p:nvPr/>
        </p:nvSpPr>
        <p:spPr>
          <a:xfrm>
            <a:off x="573580" y="237185"/>
            <a:ext cx="1710541" cy="36048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125788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269010" y="597670"/>
            <a:ext cx="6209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정상적으로 동작하고 있을 경우</a:t>
            </a:r>
          </a:p>
        </p:txBody>
      </p:sp>
      <p:sp>
        <p:nvSpPr>
          <p:cNvPr id="32" name="자유형 31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02</a:t>
            </a:r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7483267" y="2332376"/>
            <a:ext cx="24740" cy="2907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726414" y="2332376"/>
            <a:ext cx="24740" cy="2907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969562" y="2332376"/>
            <a:ext cx="24740" cy="2907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212710" y="2332376"/>
            <a:ext cx="24740" cy="2907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17357" y="1827653"/>
            <a:ext cx="1131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Pi 1</a:t>
            </a:r>
          </a:p>
          <a:p>
            <a:pPr algn="ctr"/>
            <a:r>
              <a:rPr lang="en-US" altLang="ko-KR" sz="1200"/>
              <a:t>(Running)</a:t>
            </a:r>
            <a:endParaRPr lang="ko-KR" alt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8160504" y="1827653"/>
            <a:ext cx="1131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Pi 2</a:t>
            </a:r>
          </a:p>
          <a:p>
            <a:pPr algn="ctr"/>
            <a:r>
              <a:rPr lang="en-US" altLang="ko-KR" sz="1200"/>
              <a:t>(Waiting)</a:t>
            </a:r>
            <a:endParaRPr lang="ko-KR" altLang="en-US" sz="1200"/>
          </a:p>
        </p:txBody>
      </p:sp>
      <p:sp>
        <p:nvSpPr>
          <p:cNvPr id="14" name="TextBox 13"/>
          <p:cNvSpPr txBox="1"/>
          <p:nvPr/>
        </p:nvSpPr>
        <p:spPr>
          <a:xfrm>
            <a:off x="9403652" y="1827653"/>
            <a:ext cx="1131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Pi 3</a:t>
            </a:r>
          </a:p>
          <a:p>
            <a:pPr algn="ctr"/>
            <a:r>
              <a:rPr lang="en-US" altLang="ko-KR" sz="1200"/>
              <a:t>(Waiting)</a:t>
            </a:r>
            <a:endParaRPr lang="ko-KR" alt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10646800" y="1827653"/>
            <a:ext cx="1131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Pi 4</a:t>
            </a:r>
          </a:p>
          <a:p>
            <a:pPr algn="ctr"/>
            <a:r>
              <a:rPr lang="en-US" altLang="ko-KR" sz="1200"/>
              <a:t>(Waiting)</a:t>
            </a:r>
            <a:endParaRPr lang="ko-KR" altLang="en-US" sz="120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7483267" y="2552365"/>
            <a:ext cx="1243148" cy="23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7495636" y="2552365"/>
            <a:ext cx="2473926" cy="23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7483267" y="2552365"/>
            <a:ext cx="3717073" cy="23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755399" y="2357419"/>
            <a:ext cx="760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state #n</a:t>
            </a:r>
            <a:endParaRPr lang="ko-KR" altLang="en-US" sz="120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7483267" y="3625314"/>
            <a:ext cx="1243148" cy="23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7495636" y="3625314"/>
            <a:ext cx="2473926" cy="23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7483267" y="3625314"/>
            <a:ext cx="3717073" cy="23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56442" y="3430368"/>
            <a:ext cx="958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state #n+1</a:t>
            </a:r>
            <a:endParaRPr lang="ko-KR" altLang="en-US" sz="120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7483267" y="4893208"/>
            <a:ext cx="1243148" cy="23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495636" y="4893208"/>
            <a:ext cx="2473926" cy="23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7483267" y="4893208"/>
            <a:ext cx="3717073" cy="23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656442" y="4698262"/>
            <a:ext cx="958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state #n+2</a:t>
            </a:r>
            <a:endParaRPr lang="ko-KR" altLang="en-US" sz="1200"/>
          </a:p>
        </p:txBody>
      </p:sp>
      <p:cxnSp>
        <p:nvCxnSpPr>
          <p:cNvPr id="40" name="직선 연결선 39"/>
          <p:cNvCxnSpPr/>
          <p:nvPr/>
        </p:nvCxnSpPr>
        <p:spPr>
          <a:xfrm flipH="1">
            <a:off x="7195676" y="2412941"/>
            <a:ext cx="231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7188080" y="5240356"/>
            <a:ext cx="2395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195676" y="2412941"/>
            <a:ext cx="0" cy="2827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22572" y="3446761"/>
            <a:ext cx="773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Running</a:t>
            </a:r>
            <a:endParaRPr lang="ko-KR" altLang="en-US" sz="1200"/>
          </a:p>
        </p:txBody>
      </p:sp>
      <p:sp>
        <p:nvSpPr>
          <p:cNvPr id="35" name="TextBox 34"/>
          <p:cNvSpPr txBox="1"/>
          <p:nvPr/>
        </p:nvSpPr>
        <p:spPr>
          <a:xfrm>
            <a:off x="3290088" y="5585387"/>
            <a:ext cx="66794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/>
              <a:t>동작 중인 파이가 나머지 파이들에게 주기적으로 상태정보와 핑 전달</a:t>
            </a:r>
            <a:endParaRPr lang="en-US" altLang="ko-KR" sz="1500"/>
          </a:p>
          <a:p>
            <a:r>
              <a:rPr lang="en-US" altLang="ko-KR" sz="1500"/>
              <a:t>(</a:t>
            </a:r>
            <a:r>
              <a:rPr lang="ko-KR" altLang="en-US" sz="1500"/>
              <a:t>핑 주기 </a:t>
            </a:r>
            <a:r>
              <a:rPr lang="en-US" altLang="ko-KR" sz="1500"/>
              <a:t>: 2</a:t>
            </a:r>
            <a:r>
              <a:rPr lang="ko-KR" altLang="en-US" sz="1500"/>
              <a:t>초</a:t>
            </a:r>
            <a:r>
              <a:rPr lang="en-US" altLang="ko-KR" sz="1500"/>
              <a:t>,  </a:t>
            </a:r>
            <a:r>
              <a:rPr lang="ko-KR" altLang="en-US" sz="1500"/>
              <a:t>상태정보 주기 </a:t>
            </a:r>
            <a:r>
              <a:rPr lang="en-US" altLang="ko-KR" sz="1500"/>
              <a:t>: 30</a:t>
            </a:r>
            <a:r>
              <a:rPr lang="ko-KR" altLang="en-US" sz="1500"/>
              <a:t>초</a:t>
            </a:r>
            <a:r>
              <a:rPr lang="en-US" altLang="ko-KR" sz="1500"/>
              <a:t>)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2314828" y="2142217"/>
            <a:ext cx="1386559" cy="93643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5" name="직사각형 84"/>
          <p:cNvSpPr/>
          <p:nvPr/>
        </p:nvSpPr>
        <p:spPr>
          <a:xfrm>
            <a:off x="2374101" y="2421727"/>
            <a:ext cx="518745" cy="50948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Program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6" name="구름 85"/>
          <p:cNvSpPr/>
          <p:nvPr/>
        </p:nvSpPr>
        <p:spPr>
          <a:xfrm>
            <a:off x="2207056" y="3270830"/>
            <a:ext cx="1602103" cy="6721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LAN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085818" y="2421727"/>
            <a:ext cx="536516" cy="50948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WatchDog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/>
          <p:cNvCxnSpPr>
            <a:stCxn id="87" idx="1"/>
            <a:endCxn id="85" idx="3"/>
          </p:cNvCxnSpPr>
          <p:nvPr/>
        </p:nvCxnSpPr>
        <p:spPr>
          <a:xfrm flipH="1">
            <a:off x="2892846" y="2676469"/>
            <a:ext cx="192972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3958526" y="3180959"/>
            <a:ext cx="1386559" cy="936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0" name="직사각형 89"/>
          <p:cNvSpPr/>
          <p:nvPr/>
        </p:nvSpPr>
        <p:spPr>
          <a:xfrm>
            <a:off x="4017799" y="3364232"/>
            <a:ext cx="518745" cy="50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Program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729516" y="3364232"/>
            <a:ext cx="536516" cy="50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WatchDog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92" name="직선 화살표 연결선 91"/>
          <p:cNvCxnSpPr>
            <a:stCxn id="91" idx="1"/>
            <a:endCxn id="90" idx="3"/>
          </p:cNvCxnSpPr>
          <p:nvPr/>
        </p:nvCxnSpPr>
        <p:spPr>
          <a:xfrm flipH="1">
            <a:off x="4536544" y="3618973"/>
            <a:ext cx="19297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2314828" y="4260522"/>
            <a:ext cx="1386559" cy="936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4" name="직사각형 93"/>
          <p:cNvSpPr/>
          <p:nvPr/>
        </p:nvSpPr>
        <p:spPr>
          <a:xfrm>
            <a:off x="2374101" y="4500918"/>
            <a:ext cx="518745" cy="50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Program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085818" y="4500918"/>
            <a:ext cx="536516" cy="50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WatchDog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96" name="직선 화살표 연결선 95"/>
          <p:cNvCxnSpPr>
            <a:stCxn id="95" idx="1"/>
            <a:endCxn id="94" idx="3"/>
          </p:cNvCxnSpPr>
          <p:nvPr/>
        </p:nvCxnSpPr>
        <p:spPr>
          <a:xfrm flipH="1">
            <a:off x="2892846" y="4755659"/>
            <a:ext cx="19297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668896" y="3150756"/>
            <a:ext cx="1386559" cy="936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8" name="직사각형 97"/>
          <p:cNvSpPr/>
          <p:nvPr/>
        </p:nvSpPr>
        <p:spPr>
          <a:xfrm>
            <a:off x="728169" y="3364232"/>
            <a:ext cx="518745" cy="50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Program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439886" y="3364232"/>
            <a:ext cx="536516" cy="50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WatchDog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>
            <a:stCxn id="99" idx="1"/>
            <a:endCxn id="98" idx="3"/>
          </p:cNvCxnSpPr>
          <p:nvPr/>
        </p:nvCxnSpPr>
        <p:spPr>
          <a:xfrm flipH="1">
            <a:off x="1246914" y="3618973"/>
            <a:ext cx="19297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86" idx="3"/>
            <a:endCxn id="84" idx="2"/>
          </p:cNvCxnSpPr>
          <p:nvPr/>
        </p:nvCxnSpPr>
        <p:spPr>
          <a:xfrm flipV="1">
            <a:off x="3008107" y="3078651"/>
            <a:ext cx="0" cy="23060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V="1">
            <a:off x="3008107" y="3942930"/>
            <a:ext cx="0" cy="2688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86" idx="0"/>
            <a:endCxn id="89" idx="1"/>
          </p:cNvCxnSpPr>
          <p:nvPr/>
        </p:nvCxnSpPr>
        <p:spPr>
          <a:xfrm>
            <a:off x="3807823" y="3606880"/>
            <a:ext cx="150703" cy="422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97" idx="3"/>
            <a:endCxn id="86" idx="2"/>
          </p:cNvCxnSpPr>
          <p:nvPr/>
        </p:nvCxnSpPr>
        <p:spPr>
          <a:xfrm flipV="1">
            <a:off x="2055455" y="3606880"/>
            <a:ext cx="156570" cy="120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모서리가 둥근 직사각형 104"/>
          <p:cNvSpPr/>
          <p:nvPr/>
        </p:nvSpPr>
        <p:spPr>
          <a:xfrm>
            <a:off x="2646944" y="2033891"/>
            <a:ext cx="684776" cy="24039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ysClr val="windowText" lastClr="000000"/>
                </a:solidFill>
              </a:rPr>
              <a:t>Running</a:t>
            </a:r>
            <a:endParaRPr lang="ko-KR" altLang="en-US" sz="1000">
              <a:solidFill>
                <a:sysClr val="windowText" lastClr="000000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646944" y="4135387"/>
            <a:ext cx="684776" cy="2403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ysClr val="windowText" lastClr="000000"/>
                </a:solidFill>
              </a:rPr>
              <a:t>Waiting</a:t>
            </a:r>
            <a:endParaRPr lang="ko-KR" altLang="en-US" sz="1000">
              <a:solidFill>
                <a:sysClr val="windowText" lastClr="000000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4309417" y="3053261"/>
            <a:ext cx="684776" cy="2403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ysClr val="windowText" lastClr="000000"/>
                </a:solidFill>
              </a:rPr>
              <a:t>Waiting</a:t>
            </a:r>
            <a:endParaRPr lang="ko-KR" altLang="en-US" sz="1000">
              <a:solidFill>
                <a:sysClr val="windowText" lastClr="000000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001012" y="3053261"/>
            <a:ext cx="684776" cy="2403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ysClr val="windowText" lastClr="000000"/>
                </a:solidFill>
              </a:rPr>
              <a:t>Waiting</a:t>
            </a:r>
            <a:endParaRPr lang="ko-KR" altLang="en-US" sz="1000">
              <a:solidFill>
                <a:sysClr val="windowText" lastClr="000000"/>
              </a:solidFill>
            </a:endParaRPr>
          </a:p>
        </p:txBody>
      </p:sp>
      <p:sp>
        <p:nvSpPr>
          <p:cNvPr id="117" name="아래쪽 화살표 116"/>
          <p:cNvSpPr/>
          <p:nvPr/>
        </p:nvSpPr>
        <p:spPr>
          <a:xfrm>
            <a:off x="2892846" y="3099015"/>
            <a:ext cx="94252" cy="17181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8" name="아래쪽 화살표 117"/>
          <p:cNvSpPr/>
          <p:nvPr/>
        </p:nvSpPr>
        <p:spPr>
          <a:xfrm rot="5211226">
            <a:off x="2067873" y="3451312"/>
            <a:ext cx="131733" cy="12292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9" name="아래쪽 화살표 118"/>
          <p:cNvSpPr/>
          <p:nvPr/>
        </p:nvSpPr>
        <p:spPr>
          <a:xfrm>
            <a:off x="2892846" y="3953251"/>
            <a:ext cx="94252" cy="17181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0" name="아래쪽 화살표 119"/>
          <p:cNvSpPr/>
          <p:nvPr/>
        </p:nvSpPr>
        <p:spPr>
          <a:xfrm rot="16756475">
            <a:off x="3824403" y="3472541"/>
            <a:ext cx="131733" cy="12292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1" name="TextBox 120"/>
          <p:cNvSpPr txBox="1"/>
          <p:nvPr/>
        </p:nvSpPr>
        <p:spPr>
          <a:xfrm>
            <a:off x="2633473" y="3647897"/>
            <a:ext cx="9955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solidFill>
                  <a:schemeClr val="accent1"/>
                </a:solidFill>
              </a:rPr>
              <a:t>(state </a:t>
            </a:r>
            <a:r>
              <a:rPr lang="ko-KR" altLang="en-US" sz="900" b="1">
                <a:solidFill>
                  <a:schemeClr val="accent1"/>
                </a:solidFill>
              </a:rPr>
              <a:t>전달</a:t>
            </a:r>
            <a:r>
              <a:rPr lang="en-US" altLang="ko-KR" sz="900" b="1">
                <a:solidFill>
                  <a:schemeClr val="accent1"/>
                </a:solidFill>
              </a:rPr>
              <a:t>)</a:t>
            </a:r>
            <a:endParaRPr lang="ko-KR" altLang="en-US" sz="900" b="1">
              <a:solidFill>
                <a:schemeClr val="accent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4ED6965-7A7D-4730-ADE1-5307D7421A59}"/>
              </a:ext>
            </a:extLst>
          </p:cNvPr>
          <p:cNvSpPr/>
          <p:nvPr/>
        </p:nvSpPr>
        <p:spPr>
          <a:xfrm>
            <a:off x="313512" y="234276"/>
            <a:ext cx="2252747" cy="36048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동작 상태 이어받기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184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/>
          <p:nvPr/>
        </p:nvSpPr>
        <p:spPr>
          <a:xfrm>
            <a:off x="2314828" y="2142217"/>
            <a:ext cx="1386559" cy="936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5" name="직사각형 84"/>
          <p:cNvSpPr/>
          <p:nvPr/>
        </p:nvSpPr>
        <p:spPr>
          <a:xfrm>
            <a:off x="2374101" y="2421727"/>
            <a:ext cx="518745" cy="5094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Program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6" name="구름 85"/>
          <p:cNvSpPr/>
          <p:nvPr/>
        </p:nvSpPr>
        <p:spPr>
          <a:xfrm>
            <a:off x="2207056" y="3270830"/>
            <a:ext cx="1602103" cy="6721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LAN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085818" y="2421727"/>
            <a:ext cx="536516" cy="5094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WatchDog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/>
          <p:cNvCxnSpPr>
            <a:stCxn id="87" idx="1"/>
            <a:endCxn id="85" idx="3"/>
          </p:cNvCxnSpPr>
          <p:nvPr/>
        </p:nvCxnSpPr>
        <p:spPr>
          <a:xfrm flipH="1">
            <a:off x="2892846" y="2676469"/>
            <a:ext cx="192972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3958526" y="3180959"/>
            <a:ext cx="1386559" cy="936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0" name="직사각형 89"/>
          <p:cNvSpPr/>
          <p:nvPr/>
        </p:nvSpPr>
        <p:spPr>
          <a:xfrm>
            <a:off x="4017799" y="3364232"/>
            <a:ext cx="518745" cy="50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Program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729516" y="3364232"/>
            <a:ext cx="536516" cy="50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WatchDog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92" name="직선 화살표 연결선 91"/>
          <p:cNvCxnSpPr>
            <a:stCxn id="91" idx="1"/>
            <a:endCxn id="90" idx="3"/>
          </p:cNvCxnSpPr>
          <p:nvPr/>
        </p:nvCxnSpPr>
        <p:spPr>
          <a:xfrm flipH="1">
            <a:off x="4536544" y="3618974"/>
            <a:ext cx="19297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2314828" y="4260522"/>
            <a:ext cx="1386559" cy="936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4" name="직사각형 93"/>
          <p:cNvSpPr/>
          <p:nvPr/>
        </p:nvSpPr>
        <p:spPr>
          <a:xfrm>
            <a:off x="2374101" y="4500918"/>
            <a:ext cx="518745" cy="50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Program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085818" y="4500918"/>
            <a:ext cx="536516" cy="50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WatchDog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96" name="직선 화살표 연결선 95"/>
          <p:cNvCxnSpPr>
            <a:stCxn id="95" idx="1"/>
            <a:endCxn id="94" idx="3"/>
          </p:cNvCxnSpPr>
          <p:nvPr/>
        </p:nvCxnSpPr>
        <p:spPr>
          <a:xfrm flipH="1">
            <a:off x="2892846" y="4755660"/>
            <a:ext cx="19297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668896" y="3150756"/>
            <a:ext cx="1386559" cy="936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8" name="직사각형 97"/>
          <p:cNvSpPr/>
          <p:nvPr/>
        </p:nvSpPr>
        <p:spPr>
          <a:xfrm>
            <a:off x="728169" y="3364232"/>
            <a:ext cx="518745" cy="50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Program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439886" y="3364232"/>
            <a:ext cx="536516" cy="50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WatchDog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>
            <a:stCxn id="99" idx="1"/>
            <a:endCxn id="98" idx="3"/>
          </p:cNvCxnSpPr>
          <p:nvPr/>
        </p:nvCxnSpPr>
        <p:spPr>
          <a:xfrm flipH="1">
            <a:off x="1246914" y="3618974"/>
            <a:ext cx="19297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86" idx="3"/>
            <a:endCxn id="84" idx="2"/>
          </p:cNvCxnSpPr>
          <p:nvPr/>
        </p:nvCxnSpPr>
        <p:spPr>
          <a:xfrm flipV="1">
            <a:off x="3008107" y="3078651"/>
            <a:ext cx="0" cy="23060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V="1">
            <a:off x="3008107" y="3942930"/>
            <a:ext cx="0" cy="2688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86" idx="0"/>
            <a:endCxn id="89" idx="1"/>
          </p:cNvCxnSpPr>
          <p:nvPr/>
        </p:nvCxnSpPr>
        <p:spPr>
          <a:xfrm>
            <a:off x="3807823" y="3606880"/>
            <a:ext cx="150703" cy="422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97" idx="3"/>
            <a:endCxn id="86" idx="2"/>
          </p:cNvCxnSpPr>
          <p:nvPr/>
        </p:nvCxnSpPr>
        <p:spPr>
          <a:xfrm flipV="1">
            <a:off x="2055455" y="3606880"/>
            <a:ext cx="156570" cy="120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모서리가 둥근 직사각형 104"/>
          <p:cNvSpPr/>
          <p:nvPr/>
        </p:nvSpPr>
        <p:spPr>
          <a:xfrm>
            <a:off x="2646944" y="2033891"/>
            <a:ext cx="684776" cy="24039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ysClr val="windowText" lastClr="000000"/>
                </a:solidFill>
              </a:rPr>
              <a:t>Running</a:t>
            </a:r>
            <a:endParaRPr lang="ko-KR" altLang="en-US" sz="1000">
              <a:solidFill>
                <a:sysClr val="windowText" lastClr="000000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646944" y="4135387"/>
            <a:ext cx="684776" cy="2403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ysClr val="windowText" lastClr="000000"/>
                </a:solidFill>
              </a:rPr>
              <a:t>Waiting</a:t>
            </a:r>
            <a:endParaRPr lang="ko-KR" altLang="en-US" sz="1000">
              <a:solidFill>
                <a:sysClr val="windowText" lastClr="000000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4309417" y="3053261"/>
            <a:ext cx="684776" cy="2403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ysClr val="windowText" lastClr="000000"/>
                </a:solidFill>
              </a:rPr>
              <a:t>Waiting</a:t>
            </a:r>
            <a:endParaRPr lang="ko-KR" altLang="en-US" sz="1000">
              <a:solidFill>
                <a:sysClr val="windowText" lastClr="000000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001012" y="3053261"/>
            <a:ext cx="684776" cy="2403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ysClr val="windowText" lastClr="000000"/>
                </a:solidFill>
              </a:rPr>
              <a:t>Waiting</a:t>
            </a:r>
            <a:endParaRPr lang="ko-KR" altLang="en-US" sz="1000">
              <a:solidFill>
                <a:sysClr val="windowText" lastClr="000000"/>
              </a:solidFill>
            </a:endParaRPr>
          </a:p>
        </p:txBody>
      </p:sp>
      <p:sp>
        <p:nvSpPr>
          <p:cNvPr id="117" name="아래쪽 화살표 116"/>
          <p:cNvSpPr/>
          <p:nvPr/>
        </p:nvSpPr>
        <p:spPr>
          <a:xfrm>
            <a:off x="2892846" y="3099015"/>
            <a:ext cx="94252" cy="17181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1" name="TextBox 120"/>
          <p:cNvSpPr txBox="1"/>
          <p:nvPr/>
        </p:nvSpPr>
        <p:spPr>
          <a:xfrm>
            <a:off x="2633473" y="3647897"/>
            <a:ext cx="9955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solidFill>
                  <a:schemeClr val="accent1"/>
                </a:solidFill>
              </a:rPr>
              <a:t>(state </a:t>
            </a:r>
            <a:r>
              <a:rPr lang="ko-KR" altLang="en-US" sz="900" b="1">
                <a:solidFill>
                  <a:schemeClr val="accent1"/>
                </a:solidFill>
              </a:rPr>
              <a:t>전달</a:t>
            </a:r>
            <a:r>
              <a:rPr lang="en-US" altLang="ko-KR" sz="900" b="1">
                <a:solidFill>
                  <a:schemeClr val="accent1"/>
                </a:solidFill>
              </a:rPr>
              <a:t>)</a:t>
            </a:r>
            <a:endParaRPr lang="ko-KR" altLang="en-US" sz="900" b="1">
              <a:solidFill>
                <a:schemeClr val="accent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02226" y="597670"/>
            <a:ext cx="6742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동작 중인 파이에 이상이 생길 경우</a:t>
            </a:r>
          </a:p>
        </p:txBody>
      </p:sp>
      <p:cxnSp>
        <p:nvCxnSpPr>
          <p:cNvPr id="3" name="직선 연결선 2"/>
          <p:cNvCxnSpPr/>
          <p:nvPr/>
        </p:nvCxnSpPr>
        <p:spPr>
          <a:xfrm flipH="1">
            <a:off x="2767013" y="3053261"/>
            <a:ext cx="376237" cy="2175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7463757" y="2444994"/>
            <a:ext cx="22216" cy="2751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580104" y="2444994"/>
            <a:ext cx="22216" cy="2751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9696451" y="2444994"/>
            <a:ext cx="22216" cy="2751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10812798" y="2444994"/>
            <a:ext cx="22216" cy="2751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955569" y="1967350"/>
            <a:ext cx="1016375" cy="25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Pi 1</a:t>
            </a:r>
          </a:p>
          <a:p>
            <a:pPr algn="ctr"/>
            <a:r>
              <a:rPr lang="en-US" altLang="ko-KR" sz="800"/>
              <a:t>(Running)</a:t>
            </a:r>
            <a:endParaRPr lang="ko-KR" altLang="en-US" sz="800"/>
          </a:p>
        </p:txBody>
      </p:sp>
      <p:sp>
        <p:nvSpPr>
          <p:cNvPr id="76" name="TextBox 75"/>
          <p:cNvSpPr txBox="1"/>
          <p:nvPr/>
        </p:nvSpPr>
        <p:spPr>
          <a:xfrm>
            <a:off x="8071916" y="1967350"/>
            <a:ext cx="1016375" cy="25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Pi 2</a:t>
            </a:r>
          </a:p>
          <a:p>
            <a:pPr algn="ctr"/>
            <a:r>
              <a:rPr lang="en-US" altLang="ko-KR" sz="800"/>
              <a:t>(Waiting)</a:t>
            </a:r>
            <a:endParaRPr lang="ko-KR" altLang="en-US" sz="800"/>
          </a:p>
        </p:txBody>
      </p:sp>
      <p:sp>
        <p:nvSpPr>
          <p:cNvPr id="77" name="TextBox 76"/>
          <p:cNvSpPr txBox="1"/>
          <p:nvPr/>
        </p:nvSpPr>
        <p:spPr>
          <a:xfrm>
            <a:off x="9188263" y="1967350"/>
            <a:ext cx="1016375" cy="25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Pi 3</a:t>
            </a:r>
          </a:p>
          <a:p>
            <a:pPr algn="ctr"/>
            <a:r>
              <a:rPr lang="en-US" altLang="ko-KR" sz="800"/>
              <a:t>(Waiting)</a:t>
            </a:r>
            <a:endParaRPr lang="ko-KR" altLang="en-US" sz="800"/>
          </a:p>
        </p:txBody>
      </p:sp>
      <p:sp>
        <p:nvSpPr>
          <p:cNvPr id="78" name="TextBox 77"/>
          <p:cNvSpPr txBox="1"/>
          <p:nvPr/>
        </p:nvSpPr>
        <p:spPr>
          <a:xfrm>
            <a:off x="10304611" y="1967350"/>
            <a:ext cx="1016375" cy="25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Pi 4</a:t>
            </a:r>
          </a:p>
          <a:p>
            <a:pPr algn="ctr"/>
            <a:r>
              <a:rPr lang="en-US" altLang="ko-KR" sz="800"/>
              <a:t>(Waiting)</a:t>
            </a:r>
            <a:endParaRPr lang="ko-KR" altLang="en-US" sz="800"/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7463757" y="2653180"/>
            <a:ext cx="1116347" cy="22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7474864" y="2653180"/>
            <a:ext cx="2221587" cy="22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7463757" y="2653180"/>
            <a:ext cx="3337934" cy="22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708132" y="2468693"/>
            <a:ext cx="683138" cy="160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state #n</a:t>
            </a:r>
            <a:endParaRPr lang="ko-KR" altLang="en-US" sz="80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7463757" y="3668563"/>
            <a:ext cx="1116347" cy="22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>
            <a:off x="7474864" y="3668563"/>
            <a:ext cx="2221587" cy="22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>
            <a:off x="7463757" y="3668563"/>
            <a:ext cx="3337934" cy="22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7619268" y="3484076"/>
            <a:ext cx="860864" cy="160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state #n+1</a:t>
            </a:r>
            <a:endParaRPr lang="ko-KR" altLang="en-US" sz="800"/>
          </a:p>
        </p:txBody>
      </p:sp>
      <p:cxnSp>
        <p:nvCxnSpPr>
          <p:cNvPr id="125" name="직선 연결선 124"/>
          <p:cNvCxnSpPr/>
          <p:nvPr/>
        </p:nvCxnSpPr>
        <p:spPr>
          <a:xfrm flipH="1">
            <a:off x="7205500" y="2521236"/>
            <a:ext cx="208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7205500" y="2521236"/>
            <a:ext cx="0" cy="1276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6511252" y="3556384"/>
            <a:ext cx="638706" cy="160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Running</a:t>
            </a:r>
            <a:endParaRPr lang="ko-KR" altLang="en-US" sz="800"/>
          </a:p>
        </p:txBody>
      </p:sp>
      <p:cxnSp>
        <p:nvCxnSpPr>
          <p:cNvPr id="128" name="직선 연결선 127"/>
          <p:cNvCxnSpPr/>
          <p:nvPr/>
        </p:nvCxnSpPr>
        <p:spPr>
          <a:xfrm flipH="1">
            <a:off x="7205500" y="3797808"/>
            <a:ext cx="208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8591212" y="3897584"/>
            <a:ext cx="2054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8591212" y="4548166"/>
            <a:ext cx="2054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8796708" y="3897584"/>
            <a:ext cx="0" cy="650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>
            <a:off x="9707559" y="3897584"/>
            <a:ext cx="2054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9707559" y="4548166"/>
            <a:ext cx="2054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9913056" y="3897584"/>
            <a:ext cx="0" cy="650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10823907" y="3897584"/>
            <a:ext cx="2054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10823907" y="4548166"/>
            <a:ext cx="2054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11029403" y="3897584"/>
            <a:ext cx="0" cy="650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8785600" y="4102163"/>
            <a:ext cx="555397" cy="160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timeout</a:t>
            </a:r>
            <a:endParaRPr lang="ko-KR" altLang="en-US" sz="800"/>
          </a:p>
        </p:txBody>
      </p:sp>
      <p:sp>
        <p:nvSpPr>
          <p:cNvPr id="139" name="TextBox 138"/>
          <p:cNvSpPr txBox="1"/>
          <p:nvPr/>
        </p:nvSpPr>
        <p:spPr>
          <a:xfrm>
            <a:off x="9913056" y="4102163"/>
            <a:ext cx="555397" cy="160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timeout</a:t>
            </a:r>
            <a:endParaRPr lang="ko-KR" altLang="en-US" sz="800"/>
          </a:p>
        </p:txBody>
      </p:sp>
      <p:sp>
        <p:nvSpPr>
          <p:cNvPr id="140" name="TextBox 139"/>
          <p:cNvSpPr txBox="1"/>
          <p:nvPr/>
        </p:nvSpPr>
        <p:spPr>
          <a:xfrm>
            <a:off x="11018295" y="4102163"/>
            <a:ext cx="555397" cy="160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timeout</a:t>
            </a:r>
            <a:endParaRPr lang="ko-KR" altLang="en-US" sz="800"/>
          </a:p>
        </p:txBody>
      </p:sp>
      <p:sp>
        <p:nvSpPr>
          <p:cNvPr id="141" name="TextBox 140"/>
          <p:cNvSpPr txBox="1"/>
          <p:nvPr/>
        </p:nvSpPr>
        <p:spPr>
          <a:xfrm>
            <a:off x="8580104" y="4679978"/>
            <a:ext cx="7386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rgbClr val="C03A2C"/>
                </a:solidFill>
              </a:rPr>
              <a:t>이상 감지</a:t>
            </a:r>
            <a:r>
              <a:rPr lang="en-US" altLang="ko-KR" sz="800">
                <a:solidFill>
                  <a:srgbClr val="C03A2C"/>
                </a:solidFill>
              </a:rPr>
              <a:t>!</a:t>
            </a:r>
            <a:endParaRPr lang="ko-KR" altLang="en-US" sz="800">
              <a:solidFill>
                <a:srgbClr val="C03A2C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715885" y="4679978"/>
            <a:ext cx="7386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rgbClr val="C03A2C"/>
                </a:solidFill>
              </a:rPr>
              <a:t>이상 감지</a:t>
            </a:r>
            <a:r>
              <a:rPr lang="en-US" altLang="ko-KR" sz="800">
                <a:solidFill>
                  <a:srgbClr val="C03A2C"/>
                </a:solidFill>
              </a:rPr>
              <a:t>!</a:t>
            </a:r>
            <a:endParaRPr lang="ko-KR" altLang="en-US" sz="800">
              <a:solidFill>
                <a:srgbClr val="C03A2C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0823906" y="4679978"/>
            <a:ext cx="7386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rgbClr val="C03A2C"/>
                </a:solidFill>
              </a:rPr>
              <a:t>이상 감지</a:t>
            </a:r>
            <a:r>
              <a:rPr lang="en-US" altLang="ko-KR" sz="800">
                <a:solidFill>
                  <a:srgbClr val="C03A2C"/>
                </a:solidFill>
              </a:rPr>
              <a:t>!</a:t>
            </a:r>
            <a:endParaRPr lang="ko-KR" altLang="en-US" sz="800">
              <a:solidFill>
                <a:srgbClr val="C03A2C"/>
              </a:solidFill>
            </a:endParaRPr>
          </a:p>
        </p:txBody>
      </p:sp>
      <p:grpSp>
        <p:nvGrpSpPr>
          <p:cNvPr id="144" name="그룹 143"/>
          <p:cNvGrpSpPr/>
          <p:nvPr/>
        </p:nvGrpSpPr>
        <p:grpSpPr>
          <a:xfrm>
            <a:off x="7022070" y="3955221"/>
            <a:ext cx="866420" cy="97588"/>
            <a:chOff x="3126374" y="3781882"/>
            <a:chExt cx="1358539" cy="130629"/>
          </a:xfrm>
        </p:grpSpPr>
        <p:sp>
          <p:nvSpPr>
            <p:cNvPr id="145" name="직사각형 144"/>
            <p:cNvSpPr/>
            <p:nvPr/>
          </p:nvSpPr>
          <p:spPr>
            <a:xfrm rot="677416">
              <a:off x="3126374" y="3781882"/>
              <a:ext cx="1358537" cy="13062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46" name="직사각형 145"/>
            <p:cNvSpPr/>
            <p:nvPr/>
          </p:nvSpPr>
          <p:spPr>
            <a:xfrm rot="10145859">
              <a:off x="3126376" y="3781882"/>
              <a:ext cx="1358537" cy="13062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3265716" y="5491474"/>
            <a:ext cx="67665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/>
              <a:t>동작 중인 파이에 이상 발생시 대기 중인 파이에서 타임아웃으로 이상 감지</a:t>
            </a:r>
            <a:endParaRPr lang="en-US" altLang="ko-KR" sz="1500"/>
          </a:p>
          <a:p>
            <a:r>
              <a:rPr lang="en-US" altLang="ko-KR" sz="1500"/>
              <a:t>(</a:t>
            </a:r>
            <a:r>
              <a:rPr lang="ko-KR" altLang="en-US" sz="1500"/>
              <a:t>타임아웃 주기 </a:t>
            </a:r>
            <a:r>
              <a:rPr lang="en-US" altLang="ko-KR" sz="1500"/>
              <a:t>: 5</a:t>
            </a:r>
            <a:r>
              <a:rPr lang="ko-KR" altLang="en-US" sz="1500"/>
              <a:t>초</a:t>
            </a:r>
            <a:r>
              <a:rPr lang="en-US" altLang="ko-KR" sz="1500"/>
              <a:t>, </a:t>
            </a:r>
            <a:r>
              <a:rPr lang="ko-KR" altLang="en-US" sz="1500"/>
              <a:t>핑 또는 상태정보 수신 시 타임아웃 연장</a:t>
            </a:r>
            <a:r>
              <a:rPr lang="en-US" altLang="ko-KR" sz="1500"/>
              <a:t>) </a:t>
            </a:r>
          </a:p>
        </p:txBody>
      </p:sp>
      <p:sp>
        <p:nvSpPr>
          <p:cNvPr id="109" name="자유형 108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02</a:t>
            </a:r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1235448-2422-4461-B935-5F20CDD8FD63}"/>
              </a:ext>
            </a:extLst>
          </p:cNvPr>
          <p:cNvSpPr/>
          <p:nvPr/>
        </p:nvSpPr>
        <p:spPr>
          <a:xfrm>
            <a:off x="313512" y="234276"/>
            <a:ext cx="2252747" cy="36048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동작 상태 이어받기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961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/>
          <p:nvPr/>
        </p:nvSpPr>
        <p:spPr>
          <a:xfrm>
            <a:off x="2314828" y="2142217"/>
            <a:ext cx="1386559" cy="9364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5" name="직사각형 84"/>
          <p:cNvSpPr/>
          <p:nvPr/>
        </p:nvSpPr>
        <p:spPr>
          <a:xfrm>
            <a:off x="2374101" y="2421727"/>
            <a:ext cx="518745" cy="5094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Program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6" name="구름 85"/>
          <p:cNvSpPr/>
          <p:nvPr/>
        </p:nvSpPr>
        <p:spPr>
          <a:xfrm>
            <a:off x="2207056" y="3270830"/>
            <a:ext cx="1602103" cy="6721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LAN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085818" y="2421727"/>
            <a:ext cx="536516" cy="5094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WatchDog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/>
          <p:cNvCxnSpPr>
            <a:stCxn id="87" idx="1"/>
            <a:endCxn id="85" idx="3"/>
          </p:cNvCxnSpPr>
          <p:nvPr/>
        </p:nvCxnSpPr>
        <p:spPr>
          <a:xfrm flipH="1">
            <a:off x="2892846" y="2676469"/>
            <a:ext cx="192972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3958526" y="3180959"/>
            <a:ext cx="1386559" cy="936433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0" name="직사각형 89"/>
          <p:cNvSpPr/>
          <p:nvPr/>
        </p:nvSpPr>
        <p:spPr>
          <a:xfrm>
            <a:off x="4017799" y="3364232"/>
            <a:ext cx="518745" cy="50948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Program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729516" y="3364232"/>
            <a:ext cx="536516" cy="50948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WatchDog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92" name="직선 화살표 연결선 91"/>
          <p:cNvCxnSpPr>
            <a:stCxn id="91" idx="1"/>
            <a:endCxn id="90" idx="3"/>
          </p:cNvCxnSpPr>
          <p:nvPr/>
        </p:nvCxnSpPr>
        <p:spPr>
          <a:xfrm flipH="1">
            <a:off x="4536544" y="3618973"/>
            <a:ext cx="19297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2314828" y="4260522"/>
            <a:ext cx="1386559" cy="936433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4" name="직사각형 93"/>
          <p:cNvSpPr/>
          <p:nvPr/>
        </p:nvSpPr>
        <p:spPr>
          <a:xfrm>
            <a:off x="2374101" y="4500918"/>
            <a:ext cx="518745" cy="50948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Program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085818" y="4500918"/>
            <a:ext cx="536516" cy="50948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WatchDog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96" name="직선 화살표 연결선 95"/>
          <p:cNvCxnSpPr>
            <a:stCxn id="95" idx="1"/>
            <a:endCxn id="94" idx="3"/>
          </p:cNvCxnSpPr>
          <p:nvPr/>
        </p:nvCxnSpPr>
        <p:spPr>
          <a:xfrm flipH="1">
            <a:off x="2892846" y="4755659"/>
            <a:ext cx="19297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668896" y="3150756"/>
            <a:ext cx="1386559" cy="936433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8" name="직사각형 97"/>
          <p:cNvSpPr/>
          <p:nvPr/>
        </p:nvSpPr>
        <p:spPr>
          <a:xfrm>
            <a:off x="728169" y="3364232"/>
            <a:ext cx="518745" cy="50948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Program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439886" y="3364232"/>
            <a:ext cx="536516" cy="50948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WatchDog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>
            <a:stCxn id="99" idx="1"/>
            <a:endCxn id="98" idx="3"/>
          </p:cNvCxnSpPr>
          <p:nvPr/>
        </p:nvCxnSpPr>
        <p:spPr>
          <a:xfrm flipH="1">
            <a:off x="1246914" y="3618973"/>
            <a:ext cx="19297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모서리가 둥근 직사각형 104"/>
          <p:cNvSpPr/>
          <p:nvPr/>
        </p:nvSpPr>
        <p:spPr>
          <a:xfrm>
            <a:off x="2646944" y="2033891"/>
            <a:ext cx="684776" cy="24039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ysClr val="windowText" lastClr="000000"/>
                </a:solidFill>
              </a:rPr>
              <a:t>Dead</a:t>
            </a:r>
            <a:endParaRPr lang="ko-KR" altLang="en-US" sz="1000">
              <a:solidFill>
                <a:sysClr val="windowText" lastClr="000000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646944" y="4135387"/>
            <a:ext cx="684776" cy="24039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ysClr val="windowText" lastClr="000000"/>
                </a:solidFill>
              </a:rPr>
              <a:t>Running</a:t>
            </a:r>
            <a:endParaRPr lang="ko-KR" altLang="en-US" sz="1000">
              <a:solidFill>
                <a:sysClr val="windowText" lastClr="000000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4309417" y="3053261"/>
            <a:ext cx="684776" cy="24039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ysClr val="windowText" lastClr="000000"/>
                </a:solidFill>
              </a:rPr>
              <a:t>Running</a:t>
            </a:r>
            <a:endParaRPr lang="ko-KR" altLang="en-US" sz="1000">
              <a:solidFill>
                <a:sysClr val="windowText" lastClr="000000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001012" y="3053261"/>
            <a:ext cx="684776" cy="24039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ysClr val="windowText" lastClr="000000"/>
                </a:solidFill>
              </a:rPr>
              <a:t>Running</a:t>
            </a:r>
            <a:endParaRPr lang="ko-KR" altLang="en-US" sz="1000">
              <a:solidFill>
                <a:sysClr val="windowText" lastClr="00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33473" y="3647897"/>
            <a:ext cx="9955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solidFill>
                  <a:schemeClr val="accent1"/>
                </a:solidFill>
              </a:rPr>
              <a:t>(state </a:t>
            </a:r>
            <a:r>
              <a:rPr lang="ko-KR" altLang="en-US" sz="900" b="1">
                <a:solidFill>
                  <a:schemeClr val="accent1"/>
                </a:solidFill>
              </a:rPr>
              <a:t>전달</a:t>
            </a:r>
            <a:r>
              <a:rPr lang="en-US" altLang="ko-KR" sz="900" b="1">
                <a:solidFill>
                  <a:schemeClr val="accent1"/>
                </a:solidFill>
              </a:rPr>
              <a:t>)</a:t>
            </a:r>
            <a:endParaRPr lang="ko-KR" altLang="en-US" sz="900" b="1">
              <a:solidFill>
                <a:schemeClr val="accent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02226" y="597670"/>
            <a:ext cx="6742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동작 중인 파이에 이상이 생길 경우</a:t>
            </a:r>
          </a:p>
        </p:txBody>
      </p:sp>
      <p:cxnSp>
        <p:nvCxnSpPr>
          <p:cNvPr id="71" name="직선 연결선 70"/>
          <p:cNvCxnSpPr/>
          <p:nvPr/>
        </p:nvCxnSpPr>
        <p:spPr>
          <a:xfrm>
            <a:off x="7463757" y="2444994"/>
            <a:ext cx="22216" cy="2751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580104" y="2444994"/>
            <a:ext cx="22216" cy="2751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9696451" y="2444994"/>
            <a:ext cx="22216" cy="2751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10812798" y="2444994"/>
            <a:ext cx="22216" cy="2751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955569" y="1967350"/>
            <a:ext cx="1016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Pi 1</a:t>
            </a:r>
          </a:p>
          <a:p>
            <a:pPr algn="ctr"/>
            <a:r>
              <a:rPr lang="en-US" altLang="ko-KR" sz="800"/>
              <a:t>(Dead)</a:t>
            </a:r>
            <a:endParaRPr lang="ko-KR" altLang="en-US" sz="800"/>
          </a:p>
        </p:txBody>
      </p:sp>
      <p:sp>
        <p:nvSpPr>
          <p:cNvPr id="76" name="TextBox 75"/>
          <p:cNvSpPr txBox="1"/>
          <p:nvPr/>
        </p:nvSpPr>
        <p:spPr>
          <a:xfrm>
            <a:off x="8071916" y="1967350"/>
            <a:ext cx="1016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Pi 2</a:t>
            </a:r>
          </a:p>
          <a:p>
            <a:pPr algn="ctr"/>
            <a:r>
              <a:rPr lang="en-US" altLang="ko-KR" sz="800"/>
              <a:t>(Running)</a:t>
            </a:r>
            <a:endParaRPr lang="ko-KR" altLang="en-US" sz="800"/>
          </a:p>
        </p:txBody>
      </p:sp>
      <p:sp>
        <p:nvSpPr>
          <p:cNvPr id="77" name="TextBox 76"/>
          <p:cNvSpPr txBox="1"/>
          <p:nvPr/>
        </p:nvSpPr>
        <p:spPr>
          <a:xfrm>
            <a:off x="9188263" y="1967350"/>
            <a:ext cx="1016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Pi 3</a:t>
            </a:r>
          </a:p>
          <a:p>
            <a:pPr algn="ctr"/>
            <a:r>
              <a:rPr lang="en-US" altLang="ko-KR" sz="800"/>
              <a:t>(Running)</a:t>
            </a:r>
            <a:endParaRPr lang="ko-KR" altLang="en-US" sz="800"/>
          </a:p>
        </p:txBody>
      </p:sp>
      <p:sp>
        <p:nvSpPr>
          <p:cNvPr id="78" name="TextBox 77"/>
          <p:cNvSpPr txBox="1"/>
          <p:nvPr/>
        </p:nvSpPr>
        <p:spPr>
          <a:xfrm>
            <a:off x="10304611" y="1967350"/>
            <a:ext cx="1016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Pi 4</a:t>
            </a:r>
          </a:p>
          <a:p>
            <a:pPr algn="ctr"/>
            <a:r>
              <a:rPr lang="en-US" altLang="ko-KR" sz="800"/>
              <a:t>(Running)</a:t>
            </a:r>
            <a:endParaRPr lang="ko-KR" altLang="en-US" sz="800"/>
          </a:p>
        </p:txBody>
      </p:sp>
      <p:sp>
        <p:nvSpPr>
          <p:cNvPr id="147" name="TextBox 146"/>
          <p:cNvSpPr txBox="1"/>
          <p:nvPr/>
        </p:nvSpPr>
        <p:spPr>
          <a:xfrm>
            <a:off x="4277171" y="5861727"/>
            <a:ext cx="42010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/>
              <a:t>이상을 감지한 모든 파이가 메인 파이로 전환</a:t>
            </a:r>
            <a:endParaRPr lang="en-US" altLang="ko-KR" sz="1500"/>
          </a:p>
        </p:txBody>
      </p:sp>
      <p:cxnSp>
        <p:nvCxnSpPr>
          <p:cNvPr id="118" name="직선 화살표 연결선 117"/>
          <p:cNvCxnSpPr/>
          <p:nvPr/>
        </p:nvCxnSpPr>
        <p:spPr>
          <a:xfrm flipH="1">
            <a:off x="3765554" y="3623208"/>
            <a:ext cx="19297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 flipH="1" flipV="1">
            <a:off x="3013674" y="3926818"/>
            <a:ext cx="4502" cy="19008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>
            <a:off x="2058162" y="3623314"/>
            <a:ext cx="17948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/>
          <p:nvPr/>
        </p:nvCxnSpPr>
        <p:spPr>
          <a:xfrm>
            <a:off x="8580104" y="2629642"/>
            <a:ext cx="1116347" cy="22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/>
          <p:nvPr/>
        </p:nvCxnSpPr>
        <p:spPr>
          <a:xfrm>
            <a:off x="8591211" y="2629642"/>
            <a:ext cx="2221587" cy="22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/>
          <p:nvPr/>
        </p:nvCxnSpPr>
        <p:spPr>
          <a:xfrm flipH="1">
            <a:off x="7418818" y="2629642"/>
            <a:ext cx="1161286" cy="26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8824479" y="2445155"/>
            <a:ext cx="683138" cy="160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state #n</a:t>
            </a:r>
            <a:endParaRPr lang="ko-KR" altLang="en-US" sz="800"/>
          </a:p>
        </p:txBody>
      </p:sp>
      <p:cxnSp>
        <p:nvCxnSpPr>
          <p:cNvPr id="157" name="직선 화살표 연결선 156"/>
          <p:cNvCxnSpPr/>
          <p:nvPr/>
        </p:nvCxnSpPr>
        <p:spPr>
          <a:xfrm>
            <a:off x="9685628" y="2653180"/>
            <a:ext cx="1116347" cy="22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/>
          <p:nvPr/>
        </p:nvCxnSpPr>
        <p:spPr>
          <a:xfrm flipH="1">
            <a:off x="8591211" y="2653180"/>
            <a:ext cx="1105524" cy="22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/>
          <p:nvPr/>
        </p:nvCxnSpPr>
        <p:spPr>
          <a:xfrm flipH="1">
            <a:off x="7441034" y="2653180"/>
            <a:ext cx="2244594" cy="26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/>
          <p:nvPr/>
        </p:nvCxnSpPr>
        <p:spPr>
          <a:xfrm flipH="1">
            <a:off x="9707274" y="2662550"/>
            <a:ext cx="1128338" cy="19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/>
          <p:nvPr/>
        </p:nvCxnSpPr>
        <p:spPr>
          <a:xfrm flipH="1">
            <a:off x="8602320" y="2662550"/>
            <a:ext cx="2245662" cy="18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/>
          <p:nvPr/>
        </p:nvCxnSpPr>
        <p:spPr>
          <a:xfrm flipH="1">
            <a:off x="7452934" y="2662550"/>
            <a:ext cx="3382678" cy="23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자유형 49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02</a:t>
            </a:r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9E924A6-11C1-40A2-9F70-87667B791E96}"/>
              </a:ext>
            </a:extLst>
          </p:cNvPr>
          <p:cNvSpPr/>
          <p:nvPr/>
        </p:nvSpPr>
        <p:spPr>
          <a:xfrm>
            <a:off x="313512" y="234276"/>
            <a:ext cx="2252747" cy="36048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동작 상태 이어받기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184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/>
          <p:nvPr/>
        </p:nvSpPr>
        <p:spPr>
          <a:xfrm>
            <a:off x="2314828" y="2142217"/>
            <a:ext cx="1386559" cy="93643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5" name="직사각형 84"/>
          <p:cNvSpPr/>
          <p:nvPr/>
        </p:nvSpPr>
        <p:spPr>
          <a:xfrm>
            <a:off x="2374101" y="2421727"/>
            <a:ext cx="518745" cy="50948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Program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6" name="구름 85"/>
          <p:cNvSpPr/>
          <p:nvPr/>
        </p:nvSpPr>
        <p:spPr>
          <a:xfrm>
            <a:off x="2207056" y="3270830"/>
            <a:ext cx="1602103" cy="6721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LAN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085818" y="2421727"/>
            <a:ext cx="536516" cy="5094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WatchDog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/>
          <p:cNvCxnSpPr>
            <a:stCxn id="87" idx="1"/>
            <a:endCxn id="85" idx="3"/>
          </p:cNvCxnSpPr>
          <p:nvPr/>
        </p:nvCxnSpPr>
        <p:spPr>
          <a:xfrm flipH="1">
            <a:off x="2892846" y="2676469"/>
            <a:ext cx="192972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3958526" y="3180959"/>
            <a:ext cx="1386559" cy="936433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0" name="직사각형 89"/>
          <p:cNvSpPr/>
          <p:nvPr/>
        </p:nvSpPr>
        <p:spPr>
          <a:xfrm>
            <a:off x="4017799" y="3364232"/>
            <a:ext cx="518745" cy="50948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Program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729516" y="3364232"/>
            <a:ext cx="536516" cy="50948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WatchDog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92" name="직선 화살표 연결선 91"/>
          <p:cNvCxnSpPr>
            <a:stCxn id="91" idx="1"/>
            <a:endCxn id="90" idx="3"/>
          </p:cNvCxnSpPr>
          <p:nvPr/>
        </p:nvCxnSpPr>
        <p:spPr>
          <a:xfrm flipH="1">
            <a:off x="4536544" y="3618973"/>
            <a:ext cx="19297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2314828" y="4260522"/>
            <a:ext cx="1386559" cy="9364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4" name="직사각형 93"/>
          <p:cNvSpPr/>
          <p:nvPr/>
        </p:nvSpPr>
        <p:spPr>
          <a:xfrm>
            <a:off x="2374101" y="4500918"/>
            <a:ext cx="518745" cy="5094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Program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085818" y="4500918"/>
            <a:ext cx="536516" cy="5094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WatchDog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96" name="직선 화살표 연결선 95"/>
          <p:cNvCxnSpPr>
            <a:stCxn id="95" idx="1"/>
            <a:endCxn id="94" idx="3"/>
          </p:cNvCxnSpPr>
          <p:nvPr/>
        </p:nvCxnSpPr>
        <p:spPr>
          <a:xfrm flipH="1">
            <a:off x="2892846" y="4755659"/>
            <a:ext cx="19297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668896" y="3150756"/>
            <a:ext cx="1386559" cy="9364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8" name="직사각형 97"/>
          <p:cNvSpPr/>
          <p:nvPr/>
        </p:nvSpPr>
        <p:spPr>
          <a:xfrm>
            <a:off x="728169" y="3364232"/>
            <a:ext cx="518745" cy="5094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Program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439886" y="3364232"/>
            <a:ext cx="536516" cy="5094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WatchDog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>
            <a:stCxn id="99" idx="1"/>
            <a:endCxn id="98" idx="3"/>
          </p:cNvCxnSpPr>
          <p:nvPr/>
        </p:nvCxnSpPr>
        <p:spPr>
          <a:xfrm flipH="1">
            <a:off x="1246914" y="3618973"/>
            <a:ext cx="19297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모서리가 둥근 직사각형 104"/>
          <p:cNvSpPr/>
          <p:nvPr/>
        </p:nvSpPr>
        <p:spPr>
          <a:xfrm>
            <a:off x="2646944" y="2033891"/>
            <a:ext cx="684776" cy="24039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ysClr val="windowText" lastClr="000000"/>
                </a:solidFill>
              </a:rPr>
              <a:t>Rebooting</a:t>
            </a:r>
            <a:endParaRPr lang="ko-KR" altLang="en-US" sz="800">
              <a:solidFill>
                <a:sysClr val="windowText" lastClr="000000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646944" y="4135387"/>
            <a:ext cx="684776" cy="24039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ysClr val="windowText" lastClr="000000"/>
                </a:solidFill>
              </a:rPr>
              <a:t>Waiting</a:t>
            </a:r>
            <a:endParaRPr lang="ko-KR" altLang="en-US" sz="1000">
              <a:solidFill>
                <a:sysClr val="windowText" lastClr="000000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4309417" y="3053261"/>
            <a:ext cx="684776" cy="24039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ysClr val="windowText" lastClr="000000"/>
                </a:solidFill>
              </a:rPr>
              <a:t>Running</a:t>
            </a:r>
            <a:endParaRPr lang="ko-KR" altLang="en-US" sz="1000">
              <a:solidFill>
                <a:sysClr val="windowText" lastClr="000000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001012" y="3053261"/>
            <a:ext cx="684776" cy="24039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ysClr val="windowText" lastClr="000000"/>
                </a:solidFill>
              </a:rPr>
              <a:t>Waiting</a:t>
            </a:r>
            <a:endParaRPr lang="ko-KR" altLang="en-US" sz="1000">
              <a:solidFill>
                <a:sysClr val="windowText" lastClr="00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33473" y="3647897"/>
            <a:ext cx="9955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solidFill>
                  <a:schemeClr val="accent1"/>
                </a:solidFill>
              </a:rPr>
              <a:t>(state </a:t>
            </a:r>
            <a:r>
              <a:rPr lang="ko-KR" altLang="en-US" sz="900" b="1">
                <a:solidFill>
                  <a:schemeClr val="accent1"/>
                </a:solidFill>
              </a:rPr>
              <a:t>전달</a:t>
            </a:r>
            <a:r>
              <a:rPr lang="en-US" altLang="ko-KR" sz="900" b="1">
                <a:solidFill>
                  <a:schemeClr val="accent1"/>
                </a:solidFill>
              </a:rPr>
              <a:t>)</a:t>
            </a:r>
            <a:endParaRPr lang="ko-KR" altLang="en-US" sz="900" b="1">
              <a:solidFill>
                <a:schemeClr val="accent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02226" y="597670"/>
            <a:ext cx="6742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동작 중인 파이에 이상이 생길 경우</a:t>
            </a:r>
          </a:p>
        </p:txBody>
      </p:sp>
      <p:cxnSp>
        <p:nvCxnSpPr>
          <p:cNvPr id="71" name="직선 연결선 70"/>
          <p:cNvCxnSpPr/>
          <p:nvPr/>
        </p:nvCxnSpPr>
        <p:spPr>
          <a:xfrm>
            <a:off x="7463757" y="2444994"/>
            <a:ext cx="22216" cy="2751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580104" y="2444994"/>
            <a:ext cx="22216" cy="2751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9696451" y="2444994"/>
            <a:ext cx="22216" cy="2751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10812798" y="2444994"/>
            <a:ext cx="22216" cy="2751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955569" y="1967350"/>
            <a:ext cx="1016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Pi 1</a:t>
            </a:r>
          </a:p>
          <a:p>
            <a:pPr algn="ctr"/>
            <a:r>
              <a:rPr lang="en-US" altLang="ko-KR" sz="800"/>
              <a:t>(Rebooting)</a:t>
            </a:r>
            <a:endParaRPr lang="ko-KR" altLang="en-US" sz="800"/>
          </a:p>
        </p:txBody>
      </p:sp>
      <p:sp>
        <p:nvSpPr>
          <p:cNvPr id="76" name="TextBox 75"/>
          <p:cNvSpPr txBox="1"/>
          <p:nvPr/>
        </p:nvSpPr>
        <p:spPr>
          <a:xfrm>
            <a:off x="8071916" y="1967350"/>
            <a:ext cx="1016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Pi 2</a:t>
            </a:r>
          </a:p>
          <a:p>
            <a:pPr algn="ctr"/>
            <a:r>
              <a:rPr lang="en-US" altLang="ko-KR" sz="800"/>
              <a:t>(Running)</a:t>
            </a:r>
            <a:endParaRPr lang="ko-KR" altLang="en-US" sz="800"/>
          </a:p>
        </p:txBody>
      </p:sp>
      <p:sp>
        <p:nvSpPr>
          <p:cNvPr id="77" name="TextBox 76"/>
          <p:cNvSpPr txBox="1"/>
          <p:nvPr/>
        </p:nvSpPr>
        <p:spPr>
          <a:xfrm>
            <a:off x="9188263" y="1967350"/>
            <a:ext cx="1016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Pi 3</a:t>
            </a:r>
          </a:p>
          <a:p>
            <a:pPr algn="ctr"/>
            <a:r>
              <a:rPr lang="en-US" altLang="ko-KR" sz="800"/>
              <a:t>(Waiting)</a:t>
            </a:r>
            <a:endParaRPr lang="ko-KR" altLang="en-US" sz="800"/>
          </a:p>
        </p:txBody>
      </p:sp>
      <p:sp>
        <p:nvSpPr>
          <p:cNvPr id="78" name="TextBox 77"/>
          <p:cNvSpPr txBox="1"/>
          <p:nvPr/>
        </p:nvSpPr>
        <p:spPr>
          <a:xfrm>
            <a:off x="10304611" y="1967350"/>
            <a:ext cx="1016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Pi 4</a:t>
            </a:r>
          </a:p>
          <a:p>
            <a:pPr algn="ctr"/>
            <a:r>
              <a:rPr lang="en-US" altLang="ko-KR" sz="800"/>
              <a:t>(Waiting)</a:t>
            </a:r>
            <a:endParaRPr lang="ko-KR" altLang="en-US" sz="800"/>
          </a:p>
        </p:txBody>
      </p:sp>
      <p:sp>
        <p:nvSpPr>
          <p:cNvPr id="147" name="TextBox 146"/>
          <p:cNvSpPr txBox="1"/>
          <p:nvPr/>
        </p:nvSpPr>
        <p:spPr>
          <a:xfrm>
            <a:off x="2817916" y="5765429"/>
            <a:ext cx="7111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/>
              <a:t>자신보다 우선순위가 높은 파이가 동작 중이라면 다시 대기상태로 전환</a:t>
            </a:r>
            <a:endParaRPr lang="en-US" altLang="ko-KR" sz="1500"/>
          </a:p>
          <a:p>
            <a:pPr algn="ctr"/>
            <a:r>
              <a:rPr lang="en-US" altLang="ko-KR" sz="1500"/>
              <a:t>(</a:t>
            </a:r>
            <a:r>
              <a:rPr lang="ko-KR" altLang="en-US" sz="1500"/>
              <a:t>우선 순위는 </a:t>
            </a:r>
            <a:r>
              <a:rPr lang="en-US" altLang="ko-KR" sz="1500"/>
              <a:t>state</a:t>
            </a:r>
            <a:r>
              <a:rPr lang="ko-KR" altLang="en-US" sz="1500"/>
              <a:t>와 함께 보내는 </a:t>
            </a:r>
            <a:r>
              <a:rPr lang="en-US" altLang="ko-KR" sz="1500"/>
              <a:t>MAC </a:t>
            </a:r>
            <a:r>
              <a:rPr lang="ko-KR" altLang="en-US" sz="1500"/>
              <a:t>주소로 판단</a:t>
            </a:r>
            <a:r>
              <a:rPr lang="en-US" altLang="ko-KR" sz="1500"/>
              <a:t>)</a:t>
            </a:r>
          </a:p>
        </p:txBody>
      </p:sp>
      <p:cxnSp>
        <p:nvCxnSpPr>
          <p:cNvPr id="118" name="직선 화살표 연결선 117"/>
          <p:cNvCxnSpPr/>
          <p:nvPr/>
        </p:nvCxnSpPr>
        <p:spPr>
          <a:xfrm flipH="1">
            <a:off x="3765554" y="3623208"/>
            <a:ext cx="19297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2014084" y="3623208"/>
            <a:ext cx="19297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86" idx="3"/>
            <a:endCxn id="84" idx="2"/>
          </p:cNvCxnSpPr>
          <p:nvPr/>
        </p:nvCxnSpPr>
        <p:spPr>
          <a:xfrm flipV="1">
            <a:off x="3008108" y="3078650"/>
            <a:ext cx="0" cy="23060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2971092" y="3942930"/>
            <a:ext cx="0" cy="17446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>
            <a:off x="8591211" y="3908196"/>
            <a:ext cx="1116347" cy="22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>
            <a:off x="8602318" y="3908196"/>
            <a:ext cx="2221587" cy="22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flipH="1">
            <a:off x="7485973" y="3908196"/>
            <a:ext cx="1105238" cy="22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724506" y="3739828"/>
            <a:ext cx="849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state #n+1</a:t>
            </a:r>
            <a:endParaRPr lang="ko-KR" altLang="en-US" sz="800"/>
          </a:p>
        </p:txBody>
      </p:sp>
      <p:sp>
        <p:nvSpPr>
          <p:cNvPr id="127" name="TextBox 126"/>
          <p:cNvSpPr txBox="1"/>
          <p:nvPr/>
        </p:nvSpPr>
        <p:spPr>
          <a:xfrm>
            <a:off x="7418818" y="3001168"/>
            <a:ext cx="738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rgbClr val="C03A2C"/>
                </a:solidFill>
              </a:rPr>
              <a:t>대기상태로 전환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9685628" y="3001168"/>
            <a:ext cx="738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rgbClr val="C03A2C"/>
                </a:solidFill>
              </a:rPr>
              <a:t>대기상태로 전환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0812798" y="3001168"/>
            <a:ext cx="738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rgbClr val="C03A2C"/>
                </a:solidFill>
              </a:rPr>
              <a:t>대기상태로 전환</a:t>
            </a:r>
          </a:p>
        </p:txBody>
      </p:sp>
      <p:cxnSp>
        <p:nvCxnSpPr>
          <p:cNvPr id="130" name="직선 화살표 연결선 129"/>
          <p:cNvCxnSpPr/>
          <p:nvPr/>
        </p:nvCxnSpPr>
        <p:spPr>
          <a:xfrm>
            <a:off x="8580104" y="2629642"/>
            <a:ext cx="1116347" cy="22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>
            <a:off x="8591211" y="2629642"/>
            <a:ext cx="2221587" cy="22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7418818" y="2629642"/>
            <a:ext cx="1161286" cy="26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8824479" y="2445155"/>
            <a:ext cx="683138" cy="160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state #n</a:t>
            </a:r>
            <a:endParaRPr lang="ko-KR" altLang="en-US" sz="800"/>
          </a:p>
        </p:txBody>
      </p:sp>
      <p:cxnSp>
        <p:nvCxnSpPr>
          <p:cNvPr id="134" name="직선 화살표 연결선 133"/>
          <p:cNvCxnSpPr/>
          <p:nvPr/>
        </p:nvCxnSpPr>
        <p:spPr>
          <a:xfrm>
            <a:off x="9685628" y="2653180"/>
            <a:ext cx="1116347" cy="22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 flipH="1">
            <a:off x="8591211" y="2653180"/>
            <a:ext cx="1105524" cy="22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 flipH="1">
            <a:off x="7441034" y="2653180"/>
            <a:ext cx="2244594" cy="26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 flipH="1">
            <a:off x="9707274" y="2662550"/>
            <a:ext cx="1128338" cy="19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 flipH="1">
            <a:off x="8602320" y="2662550"/>
            <a:ext cx="2245662" cy="18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 flipH="1">
            <a:off x="7452934" y="2662550"/>
            <a:ext cx="3382678" cy="23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자유형 55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02</a:t>
            </a:r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0BFCD8D-B01E-42E9-A7D0-53A003202CF0}"/>
              </a:ext>
            </a:extLst>
          </p:cNvPr>
          <p:cNvSpPr/>
          <p:nvPr/>
        </p:nvSpPr>
        <p:spPr>
          <a:xfrm>
            <a:off x="313512" y="234276"/>
            <a:ext cx="2252747" cy="36048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동작 상태 이어받기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951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구름 85"/>
          <p:cNvSpPr/>
          <p:nvPr/>
        </p:nvSpPr>
        <p:spPr>
          <a:xfrm>
            <a:off x="2207056" y="3270830"/>
            <a:ext cx="1602103" cy="6721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LAN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958526" y="3180959"/>
            <a:ext cx="1386559" cy="936433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0" name="직사각형 89"/>
          <p:cNvSpPr/>
          <p:nvPr/>
        </p:nvSpPr>
        <p:spPr>
          <a:xfrm>
            <a:off x="4017799" y="3364232"/>
            <a:ext cx="518745" cy="50948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Program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729516" y="3364232"/>
            <a:ext cx="536516" cy="50948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WatchDog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92" name="직선 화살표 연결선 91"/>
          <p:cNvCxnSpPr>
            <a:stCxn id="91" idx="1"/>
            <a:endCxn id="90" idx="3"/>
          </p:cNvCxnSpPr>
          <p:nvPr/>
        </p:nvCxnSpPr>
        <p:spPr>
          <a:xfrm flipH="1">
            <a:off x="4536544" y="3618973"/>
            <a:ext cx="19297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2314828" y="4260522"/>
            <a:ext cx="1386559" cy="9364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4" name="직사각형 93"/>
          <p:cNvSpPr/>
          <p:nvPr/>
        </p:nvSpPr>
        <p:spPr>
          <a:xfrm>
            <a:off x="2374101" y="4500918"/>
            <a:ext cx="518745" cy="5094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Program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085818" y="4500918"/>
            <a:ext cx="536516" cy="5094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WatchDog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96" name="직선 화살표 연결선 95"/>
          <p:cNvCxnSpPr>
            <a:stCxn id="95" idx="1"/>
            <a:endCxn id="94" idx="3"/>
          </p:cNvCxnSpPr>
          <p:nvPr/>
        </p:nvCxnSpPr>
        <p:spPr>
          <a:xfrm flipH="1">
            <a:off x="2892846" y="4755659"/>
            <a:ext cx="19297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668896" y="3150756"/>
            <a:ext cx="1386559" cy="9364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8" name="직사각형 97"/>
          <p:cNvSpPr/>
          <p:nvPr/>
        </p:nvSpPr>
        <p:spPr>
          <a:xfrm>
            <a:off x="728169" y="3364232"/>
            <a:ext cx="518745" cy="5094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Program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439886" y="3364232"/>
            <a:ext cx="536516" cy="5094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WatchDog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>
            <a:stCxn id="99" idx="1"/>
            <a:endCxn id="98" idx="3"/>
          </p:cNvCxnSpPr>
          <p:nvPr/>
        </p:nvCxnSpPr>
        <p:spPr>
          <a:xfrm flipH="1">
            <a:off x="1246914" y="3618973"/>
            <a:ext cx="19297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모서리가 둥근 직사각형 105"/>
          <p:cNvSpPr/>
          <p:nvPr/>
        </p:nvSpPr>
        <p:spPr>
          <a:xfrm>
            <a:off x="2646944" y="4135387"/>
            <a:ext cx="684776" cy="24039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ysClr val="windowText" lastClr="000000"/>
                </a:solidFill>
              </a:rPr>
              <a:t>Waiting</a:t>
            </a:r>
            <a:endParaRPr lang="ko-KR" altLang="en-US" sz="1000">
              <a:solidFill>
                <a:sysClr val="windowText" lastClr="000000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4309417" y="3053261"/>
            <a:ext cx="684776" cy="24039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ysClr val="windowText" lastClr="000000"/>
                </a:solidFill>
              </a:rPr>
              <a:t>Running</a:t>
            </a:r>
            <a:endParaRPr lang="ko-KR" altLang="en-US" sz="1000">
              <a:solidFill>
                <a:sysClr val="windowText" lastClr="000000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001012" y="3053261"/>
            <a:ext cx="684776" cy="24039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ysClr val="windowText" lastClr="000000"/>
                </a:solidFill>
              </a:rPr>
              <a:t>Waiting</a:t>
            </a:r>
            <a:endParaRPr lang="ko-KR" altLang="en-US" sz="1000">
              <a:solidFill>
                <a:sysClr val="windowText" lastClr="00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33473" y="3647897"/>
            <a:ext cx="9955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solidFill>
                  <a:schemeClr val="accent1"/>
                </a:solidFill>
              </a:rPr>
              <a:t>(state </a:t>
            </a:r>
            <a:r>
              <a:rPr lang="ko-KR" altLang="en-US" sz="900" b="1">
                <a:solidFill>
                  <a:schemeClr val="accent1"/>
                </a:solidFill>
              </a:rPr>
              <a:t>전달</a:t>
            </a:r>
            <a:r>
              <a:rPr lang="en-US" altLang="ko-KR" sz="900" b="1">
                <a:solidFill>
                  <a:schemeClr val="accent1"/>
                </a:solidFill>
              </a:rPr>
              <a:t>)</a:t>
            </a:r>
            <a:endParaRPr lang="ko-KR" altLang="en-US" sz="900" b="1">
              <a:solidFill>
                <a:schemeClr val="accent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02226" y="597670"/>
            <a:ext cx="6742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동작 중인 파이에 이상이 생길 경우</a:t>
            </a:r>
          </a:p>
        </p:txBody>
      </p:sp>
      <p:cxnSp>
        <p:nvCxnSpPr>
          <p:cNvPr id="71" name="직선 연결선 70"/>
          <p:cNvCxnSpPr/>
          <p:nvPr/>
        </p:nvCxnSpPr>
        <p:spPr>
          <a:xfrm>
            <a:off x="7463757" y="2444994"/>
            <a:ext cx="22216" cy="2751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580104" y="2444994"/>
            <a:ext cx="22216" cy="2751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9696451" y="2444994"/>
            <a:ext cx="22216" cy="2751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10812798" y="2444994"/>
            <a:ext cx="22216" cy="2751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955569" y="1967350"/>
            <a:ext cx="1016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Pi 1</a:t>
            </a:r>
          </a:p>
          <a:p>
            <a:pPr algn="ctr"/>
            <a:r>
              <a:rPr lang="en-US" altLang="ko-KR" sz="800"/>
              <a:t>(Rebooting)</a:t>
            </a:r>
            <a:endParaRPr lang="ko-KR" altLang="en-US" sz="800"/>
          </a:p>
        </p:txBody>
      </p:sp>
      <p:sp>
        <p:nvSpPr>
          <p:cNvPr id="76" name="TextBox 75"/>
          <p:cNvSpPr txBox="1"/>
          <p:nvPr/>
        </p:nvSpPr>
        <p:spPr>
          <a:xfrm>
            <a:off x="8071916" y="1967350"/>
            <a:ext cx="1016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Pi 2</a:t>
            </a:r>
          </a:p>
          <a:p>
            <a:pPr algn="ctr"/>
            <a:r>
              <a:rPr lang="en-US" altLang="ko-KR" sz="800"/>
              <a:t>(Running)</a:t>
            </a:r>
            <a:endParaRPr lang="ko-KR" altLang="en-US" sz="800"/>
          </a:p>
        </p:txBody>
      </p:sp>
      <p:sp>
        <p:nvSpPr>
          <p:cNvPr id="77" name="TextBox 76"/>
          <p:cNvSpPr txBox="1"/>
          <p:nvPr/>
        </p:nvSpPr>
        <p:spPr>
          <a:xfrm>
            <a:off x="9188263" y="1967350"/>
            <a:ext cx="1016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Pi 3</a:t>
            </a:r>
          </a:p>
          <a:p>
            <a:pPr algn="ctr"/>
            <a:r>
              <a:rPr lang="en-US" altLang="ko-KR" sz="800"/>
              <a:t>(Waiting)</a:t>
            </a:r>
            <a:endParaRPr lang="ko-KR" altLang="en-US" sz="800"/>
          </a:p>
        </p:txBody>
      </p:sp>
      <p:sp>
        <p:nvSpPr>
          <p:cNvPr id="78" name="TextBox 77"/>
          <p:cNvSpPr txBox="1"/>
          <p:nvPr/>
        </p:nvSpPr>
        <p:spPr>
          <a:xfrm>
            <a:off x="10304611" y="1967350"/>
            <a:ext cx="1016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Pi 4</a:t>
            </a:r>
          </a:p>
          <a:p>
            <a:pPr algn="ctr"/>
            <a:r>
              <a:rPr lang="en-US" altLang="ko-KR" sz="800"/>
              <a:t>(Waiting)</a:t>
            </a:r>
            <a:endParaRPr lang="ko-KR" altLang="en-US" sz="800"/>
          </a:p>
        </p:txBody>
      </p:sp>
      <p:cxnSp>
        <p:nvCxnSpPr>
          <p:cNvPr id="118" name="직선 화살표 연결선 117"/>
          <p:cNvCxnSpPr/>
          <p:nvPr/>
        </p:nvCxnSpPr>
        <p:spPr>
          <a:xfrm flipH="1">
            <a:off x="3765554" y="3623208"/>
            <a:ext cx="19297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2014084" y="3623208"/>
            <a:ext cx="19297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86" idx="3"/>
          </p:cNvCxnSpPr>
          <p:nvPr/>
        </p:nvCxnSpPr>
        <p:spPr>
          <a:xfrm flipV="1">
            <a:off x="3008108" y="3078650"/>
            <a:ext cx="0" cy="23060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2971092" y="3942930"/>
            <a:ext cx="0" cy="17446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2308946" y="2145807"/>
            <a:ext cx="1386559" cy="9364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7" name="직사각형 56"/>
          <p:cNvSpPr/>
          <p:nvPr/>
        </p:nvSpPr>
        <p:spPr>
          <a:xfrm>
            <a:off x="2368219" y="2359283"/>
            <a:ext cx="518745" cy="5094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Program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79936" y="2359283"/>
            <a:ext cx="536516" cy="5094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WatchDog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/>
          <p:cNvCxnSpPr>
            <a:stCxn id="58" idx="1"/>
            <a:endCxn id="57" idx="3"/>
          </p:cNvCxnSpPr>
          <p:nvPr/>
        </p:nvCxnSpPr>
        <p:spPr>
          <a:xfrm flipH="1">
            <a:off x="2886964" y="2614024"/>
            <a:ext cx="19297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2641062" y="2048312"/>
            <a:ext cx="684776" cy="24039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ysClr val="windowText" lastClr="000000"/>
                </a:solidFill>
              </a:rPr>
              <a:t>Waiting</a:t>
            </a:r>
            <a:endParaRPr lang="ko-KR" altLang="en-US" sz="1000">
              <a:solidFill>
                <a:sysClr val="windowText" lastClr="000000"/>
              </a:solidFill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8580104" y="2702845"/>
            <a:ext cx="1116347" cy="22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8591211" y="2702845"/>
            <a:ext cx="2221587" cy="22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7474866" y="2702845"/>
            <a:ext cx="1105238" cy="22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713399" y="2534477"/>
            <a:ext cx="849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state #n+1</a:t>
            </a:r>
            <a:endParaRPr lang="ko-KR" altLang="en-US" sz="800"/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8622991" y="3599018"/>
            <a:ext cx="1116347" cy="22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8634098" y="3599018"/>
            <a:ext cx="2221587" cy="22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H="1">
            <a:off x="7517753" y="3599018"/>
            <a:ext cx="1105238" cy="22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756286" y="3430650"/>
            <a:ext cx="849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state #n+2</a:t>
            </a:r>
            <a:endParaRPr lang="ko-KR" altLang="en-US" sz="800"/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8572209" y="4453842"/>
            <a:ext cx="1116347" cy="22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8583316" y="4453842"/>
            <a:ext cx="2221587" cy="22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H="1">
            <a:off x="7466971" y="4453842"/>
            <a:ext cx="1105238" cy="22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705504" y="4285474"/>
            <a:ext cx="849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state #n+3</a:t>
            </a:r>
            <a:endParaRPr lang="ko-KR" altLang="en-US" sz="800"/>
          </a:p>
        </p:txBody>
      </p:sp>
      <p:sp>
        <p:nvSpPr>
          <p:cNvPr id="50" name="자유형 49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02</a:t>
            </a:r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417C1BE-2562-4B96-B196-40738D584807}"/>
              </a:ext>
            </a:extLst>
          </p:cNvPr>
          <p:cNvSpPr/>
          <p:nvPr/>
        </p:nvSpPr>
        <p:spPr>
          <a:xfrm>
            <a:off x="313512" y="234276"/>
            <a:ext cx="2252747" cy="36048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동작 상태 이어받기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636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269011" y="597670"/>
            <a:ext cx="5628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고가용성</a:t>
            </a:r>
            <a:r>
              <a:rPr lang="en-US" altLang="ko-KR" sz="3200" spc="-150" dirty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200" spc="-150" dirty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지원을 위한 요구사항</a:t>
            </a:r>
          </a:p>
        </p:txBody>
      </p:sp>
      <p:sp>
        <p:nvSpPr>
          <p:cNvPr id="32" name="자유형 31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1428851" y="2209483"/>
            <a:ext cx="9793288" cy="3523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800" dirty="0"/>
              <a:t>1. </a:t>
            </a:r>
            <a:r>
              <a:rPr lang="ko-KR" altLang="ko-KR" sz="1800" dirty="0"/>
              <a:t>센서 노드 그룹 사이에서 동작 상태를 기록한파일을 최신으로 동기화할 필요가 있다</a:t>
            </a:r>
            <a:r>
              <a:rPr lang="en-US" altLang="ko-KR" sz="1800" dirty="0"/>
              <a:t>. &lt;-</a:t>
            </a:r>
            <a:br>
              <a:rPr lang="en-US" altLang="ko-KR" sz="1800" dirty="0"/>
            </a:br>
            <a:r>
              <a:rPr lang="en-US" altLang="ko-KR" sz="1800" dirty="0"/>
              <a:t>2. </a:t>
            </a:r>
            <a:r>
              <a:rPr lang="ko-KR" altLang="ko-KR" sz="1800" dirty="0"/>
              <a:t>동작 중이던 어플리케이션에서 오류가 발생되었을 때 회복되는 동안 이어받을 디바이스의 순서를 제어할 수 있어야 한다</a:t>
            </a:r>
            <a:r>
              <a:rPr lang="en-US" altLang="ko-KR" sz="1800" dirty="0"/>
              <a:t>. &lt;- </a:t>
            </a:r>
            <a:br>
              <a:rPr lang="en-US" altLang="ko-KR" sz="1800" dirty="0"/>
            </a:br>
            <a:r>
              <a:rPr lang="en-US" altLang="ko-KR" sz="1800" dirty="0"/>
              <a:t>  - </a:t>
            </a:r>
            <a:r>
              <a:rPr lang="ko-KR" altLang="ko-KR" sz="1800" dirty="0"/>
              <a:t>메인으로서 동작할 디바이스를 선출 할 수 있어야 한다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  - </a:t>
            </a:r>
            <a:r>
              <a:rPr lang="ko-KR" altLang="ko-KR" sz="1800" dirty="0"/>
              <a:t>한 순간에 가능한 하나의 디바이스만 동작하도록 해야 한다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. </a:t>
            </a:r>
            <a:br>
              <a:rPr lang="en-US" altLang="ko-KR" sz="1800" dirty="0"/>
            </a:br>
            <a:r>
              <a:rPr lang="en-US" altLang="ko-KR" sz="1800" dirty="0"/>
              <a:t>3. </a:t>
            </a:r>
            <a:r>
              <a:rPr lang="ko-KR" altLang="ko-KR" sz="1800" dirty="0"/>
              <a:t>어플리케이션 오류 발생 시에 이를 회복시킬 수 있어야 한다</a:t>
            </a:r>
            <a:r>
              <a:rPr lang="en-US" altLang="ko-KR" sz="1800" dirty="0"/>
              <a:t>. &lt;- </a:t>
            </a:r>
            <a:r>
              <a:rPr lang="ko-KR" altLang="en-US" sz="1800" dirty="0"/>
              <a:t>프로젝트 목표 아님 </a:t>
            </a:r>
            <a:r>
              <a:rPr lang="en-US" altLang="ko-KR" sz="1800" dirty="0"/>
              <a:t>(</a:t>
            </a:r>
            <a:r>
              <a:rPr lang="ko-KR" altLang="en-US" sz="1800" dirty="0"/>
              <a:t>외부 </a:t>
            </a:r>
            <a:r>
              <a:rPr lang="en-US" altLang="ko-KR" sz="1800" dirty="0" err="1"/>
              <a:t>softdog</a:t>
            </a:r>
            <a:r>
              <a:rPr lang="en-US" altLang="ko-KR" sz="1800" dirty="0"/>
              <a:t> </a:t>
            </a:r>
            <a:r>
              <a:rPr lang="ko-KR" altLang="en-US" sz="1800" dirty="0"/>
              <a:t>사용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2200" dirty="0">
                <a:solidFill>
                  <a:srgbClr val="FF0000"/>
                </a:solidFill>
              </a:rPr>
              <a:t>4. </a:t>
            </a:r>
            <a:r>
              <a:rPr lang="ko-KR" altLang="ko-KR" sz="2200" dirty="0">
                <a:solidFill>
                  <a:srgbClr val="FF0000"/>
                </a:solidFill>
              </a:rPr>
              <a:t>디바이스 오류 발생 시에 이를 회복 시킬 수 있어야 한다</a:t>
            </a:r>
            <a:r>
              <a:rPr lang="en-US" altLang="ko-KR" sz="2200" dirty="0">
                <a:solidFill>
                  <a:srgbClr val="FF0000"/>
                </a:solidFill>
              </a:rPr>
              <a:t>. &lt;- </a:t>
            </a:r>
            <a:r>
              <a:rPr lang="ko-KR" altLang="en-US" sz="2200" dirty="0">
                <a:solidFill>
                  <a:srgbClr val="FF0000"/>
                </a:solidFill>
              </a:rPr>
              <a:t>하드웨어 </a:t>
            </a:r>
            <a:r>
              <a:rPr lang="ko-KR" altLang="en-US" sz="2200" dirty="0" err="1">
                <a:solidFill>
                  <a:srgbClr val="FF0000"/>
                </a:solidFill>
              </a:rPr>
              <a:t>리부팅</a:t>
            </a:r>
            <a:br>
              <a:rPr lang="en-US" altLang="ko-KR" sz="1800" dirty="0"/>
            </a:b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54FBB4-F93A-45F3-81D6-08825A303163}"/>
              </a:ext>
            </a:extLst>
          </p:cNvPr>
          <p:cNvSpPr/>
          <p:nvPr/>
        </p:nvSpPr>
        <p:spPr>
          <a:xfrm>
            <a:off x="313512" y="234276"/>
            <a:ext cx="2252747" cy="36048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하드웨어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리부팅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05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932687" y="2274287"/>
            <a:ext cx="55677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상태 이어 받기와 별개로 각각의 장치 자체가 동작을 정지했을 때</a:t>
            </a:r>
            <a:r>
              <a:rPr lang="en-US" altLang="ko-KR"/>
              <a:t>, </a:t>
            </a:r>
            <a:r>
              <a:rPr lang="ko-KR" altLang="en-US"/>
              <a:t>외부에서</a:t>
            </a:r>
            <a:r>
              <a:rPr lang="en-US" altLang="ko-KR"/>
              <a:t> </a:t>
            </a:r>
            <a:r>
              <a:rPr lang="ko-KR" altLang="en-US"/>
              <a:t>물리적으로 하드웨어 </a:t>
            </a:r>
            <a:r>
              <a:rPr lang="ko-KR" altLang="en-US" err="1"/>
              <a:t>리부팅</a:t>
            </a:r>
            <a:r>
              <a:rPr lang="ko-KR" altLang="en-US"/>
              <a:t> 시켜줘야 할 필요가 있음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분산 </a:t>
            </a:r>
            <a:r>
              <a:rPr lang="en-US" altLang="ko-KR"/>
              <a:t>watchdog</a:t>
            </a:r>
            <a:r>
              <a:rPr lang="ko-KR" altLang="en-US"/>
              <a:t>와 별개의 모듈로 제작하여 사용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직렬적으로 연결되어 감시</a:t>
            </a:r>
            <a:endParaRPr lang="en-US" altLang="ko-KR"/>
          </a:p>
        </p:txBody>
      </p:sp>
      <p:grpSp>
        <p:nvGrpSpPr>
          <p:cNvPr id="72" name="그룹 71"/>
          <p:cNvGrpSpPr/>
          <p:nvPr/>
        </p:nvGrpSpPr>
        <p:grpSpPr>
          <a:xfrm>
            <a:off x="668896" y="2033891"/>
            <a:ext cx="4676189" cy="3804645"/>
            <a:chOff x="668896" y="2033891"/>
            <a:chExt cx="4676189" cy="3804645"/>
          </a:xfrm>
        </p:grpSpPr>
        <p:sp>
          <p:nvSpPr>
            <p:cNvPr id="4" name="직사각형 3"/>
            <p:cNvSpPr/>
            <p:nvPr/>
          </p:nvSpPr>
          <p:spPr>
            <a:xfrm>
              <a:off x="2314828" y="2142217"/>
              <a:ext cx="1386559" cy="93643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374101" y="2421727"/>
              <a:ext cx="518745" cy="509484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Main</a:t>
              </a: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Program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6" name="구름 5"/>
            <p:cNvSpPr/>
            <p:nvPr/>
          </p:nvSpPr>
          <p:spPr>
            <a:xfrm>
              <a:off x="2207056" y="3270830"/>
              <a:ext cx="1602103" cy="67210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Network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85818" y="2421727"/>
              <a:ext cx="536516" cy="509484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WatchDog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7" idx="1"/>
              <a:endCxn id="5" idx="3"/>
            </p:cNvCxnSpPr>
            <p:nvPr/>
          </p:nvCxnSpPr>
          <p:spPr>
            <a:xfrm flipH="1">
              <a:off x="2892846" y="2676469"/>
              <a:ext cx="19297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3958526" y="3180959"/>
              <a:ext cx="1386559" cy="9364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17799" y="3364232"/>
              <a:ext cx="518745" cy="5094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Main</a:t>
              </a: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Program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729516" y="3364232"/>
              <a:ext cx="536516" cy="5094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WatchDog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12" name="직선 화살표 연결선 11"/>
            <p:cNvCxnSpPr>
              <a:stCxn id="11" idx="1"/>
              <a:endCxn id="10" idx="3"/>
            </p:cNvCxnSpPr>
            <p:nvPr/>
          </p:nvCxnSpPr>
          <p:spPr>
            <a:xfrm flipH="1">
              <a:off x="4536544" y="3618973"/>
              <a:ext cx="192972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2314828" y="4260522"/>
              <a:ext cx="1386559" cy="93643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374101" y="4500918"/>
              <a:ext cx="518745" cy="50948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Main</a:t>
              </a: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Program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085818" y="4500918"/>
              <a:ext cx="536516" cy="50948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WatchDog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/>
            <p:cNvCxnSpPr>
              <a:stCxn id="15" idx="1"/>
              <a:endCxn id="14" idx="3"/>
            </p:cNvCxnSpPr>
            <p:nvPr/>
          </p:nvCxnSpPr>
          <p:spPr>
            <a:xfrm flipH="1">
              <a:off x="2892846" y="4755659"/>
              <a:ext cx="19297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668896" y="3150756"/>
              <a:ext cx="1386559" cy="9364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28169" y="3364232"/>
              <a:ext cx="518745" cy="5094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Main</a:t>
              </a: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Program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439886" y="3364232"/>
              <a:ext cx="536516" cy="5094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WatchDog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20" name="직선 화살표 연결선 19"/>
            <p:cNvCxnSpPr>
              <a:stCxn id="19" idx="1"/>
              <a:endCxn id="18" idx="3"/>
            </p:cNvCxnSpPr>
            <p:nvPr/>
          </p:nvCxnSpPr>
          <p:spPr>
            <a:xfrm flipH="1">
              <a:off x="1246914" y="3618973"/>
              <a:ext cx="192972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6" idx="3"/>
              <a:endCxn id="4" idx="2"/>
            </p:cNvCxnSpPr>
            <p:nvPr/>
          </p:nvCxnSpPr>
          <p:spPr>
            <a:xfrm flipV="1">
              <a:off x="3008107" y="3078651"/>
              <a:ext cx="0" cy="23060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6" idx="0"/>
              <a:endCxn id="9" idx="1"/>
            </p:cNvCxnSpPr>
            <p:nvPr/>
          </p:nvCxnSpPr>
          <p:spPr>
            <a:xfrm>
              <a:off x="3807823" y="3606880"/>
              <a:ext cx="150703" cy="4229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7" idx="3"/>
              <a:endCxn id="6" idx="2"/>
            </p:cNvCxnSpPr>
            <p:nvPr/>
          </p:nvCxnSpPr>
          <p:spPr>
            <a:xfrm flipV="1">
              <a:off x="2055455" y="3606880"/>
              <a:ext cx="156570" cy="1209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모서리가 둥근 직사각형 24"/>
            <p:cNvSpPr/>
            <p:nvPr/>
          </p:nvSpPr>
          <p:spPr>
            <a:xfrm>
              <a:off x="2646944" y="2033891"/>
              <a:ext cx="684776" cy="24039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ysClr val="windowText" lastClr="000000"/>
                  </a:solidFill>
                </a:rPr>
                <a:t>Running</a:t>
              </a:r>
              <a:endParaRPr lang="ko-KR" altLang="en-US" sz="100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2646944" y="4135387"/>
              <a:ext cx="684776" cy="24039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ysClr val="windowText" lastClr="000000"/>
                  </a:solidFill>
                </a:rPr>
                <a:t>Error</a:t>
              </a:r>
              <a:endParaRPr lang="ko-KR" altLang="en-US" sz="100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4309417" y="3053261"/>
              <a:ext cx="684776" cy="2403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ysClr val="windowText" lastClr="000000"/>
                  </a:solidFill>
                </a:rPr>
                <a:t>Wating</a:t>
              </a:r>
              <a:endParaRPr lang="ko-KR" altLang="en-US" sz="100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1001012" y="3053261"/>
              <a:ext cx="684776" cy="2403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ysClr val="windowText" lastClr="000000"/>
                  </a:solidFill>
                </a:rPr>
                <a:t>Wating</a:t>
              </a:r>
              <a:endParaRPr lang="ko-KR" altLang="en-US" sz="10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9" name="구부러진 연결선 28"/>
            <p:cNvCxnSpPr>
              <a:stCxn id="27" idx="0"/>
              <a:endCxn id="4" idx="3"/>
            </p:cNvCxnSpPr>
            <p:nvPr/>
          </p:nvCxnSpPr>
          <p:spPr>
            <a:xfrm rot="16200000" flipV="1">
              <a:off x="3955183" y="2356639"/>
              <a:ext cx="442827" cy="95041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구부러진 연결선 29"/>
            <p:cNvCxnSpPr>
              <a:stCxn id="4" idx="1"/>
              <a:endCxn id="28" idx="0"/>
            </p:cNvCxnSpPr>
            <p:nvPr/>
          </p:nvCxnSpPr>
          <p:spPr>
            <a:xfrm rot="10800000" flipV="1">
              <a:off x="1343400" y="2610434"/>
              <a:ext cx="971428" cy="44282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구부러진 연결선 30"/>
            <p:cNvCxnSpPr>
              <a:stCxn id="17" idx="2"/>
              <a:endCxn id="13" idx="1"/>
            </p:cNvCxnSpPr>
            <p:nvPr/>
          </p:nvCxnSpPr>
          <p:spPr>
            <a:xfrm rot="16200000" flipH="1">
              <a:off x="1517727" y="3931638"/>
              <a:ext cx="641549" cy="952652"/>
            </a:xfrm>
            <a:prstGeom prst="curved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구부러진 연결선 31"/>
            <p:cNvCxnSpPr>
              <a:stCxn id="13" idx="3"/>
              <a:endCxn id="9" idx="2"/>
            </p:cNvCxnSpPr>
            <p:nvPr/>
          </p:nvCxnSpPr>
          <p:spPr>
            <a:xfrm flipV="1">
              <a:off x="3701387" y="4117393"/>
              <a:ext cx="950419" cy="611346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130239" y="2405797"/>
              <a:ext cx="8786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/>
                <a:t>observation</a:t>
              </a:r>
              <a:endParaRPr lang="ko-KR" altLang="en-US" sz="9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6951" y="2321133"/>
              <a:ext cx="8860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/>
                <a:t>Observation)</a:t>
              </a:r>
              <a:endParaRPr lang="ko-KR" altLang="en-US" sz="9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8708" y="4570432"/>
              <a:ext cx="11306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b="1">
                  <a:solidFill>
                    <a:srgbClr val="C03A2C"/>
                  </a:solidFill>
                </a:rPr>
                <a:t>Reboot</a:t>
              </a:r>
              <a:endParaRPr lang="ko-KR" altLang="en-US" sz="1100" b="1">
                <a:solidFill>
                  <a:srgbClr val="C03A2C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40486" y="4624883"/>
              <a:ext cx="590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/>
                <a:t>observation</a:t>
              </a:r>
              <a:endParaRPr lang="ko-KR" altLang="en-US" sz="900"/>
            </a:p>
          </p:txBody>
        </p:sp>
        <p:sp>
          <p:nvSpPr>
            <p:cNvPr id="37" name="아래쪽 화살표 36"/>
            <p:cNvSpPr/>
            <p:nvPr/>
          </p:nvSpPr>
          <p:spPr>
            <a:xfrm>
              <a:off x="2892846" y="3099015"/>
              <a:ext cx="94252" cy="171815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8" name="아래쪽 화살표 37"/>
            <p:cNvSpPr/>
            <p:nvPr/>
          </p:nvSpPr>
          <p:spPr>
            <a:xfrm rot="5211226">
              <a:off x="2067873" y="3451312"/>
              <a:ext cx="131733" cy="12292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0" name="아래쪽 화살표 39"/>
            <p:cNvSpPr/>
            <p:nvPr/>
          </p:nvSpPr>
          <p:spPr>
            <a:xfrm rot="16756475">
              <a:off x="3824403" y="3472541"/>
              <a:ext cx="131733" cy="12292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33473" y="3647897"/>
              <a:ext cx="9955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>
                  <a:solidFill>
                    <a:schemeClr val="accent1"/>
                  </a:solidFill>
                </a:rPr>
                <a:t>(state </a:t>
              </a:r>
              <a:r>
                <a:rPr lang="ko-KR" altLang="en-US" sz="900" b="1">
                  <a:solidFill>
                    <a:schemeClr val="accent1"/>
                  </a:solidFill>
                </a:rPr>
                <a:t>전달</a:t>
              </a:r>
              <a:r>
                <a:rPr lang="en-US" altLang="ko-KR" sz="900" b="1">
                  <a:solidFill>
                    <a:schemeClr val="accent1"/>
                  </a:solidFill>
                </a:rPr>
                <a:t>)</a:t>
              </a:r>
              <a:endParaRPr lang="ko-KR" altLang="en-US" sz="900" b="1">
                <a:solidFill>
                  <a:schemeClr val="accent1"/>
                </a:solidFill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 flipV="1">
              <a:off x="2068752" y="4023360"/>
              <a:ext cx="1553582" cy="142820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H="1" flipV="1">
              <a:off x="1799577" y="4212735"/>
              <a:ext cx="368555" cy="258391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 flipV="1">
              <a:off x="1885809" y="2802017"/>
              <a:ext cx="317323" cy="23083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>
              <a:off x="3836162" y="2878604"/>
              <a:ext cx="338822" cy="226242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 flipH="1">
              <a:off x="3815306" y="4209766"/>
              <a:ext cx="469349" cy="338383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곱셈 기호 68"/>
            <p:cNvSpPr/>
            <p:nvPr/>
          </p:nvSpPr>
          <p:spPr>
            <a:xfrm rot="1568372">
              <a:off x="1828235" y="4172562"/>
              <a:ext cx="367113" cy="367113"/>
            </a:xfrm>
            <a:prstGeom prst="mathMultiply">
              <a:avLst>
                <a:gd name="adj1" fmla="val 1251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화살표 연결선 47"/>
            <p:cNvCxnSpPr/>
            <p:nvPr/>
          </p:nvCxnSpPr>
          <p:spPr>
            <a:xfrm>
              <a:off x="1357583" y="5838536"/>
              <a:ext cx="470736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자유형 69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03</a:t>
            </a:r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3438296" y="670155"/>
            <a:ext cx="4846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하드웨어 </a:t>
            </a:r>
            <a:r>
              <a:rPr lang="ko-KR" altLang="en-US" sz="3200" spc="-150" dirty="0" err="1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리부팅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85809" y="5664662"/>
            <a:ext cx="16150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>
                <a:solidFill>
                  <a:schemeClr val="accent2"/>
                </a:solidFill>
              </a:rPr>
              <a:t>: signal</a:t>
            </a:r>
            <a:endParaRPr lang="ko-KR" altLang="en-US" sz="1500" b="1">
              <a:solidFill>
                <a:schemeClr val="accent2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3C2C07E-DAE4-46E2-8E31-A430E9BADF65}"/>
              </a:ext>
            </a:extLst>
          </p:cNvPr>
          <p:cNvSpPr/>
          <p:nvPr/>
        </p:nvSpPr>
        <p:spPr>
          <a:xfrm>
            <a:off x="313512" y="234276"/>
            <a:ext cx="2252747" cy="36048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하드웨어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리부팅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60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343809" y="1982084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43809" y="3061343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하드웨어 </a:t>
            </a:r>
            <a:r>
              <a:rPr lang="ko-KR" altLang="en-US" err="1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리부팅</a:t>
            </a:r>
            <a:endParaRPr lang="ko-KR" altLang="en-US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43809" y="2485230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동작 상태 이어받기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43809" y="3641835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 동영상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2441" y="1782030"/>
            <a:ext cx="4916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4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5951349" y="1982084"/>
            <a:ext cx="1979" cy="3621048"/>
          </a:xfrm>
          <a:prstGeom prst="line">
            <a:avLst/>
          </a:prstGeom>
          <a:ln w="5715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4841631" y="2669896"/>
            <a:ext cx="717259" cy="946760"/>
            <a:chOff x="2557290" y="3247324"/>
            <a:chExt cx="2098675" cy="2770187"/>
          </a:xfrm>
          <a:solidFill>
            <a:schemeClr val="bg1">
              <a:lumMod val="65000"/>
            </a:schemeClr>
          </a:solidFill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2557290" y="3247324"/>
              <a:ext cx="2098675" cy="2770187"/>
            </a:xfrm>
            <a:custGeom>
              <a:avLst/>
              <a:gdLst>
                <a:gd name="T0" fmla="*/ 3101 w 5289"/>
                <a:gd name="T1" fmla="*/ 215 h 6981"/>
                <a:gd name="T2" fmla="*/ 2821 w 5289"/>
                <a:gd name="T3" fmla="*/ 27 h 6981"/>
                <a:gd name="T4" fmla="*/ 2536 w 5289"/>
                <a:gd name="T5" fmla="*/ 10 h 6981"/>
                <a:gd name="T6" fmla="*/ 2234 w 5289"/>
                <a:gd name="T7" fmla="*/ 164 h 6981"/>
                <a:gd name="T8" fmla="*/ 716 w 5289"/>
                <a:gd name="T9" fmla="*/ 241 h 6981"/>
                <a:gd name="T10" fmla="*/ 405 w 5289"/>
                <a:gd name="T11" fmla="*/ 311 h 6981"/>
                <a:gd name="T12" fmla="*/ 142 w 5289"/>
                <a:gd name="T13" fmla="*/ 530 h 6981"/>
                <a:gd name="T14" fmla="*/ 8 w 5289"/>
                <a:gd name="T15" fmla="*/ 848 h 6981"/>
                <a:gd name="T16" fmla="*/ 8 w 5289"/>
                <a:gd name="T17" fmla="*/ 6373 h 6981"/>
                <a:gd name="T18" fmla="*/ 142 w 5289"/>
                <a:gd name="T19" fmla="*/ 6693 h 6981"/>
                <a:gd name="T20" fmla="*/ 405 w 5289"/>
                <a:gd name="T21" fmla="*/ 6910 h 6981"/>
                <a:gd name="T22" fmla="*/ 716 w 5289"/>
                <a:gd name="T23" fmla="*/ 6981 h 6981"/>
                <a:gd name="T24" fmla="*/ 4819 w 5289"/>
                <a:gd name="T25" fmla="*/ 6938 h 6981"/>
                <a:gd name="T26" fmla="*/ 5103 w 5289"/>
                <a:gd name="T27" fmla="*/ 6746 h 6981"/>
                <a:gd name="T28" fmla="*/ 5266 w 5289"/>
                <a:gd name="T29" fmla="*/ 6443 h 6981"/>
                <a:gd name="T30" fmla="*/ 5288 w 5289"/>
                <a:gd name="T31" fmla="*/ 920 h 6981"/>
                <a:gd name="T32" fmla="*/ 5186 w 5289"/>
                <a:gd name="T33" fmla="*/ 586 h 6981"/>
                <a:gd name="T34" fmla="*/ 4945 w 5289"/>
                <a:gd name="T35" fmla="*/ 345 h 6981"/>
                <a:gd name="T36" fmla="*/ 4610 w 5289"/>
                <a:gd name="T37" fmla="*/ 242 h 6981"/>
                <a:gd name="T38" fmla="*/ 2821 w 5289"/>
                <a:gd name="T39" fmla="*/ 270 h 6981"/>
                <a:gd name="T40" fmla="*/ 3012 w 5289"/>
                <a:gd name="T41" fmla="*/ 557 h 6981"/>
                <a:gd name="T42" fmla="*/ 3063 w 5289"/>
                <a:gd name="T43" fmla="*/ 811 h 6981"/>
                <a:gd name="T44" fmla="*/ 3681 w 5289"/>
                <a:gd name="T45" fmla="*/ 850 h 6981"/>
                <a:gd name="T46" fmla="*/ 3715 w 5289"/>
                <a:gd name="T47" fmla="*/ 1030 h 6981"/>
                <a:gd name="T48" fmla="*/ 1654 w 5289"/>
                <a:gd name="T49" fmla="*/ 1084 h 6981"/>
                <a:gd name="T50" fmla="*/ 1554 w 5289"/>
                <a:gd name="T51" fmla="*/ 931 h 6981"/>
                <a:gd name="T52" fmla="*/ 2162 w 5289"/>
                <a:gd name="T53" fmla="*/ 830 h 6981"/>
                <a:gd name="T54" fmla="*/ 2276 w 5289"/>
                <a:gd name="T55" fmla="*/ 716 h 6981"/>
                <a:gd name="T56" fmla="*/ 2359 w 5289"/>
                <a:gd name="T57" fmla="*/ 361 h 6981"/>
                <a:gd name="T58" fmla="*/ 2645 w 5289"/>
                <a:gd name="T59" fmla="*/ 227 h 6981"/>
                <a:gd name="T60" fmla="*/ 3778 w 5289"/>
                <a:gd name="T61" fmla="*/ 1269 h 6981"/>
                <a:gd name="T62" fmla="*/ 3961 w 5289"/>
                <a:gd name="T63" fmla="*/ 994 h 6981"/>
                <a:gd name="T64" fmla="*/ 4579 w 5289"/>
                <a:gd name="T65" fmla="*/ 952 h 6981"/>
                <a:gd name="T66" fmla="*/ 716 w 5289"/>
                <a:gd name="T67" fmla="*/ 6272 h 6981"/>
                <a:gd name="T68" fmla="*/ 716 w 5289"/>
                <a:gd name="T69" fmla="*/ 950 h 6981"/>
                <a:gd name="T70" fmla="*/ 1341 w 5289"/>
                <a:gd name="T71" fmla="*/ 1063 h 6981"/>
                <a:gd name="T72" fmla="*/ 1574 w 5289"/>
                <a:gd name="T73" fmla="*/ 1297 h 6981"/>
                <a:gd name="T74" fmla="*/ 5041 w 5289"/>
                <a:gd name="T75" fmla="*/ 6411 h 6981"/>
                <a:gd name="T76" fmla="*/ 4719 w 5289"/>
                <a:gd name="T77" fmla="*/ 6733 h 6981"/>
                <a:gd name="T78" fmla="*/ 570 w 5289"/>
                <a:gd name="T79" fmla="*/ 6733 h 6981"/>
                <a:gd name="T80" fmla="*/ 247 w 5289"/>
                <a:gd name="T81" fmla="*/ 6411 h 6981"/>
                <a:gd name="T82" fmla="*/ 247 w 5289"/>
                <a:gd name="T83" fmla="*/ 812 h 6981"/>
                <a:gd name="T84" fmla="*/ 570 w 5289"/>
                <a:gd name="T85" fmla="*/ 488 h 6981"/>
                <a:gd name="T86" fmla="*/ 2050 w 5289"/>
                <a:gd name="T87" fmla="*/ 563 h 6981"/>
                <a:gd name="T88" fmla="*/ 1566 w 5289"/>
                <a:gd name="T89" fmla="*/ 621 h 6981"/>
                <a:gd name="T90" fmla="*/ 692 w 5289"/>
                <a:gd name="T91" fmla="*/ 725 h 6981"/>
                <a:gd name="T92" fmla="*/ 510 w 5289"/>
                <a:gd name="T93" fmla="*/ 846 h 6981"/>
                <a:gd name="T94" fmla="*/ 483 w 5289"/>
                <a:gd name="T95" fmla="*/ 6289 h 6981"/>
                <a:gd name="T96" fmla="*/ 604 w 5289"/>
                <a:gd name="T97" fmla="*/ 6470 h 6981"/>
                <a:gd name="T98" fmla="*/ 4597 w 5289"/>
                <a:gd name="T99" fmla="*/ 6498 h 6981"/>
                <a:gd name="T100" fmla="*/ 4778 w 5289"/>
                <a:gd name="T101" fmla="*/ 6376 h 6981"/>
                <a:gd name="T102" fmla="*/ 4806 w 5289"/>
                <a:gd name="T103" fmla="*/ 934 h 6981"/>
                <a:gd name="T104" fmla="*/ 4684 w 5289"/>
                <a:gd name="T105" fmla="*/ 751 h 6981"/>
                <a:gd name="T106" fmla="*/ 3849 w 5289"/>
                <a:gd name="T107" fmla="*/ 697 h 6981"/>
                <a:gd name="T108" fmla="*/ 3240 w 5289"/>
                <a:gd name="T109" fmla="*/ 603 h 6981"/>
                <a:gd name="T110" fmla="*/ 4573 w 5289"/>
                <a:gd name="T111" fmla="*/ 468 h 6981"/>
                <a:gd name="T112" fmla="*/ 4952 w 5289"/>
                <a:gd name="T113" fmla="*/ 645 h 6981"/>
                <a:gd name="T114" fmla="*/ 5063 w 5289"/>
                <a:gd name="T115" fmla="*/ 6265 h 6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89" h="6981">
                  <a:moveTo>
                    <a:pt x="4573" y="241"/>
                  </a:moveTo>
                  <a:lnTo>
                    <a:pt x="3127" y="241"/>
                  </a:lnTo>
                  <a:lnTo>
                    <a:pt x="3124" y="241"/>
                  </a:lnTo>
                  <a:lnTo>
                    <a:pt x="3122" y="241"/>
                  </a:lnTo>
                  <a:lnTo>
                    <a:pt x="3101" y="215"/>
                  </a:lnTo>
                  <a:lnTo>
                    <a:pt x="3056" y="164"/>
                  </a:lnTo>
                  <a:lnTo>
                    <a:pt x="3003" y="121"/>
                  </a:lnTo>
                  <a:lnTo>
                    <a:pt x="2946" y="82"/>
                  </a:lnTo>
                  <a:lnTo>
                    <a:pt x="2886" y="51"/>
                  </a:lnTo>
                  <a:lnTo>
                    <a:pt x="2821" y="27"/>
                  </a:lnTo>
                  <a:lnTo>
                    <a:pt x="2752" y="10"/>
                  </a:lnTo>
                  <a:lnTo>
                    <a:pt x="2681" y="1"/>
                  </a:lnTo>
                  <a:lnTo>
                    <a:pt x="2645" y="0"/>
                  </a:lnTo>
                  <a:lnTo>
                    <a:pt x="2607" y="1"/>
                  </a:lnTo>
                  <a:lnTo>
                    <a:pt x="2536" y="10"/>
                  </a:lnTo>
                  <a:lnTo>
                    <a:pt x="2469" y="27"/>
                  </a:lnTo>
                  <a:lnTo>
                    <a:pt x="2404" y="51"/>
                  </a:lnTo>
                  <a:lnTo>
                    <a:pt x="2342" y="82"/>
                  </a:lnTo>
                  <a:lnTo>
                    <a:pt x="2285" y="121"/>
                  </a:lnTo>
                  <a:lnTo>
                    <a:pt x="2234" y="164"/>
                  </a:lnTo>
                  <a:lnTo>
                    <a:pt x="2187" y="215"/>
                  </a:lnTo>
                  <a:lnTo>
                    <a:pt x="2166" y="241"/>
                  </a:lnTo>
                  <a:lnTo>
                    <a:pt x="2164" y="241"/>
                  </a:lnTo>
                  <a:lnTo>
                    <a:pt x="2162" y="241"/>
                  </a:lnTo>
                  <a:lnTo>
                    <a:pt x="716" y="241"/>
                  </a:lnTo>
                  <a:lnTo>
                    <a:pt x="678" y="242"/>
                  </a:lnTo>
                  <a:lnTo>
                    <a:pt x="606" y="250"/>
                  </a:lnTo>
                  <a:lnTo>
                    <a:pt x="536" y="263"/>
                  </a:lnTo>
                  <a:lnTo>
                    <a:pt x="470" y="285"/>
                  </a:lnTo>
                  <a:lnTo>
                    <a:pt x="405" y="311"/>
                  </a:lnTo>
                  <a:lnTo>
                    <a:pt x="345" y="345"/>
                  </a:lnTo>
                  <a:lnTo>
                    <a:pt x="288" y="384"/>
                  </a:lnTo>
                  <a:lnTo>
                    <a:pt x="235" y="427"/>
                  </a:lnTo>
                  <a:lnTo>
                    <a:pt x="185" y="476"/>
                  </a:lnTo>
                  <a:lnTo>
                    <a:pt x="142" y="530"/>
                  </a:lnTo>
                  <a:lnTo>
                    <a:pt x="103" y="586"/>
                  </a:lnTo>
                  <a:lnTo>
                    <a:pt x="70" y="646"/>
                  </a:lnTo>
                  <a:lnTo>
                    <a:pt x="43" y="712"/>
                  </a:lnTo>
                  <a:lnTo>
                    <a:pt x="22" y="778"/>
                  </a:lnTo>
                  <a:lnTo>
                    <a:pt x="8" y="848"/>
                  </a:lnTo>
                  <a:lnTo>
                    <a:pt x="1" y="920"/>
                  </a:lnTo>
                  <a:lnTo>
                    <a:pt x="0" y="958"/>
                  </a:lnTo>
                  <a:lnTo>
                    <a:pt x="0" y="6265"/>
                  </a:lnTo>
                  <a:lnTo>
                    <a:pt x="1" y="6301"/>
                  </a:lnTo>
                  <a:lnTo>
                    <a:pt x="8" y="6373"/>
                  </a:lnTo>
                  <a:lnTo>
                    <a:pt x="22" y="6443"/>
                  </a:lnTo>
                  <a:lnTo>
                    <a:pt x="43" y="6511"/>
                  </a:lnTo>
                  <a:lnTo>
                    <a:pt x="70" y="6575"/>
                  </a:lnTo>
                  <a:lnTo>
                    <a:pt x="103" y="6636"/>
                  </a:lnTo>
                  <a:lnTo>
                    <a:pt x="142" y="6693"/>
                  </a:lnTo>
                  <a:lnTo>
                    <a:pt x="185" y="6746"/>
                  </a:lnTo>
                  <a:lnTo>
                    <a:pt x="235" y="6794"/>
                  </a:lnTo>
                  <a:lnTo>
                    <a:pt x="288" y="6839"/>
                  </a:lnTo>
                  <a:lnTo>
                    <a:pt x="345" y="6877"/>
                  </a:lnTo>
                  <a:lnTo>
                    <a:pt x="405" y="6910"/>
                  </a:lnTo>
                  <a:lnTo>
                    <a:pt x="470" y="6938"/>
                  </a:lnTo>
                  <a:lnTo>
                    <a:pt x="536" y="6958"/>
                  </a:lnTo>
                  <a:lnTo>
                    <a:pt x="606" y="6973"/>
                  </a:lnTo>
                  <a:lnTo>
                    <a:pt x="678" y="6980"/>
                  </a:lnTo>
                  <a:lnTo>
                    <a:pt x="716" y="6981"/>
                  </a:lnTo>
                  <a:lnTo>
                    <a:pt x="4573" y="6981"/>
                  </a:lnTo>
                  <a:lnTo>
                    <a:pt x="4610" y="6980"/>
                  </a:lnTo>
                  <a:lnTo>
                    <a:pt x="4682" y="6973"/>
                  </a:lnTo>
                  <a:lnTo>
                    <a:pt x="4752" y="6958"/>
                  </a:lnTo>
                  <a:lnTo>
                    <a:pt x="4819" y="6938"/>
                  </a:lnTo>
                  <a:lnTo>
                    <a:pt x="4883" y="6910"/>
                  </a:lnTo>
                  <a:lnTo>
                    <a:pt x="4945" y="6877"/>
                  </a:lnTo>
                  <a:lnTo>
                    <a:pt x="5001" y="6839"/>
                  </a:lnTo>
                  <a:lnTo>
                    <a:pt x="5054" y="6794"/>
                  </a:lnTo>
                  <a:lnTo>
                    <a:pt x="5103" y="6746"/>
                  </a:lnTo>
                  <a:lnTo>
                    <a:pt x="5147" y="6693"/>
                  </a:lnTo>
                  <a:lnTo>
                    <a:pt x="5186" y="6636"/>
                  </a:lnTo>
                  <a:lnTo>
                    <a:pt x="5218" y="6575"/>
                  </a:lnTo>
                  <a:lnTo>
                    <a:pt x="5246" y="6511"/>
                  </a:lnTo>
                  <a:lnTo>
                    <a:pt x="5266" y="6443"/>
                  </a:lnTo>
                  <a:lnTo>
                    <a:pt x="5281" y="6373"/>
                  </a:lnTo>
                  <a:lnTo>
                    <a:pt x="5288" y="6301"/>
                  </a:lnTo>
                  <a:lnTo>
                    <a:pt x="5289" y="6265"/>
                  </a:lnTo>
                  <a:lnTo>
                    <a:pt x="5289" y="958"/>
                  </a:lnTo>
                  <a:lnTo>
                    <a:pt x="5288" y="920"/>
                  </a:lnTo>
                  <a:lnTo>
                    <a:pt x="5281" y="848"/>
                  </a:lnTo>
                  <a:lnTo>
                    <a:pt x="5266" y="778"/>
                  </a:lnTo>
                  <a:lnTo>
                    <a:pt x="5246" y="712"/>
                  </a:lnTo>
                  <a:lnTo>
                    <a:pt x="5218" y="646"/>
                  </a:lnTo>
                  <a:lnTo>
                    <a:pt x="5186" y="586"/>
                  </a:lnTo>
                  <a:lnTo>
                    <a:pt x="5147" y="530"/>
                  </a:lnTo>
                  <a:lnTo>
                    <a:pt x="5103" y="476"/>
                  </a:lnTo>
                  <a:lnTo>
                    <a:pt x="5054" y="427"/>
                  </a:lnTo>
                  <a:lnTo>
                    <a:pt x="5001" y="384"/>
                  </a:lnTo>
                  <a:lnTo>
                    <a:pt x="4945" y="345"/>
                  </a:lnTo>
                  <a:lnTo>
                    <a:pt x="4883" y="311"/>
                  </a:lnTo>
                  <a:lnTo>
                    <a:pt x="4819" y="285"/>
                  </a:lnTo>
                  <a:lnTo>
                    <a:pt x="4752" y="263"/>
                  </a:lnTo>
                  <a:lnTo>
                    <a:pt x="4682" y="250"/>
                  </a:lnTo>
                  <a:lnTo>
                    <a:pt x="4610" y="242"/>
                  </a:lnTo>
                  <a:lnTo>
                    <a:pt x="4573" y="241"/>
                  </a:lnTo>
                  <a:close/>
                  <a:moveTo>
                    <a:pt x="2645" y="227"/>
                  </a:moveTo>
                  <a:lnTo>
                    <a:pt x="2682" y="228"/>
                  </a:lnTo>
                  <a:lnTo>
                    <a:pt x="2754" y="242"/>
                  </a:lnTo>
                  <a:lnTo>
                    <a:pt x="2821" y="270"/>
                  </a:lnTo>
                  <a:lnTo>
                    <a:pt x="2880" y="310"/>
                  </a:lnTo>
                  <a:lnTo>
                    <a:pt x="2929" y="361"/>
                  </a:lnTo>
                  <a:lnTo>
                    <a:pt x="2969" y="420"/>
                  </a:lnTo>
                  <a:lnTo>
                    <a:pt x="2998" y="486"/>
                  </a:lnTo>
                  <a:lnTo>
                    <a:pt x="3012" y="557"/>
                  </a:lnTo>
                  <a:lnTo>
                    <a:pt x="3013" y="596"/>
                  </a:lnTo>
                  <a:lnTo>
                    <a:pt x="3013" y="716"/>
                  </a:lnTo>
                  <a:lnTo>
                    <a:pt x="3015" y="739"/>
                  </a:lnTo>
                  <a:lnTo>
                    <a:pt x="3033" y="780"/>
                  </a:lnTo>
                  <a:lnTo>
                    <a:pt x="3063" y="811"/>
                  </a:lnTo>
                  <a:lnTo>
                    <a:pt x="3104" y="827"/>
                  </a:lnTo>
                  <a:lnTo>
                    <a:pt x="3127" y="830"/>
                  </a:lnTo>
                  <a:lnTo>
                    <a:pt x="3609" y="830"/>
                  </a:lnTo>
                  <a:lnTo>
                    <a:pt x="3634" y="831"/>
                  </a:lnTo>
                  <a:lnTo>
                    <a:pt x="3681" y="850"/>
                  </a:lnTo>
                  <a:lnTo>
                    <a:pt x="3715" y="885"/>
                  </a:lnTo>
                  <a:lnTo>
                    <a:pt x="3736" y="931"/>
                  </a:lnTo>
                  <a:lnTo>
                    <a:pt x="3737" y="958"/>
                  </a:lnTo>
                  <a:lnTo>
                    <a:pt x="3736" y="983"/>
                  </a:lnTo>
                  <a:lnTo>
                    <a:pt x="3715" y="1030"/>
                  </a:lnTo>
                  <a:lnTo>
                    <a:pt x="3681" y="1064"/>
                  </a:lnTo>
                  <a:lnTo>
                    <a:pt x="3634" y="1084"/>
                  </a:lnTo>
                  <a:lnTo>
                    <a:pt x="3609" y="1086"/>
                  </a:lnTo>
                  <a:lnTo>
                    <a:pt x="1680" y="1086"/>
                  </a:lnTo>
                  <a:lnTo>
                    <a:pt x="1654" y="1084"/>
                  </a:lnTo>
                  <a:lnTo>
                    <a:pt x="1608" y="1064"/>
                  </a:lnTo>
                  <a:lnTo>
                    <a:pt x="1573" y="1030"/>
                  </a:lnTo>
                  <a:lnTo>
                    <a:pt x="1554" y="983"/>
                  </a:lnTo>
                  <a:lnTo>
                    <a:pt x="1552" y="958"/>
                  </a:lnTo>
                  <a:lnTo>
                    <a:pt x="1554" y="931"/>
                  </a:lnTo>
                  <a:lnTo>
                    <a:pt x="1573" y="885"/>
                  </a:lnTo>
                  <a:lnTo>
                    <a:pt x="1608" y="850"/>
                  </a:lnTo>
                  <a:lnTo>
                    <a:pt x="1654" y="831"/>
                  </a:lnTo>
                  <a:lnTo>
                    <a:pt x="1680" y="830"/>
                  </a:lnTo>
                  <a:lnTo>
                    <a:pt x="2162" y="830"/>
                  </a:lnTo>
                  <a:lnTo>
                    <a:pt x="2185" y="827"/>
                  </a:lnTo>
                  <a:lnTo>
                    <a:pt x="2226" y="811"/>
                  </a:lnTo>
                  <a:lnTo>
                    <a:pt x="2256" y="780"/>
                  </a:lnTo>
                  <a:lnTo>
                    <a:pt x="2273" y="739"/>
                  </a:lnTo>
                  <a:lnTo>
                    <a:pt x="2276" y="716"/>
                  </a:lnTo>
                  <a:lnTo>
                    <a:pt x="2276" y="596"/>
                  </a:lnTo>
                  <a:lnTo>
                    <a:pt x="2277" y="557"/>
                  </a:lnTo>
                  <a:lnTo>
                    <a:pt x="2291" y="486"/>
                  </a:lnTo>
                  <a:lnTo>
                    <a:pt x="2319" y="420"/>
                  </a:lnTo>
                  <a:lnTo>
                    <a:pt x="2359" y="361"/>
                  </a:lnTo>
                  <a:lnTo>
                    <a:pt x="2410" y="310"/>
                  </a:lnTo>
                  <a:lnTo>
                    <a:pt x="2469" y="270"/>
                  </a:lnTo>
                  <a:lnTo>
                    <a:pt x="2535" y="242"/>
                  </a:lnTo>
                  <a:lnTo>
                    <a:pt x="2606" y="228"/>
                  </a:lnTo>
                  <a:lnTo>
                    <a:pt x="2645" y="227"/>
                  </a:lnTo>
                  <a:close/>
                  <a:moveTo>
                    <a:pt x="1680" y="1312"/>
                  </a:moveTo>
                  <a:lnTo>
                    <a:pt x="3609" y="1312"/>
                  </a:lnTo>
                  <a:lnTo>
                    <a:pt x="3645" y="1310"/>
                  </a:lnTo>
                  <a:lnTo>
                    <a:pt x="3714" y="1297"/>
                  </a:lnTo>
                  <a:lnTo>
                    <a:pt x="3778" y="1269"/>
                  </a:lnTo>
                  <a:lnTo>
                    <a:pt x="3834" y="1231"/>
                  </a:lnTo>
                  <a:lnTo>
                    <a:pt x="3883" y="1183"/>
                  </a:lnTo>
                  <a:lnTo>
                    <a:pt x="3920" y="1127"/>
                  </a:lnTo>
                  <a:lnTo>
                    <a:pt x="3948" y="1063"/>
                  </a:lnTo>
                  <a:lnTo>
                    <a:pt x="3961" y="994"/>
                  </a:lnTo>
                  <a:lnTo>
                    <a:pt x="3963" y="958"/>
                  </a:lnTo>
                  <a:lnTo>
                    <a:pt x="3962" y="954"/>
                  </a:lnTo>
                  <a:lnTo>
                    <a:pt x="3962" y="950"/>
                  </a:lnTo>
                  <a:lnTo>
                    <a:pt x="4573" y="950"/>
                  </a:lnTo>
                  <a:lnTo>
                    <a:pt x="4579" y="952"/>
                  </a:lnTo>
                  <a:lnTo>
                    <a:pt x="4581" y="958"/>
                  </a:lnTo>
                  <a:lnTo>
                    <a:pt x="4581" y="6265"/>
                  </a:lnTo>
                  <a:lnTo>
                    <a:pt x="4579" y="6271"/>
                  </a:lnTo>
                  <a:lnTo>
                    <a:pt x="4573" y="6272"/>
                  </a:lnTo>
                  <a:lnTo>
                    <a:pt x="716" y="6272"/>
                  </a:lnTo>
                  <a:lnTo>
                    <a:pt x="710" y="6271"/>
                  </a:lnTo>
                  <a:lnTo>
                    <a:pt x="709" y="6265"/>
                  </a:lnTo>
                  <a:lnTo>
                    <a:pt x="709" y="958"/>
                  </a:lnTo>
                  <a:lnTo>
                    <a:pt x="710" y="952"/>
                  </a:lnTo>
                  <a:lnTo>
                    <a:pt x="716" y="950"/>
                  </a:lnTo>
                  <a:lnTo>
                    <a:pt x="1326" y="950"/>
                  </a:lnTo>
                  <a:lnTo>
                    <a:pt x="1326" y="954"/>
                  </a:lnTo>
                  <a:lnTo>
                    <a:pt x="1326" y="958"/>
                  </a:lnTo>
                  <a:lnTo>
                    <a:pt x="1327" y="994"/>
                  </a:lnTo>
                  <a:lnTo>
                    <a:pt x="1341" y="1063"/>
                  </a:lnTo>
                  <a:lnTo>
                    <a:pt x="1368" y="1127"/>
                  </a:lnTo>
                  <a:lnTo>
                    <a:pt x="1407" y="1183"/>
                  </a:lnTo>
                  <a:lnTo>
                    <a:pt x="1455" y="1231"/>
                  </a:lnTo>
                  <a:lnTo>
                    <a:pt x="1511" y="1269"/>
                  </a:lnTo>
                  <a:lnTo>
                    <a:pt x="1574" y="1297"/>
                  </a:lnTo>
                  <a:lnTo>
                    <a:pt x="1644" y="1310"/>
                  </a:lnTo>
                  <a:lnTo>
                    <a:pt x="1680" y="1312"/>
                  </a:lnTo>
                  <a:close/>
                  <a:moveTo>
                    <a:pt x="5063" y="6265"/>
                  </a:moveTo>
                  <a:lnTo>
                    <a:pt x="5062" y="6314"/>
                  </a:lnTo>
                  <a:lnTo>
                    <a:pt x="5041" y="6411"/>
                  </a:lnTo>
                  <a:lnTo>
                    <a:pt x="5004" y="6499"/>
                  </a:lnTo>
                  <a:lnTo>
                    <a:pt x="4952" y="6576"/>
                  </a:lnTo>
                  <a:lnTo>
                    <a:pt x="4884" y="6643"/>
                  </a:lnTo>
                  <a:lnTo>
                    <a:pt x="4807" y="6695"/>
                  </a:lnTo>
                  <a:lnTo>
                    <a:pt x="4719" y="6733"/>
                  </a:lnTo>
                  <a:lnTo>
                    <a:pt x="4623" y="6753"/>
                  </a:lnTo>
                  <a:lnTo>
                    <a:pt x="4573" y="6754"/>
                  </a:lnTo>
                  <a:lnTo>
                    <a:pt x="716" y="6754"/>
                  </a:lnTo>
                  <a:lnTo>
                    <a:pt x="665" y="6753"/>
                  </a:lnTo>
                  <a:lnTo>
                    <a:pt x="570" y="6733"/>
                  </a:lnTo>
                  <a:lnTo>
                    <a:pt x="482" y="6695"/>
                  </a:lnTo>
                  <a:lnTo>
                    <a:pt x="404" y="6643"/>
                  </a:lnTo>
                  <a:lnTo>
                    <a:pt x="337" y="6576"/>
                  </a:lnTo>
                  <a:lnTo>
                    <a:pt x="284" y="6499"/>
                  </a:lnTo>
                  <a:lnTo>
                    <a:pt x="247" y="6411"/>
                  </a:lnTo>
                  <a:lnTo>
                    <a:pt x="228" y="6314"/>
                  </a:lnTo>
                  <a:lnTo>
                    <a:pt x="226" y="6265"/>
                  </a:lnTo>
                  <a:lnTo>
                    <a:pt x="226" y="958"/>
                  </a:lnTo>
                  <a:lnTo>
                    <a:pt x="228" y="907"/>
                  </a:lnTo>
                  <a:lnTo>
                    <a:pt x="247" y="812"/>
                  </a:lnTo>
                  <a:lnTo>
                    <a:pt x="284" y="724"/>
                  </a:lnTo>
                  <a:lnTo>
                    <a:pt x="337" y="645"/>
                  </a:lnTo>
                  <a:lnTo>
                    <a:pt x="404" y="579"/>
                  </a:lnTo>
                  <a:lnTo>
                    <a:pt x="482" y="526"/>
                  </a:lnTo>
                  <a:lnTo>
                    <a:pt x="570" y="488"/>
                  </a:lnTo>
                  <a:lnTo>
                    <a:pt x="665" y="469"/>
                  </a:lnTo>
                  <a:lnTo>
                    <a:pt x="716" y="468"/>
                  </a:lnTo>
                  <a:lnTo>
                    <a:pt x="2064" y="468"/>
                  </a:lnTo>
                  <a:lnTo>
                    <a:pt x="2056" y="498"/>
                  </a:lnTo>
                  <a:lnTo>
                    <a:pt x="2050" y="563"/>
                  </a:lnTo>
                  <a:lnTo>
                    <a:pt x="2049" y="596"/>
                  </a:lnTo>
                  <a:lnTo>
                    <a:pt x="2049" y="603"/>
                  </a:lnTo>
                  <a:lnTo>
                    <a:pt x="1680" y="603"/>
                  </a:lnTo>
                  <a:lnTo>
                    <a:pt x="1640" y="604"/>
                  </a:lnTo>
                  <a:lnTo>
                    <a:pt x="1566" y="621"/>
                  </a:lnTo>
                  <a:lnTo>
                    <a:pt x="1498" y="653"/>
                  </a:lnTo>
                  <a:lnTo>
                    <a:pt x="1439" y="697"/>
                  </a:lnTo>
                  <a:lnTo>
                    <a:pt x="1414" y="724"/>
                  </a:lnTo>
                  <a:lnTo>
                    <a:pt x="716" y="724"/>
                  </a:lnTo>
                  <a:lnTo>
                    <a:pt x="692" y="725"/>
                  </a:lnTo>
                  <a:lnTo>
                    <a:pt x="646" y="733"/>
                  </a:lnTo>
                  <a:lnTo>
                    <a:pt x="604" y="751"/>
                  </a:lnTo>
                  <a:lnTo>
                    <a:pt x="566" y="777"/>
                  </a:lnTo>
                  <a:lnTo>
                    <a:pt x="535" y="808"/>
                  </a:lnTo>
                  <a:lnTo>
                    <a:pt x="510" y="846"/>
                  </a:lnTo>
                  <a:lnTo>
                    <a:pt x="492" y="888"/>
                  </a:lnTo>
                  <a:lnTo>
                    <a:pt x="483" y="934"/>
                  </a:lnTo>
                  <a:lnTo>
                    <a:pt x="482" y="958"/>
                  </a:lnTo>
                  <a:lnTo>
                    <a:pt x="482" y="6265"/>
                  </a:lnTo>
                  <a:lnTo>
                    <a:pt x="483" y="6289"/>
                  </a:lnTo>
                  <a:lnTo>
                    <a:pt x="492" y="6334"/>
                  </a:lnTo>
                  <a:lnTo>
                    <a:pt x="510" y="6376"/>
                  </a:lnTo>
                  <a:lnTo>
                    <a:pt x="535" y="6413"/>
                  </a:lnTo>
                  <a:lnTo>
                    <a:pt x="566" y="6444"/>
                  </a:lnTo>
                  <a:lnTo>
                    <a:pt x="604" y="6470"/>
                  </a:lnTo>
                  <a:lnTo>
                    <a:pt x="646" y="6488"/>
                  </a:lnTo>
                  <a:lnTo>
                    <a:pt x="692" y="6498"/>
                  </a:lnTo>
                  <a:lnTo>
                    <a:pt x="716" y="6499"/>
                  </a:lnTo>
                  <a:lnTo>
                    <a:pt x="4573" y="6499"/>
                  </a:lnTo>
                  <a:lnTo>
                    <a:pt x="4597" y="6498"/>
                  </a:lnTo>
                  <a:lnTo>
                    <a:pt x="4642" y="6488"/>
                  </a:lnTo>
                  <a:lnTo>
                    <a:pt x="4684" y="6470"/>
                  </a:lnTo>
                  <a:lnTo>
                    <a:pt x="4722" y="6444"/>
                  </a:lnTo>
                  <a:lnTo>
                    <a:pt x="4753" y="6413"/>
                  </a:lnTo>
                  <a:lnTo>
                    <a:pt x="4778" y="6376"/>
                  </a:lnTo>
                  <a:lnTo>
                    <a:pt x="4796" y="6334"/>
                  </a:lnTo>
                  <a:lnTo>
                    <a:pt x="4806" y="6289"/>
                  </a:lnTo>
                  <a:lnTo>
                    <a:pt x="4807" y="6265"/>
                  </a:lnTo>
                  <a:lnTo>
                    <a:pt x="4807" y="958"/>
                  </a:lnTo>
                  <a:lnTo>
                    <a:pt x="4806" y="934"/>
                  </a:lnTo>
                  <a:lnTo>
                    <a:pt x="4796" y="888"/>
                  </a:lnTo>
                  <a:lnTo>
                    <a:pt x="4778" y="846"/>
                  </a:lnTo>
                  <a:lnTo>
                    <a:pt x="4753" y="808"/>
                  </a:lnTo>
                  <a:lnTo>
                    <a:pt x="4722" y="777"/>
                  </a:lnTo>
                  <a:lnTo>
                    <a:pt x="4684" y="751"/>
                  </a:lnTo>
                  <a:lnTo>
                    <a:pt x="4642" y="733"/>
                  </a:lnTo>
                  <a:lnTo>
                    <a:pt x="4597" y="725"/>
                  </a:lnTo>
                  <a:lnTo>
                    <a:pt x="4573" y="724"/>
                  </a:lnTo>
                  <a:lnTo>
                    <a:pt x="3874" y="724"/>
                  </a:lnTo>
                  <a:lnTo>
                    <a:pt x="3849" y="697"/>
                  </a:lnTo>
                  <a:lnTo>
                    <a:pt x="3790" y="653"/>
                  </a:lnTo>
                  <a:lnTo>
                    <a:pt x="3722" y="621"/>
                  </a:lnTo>
                  <a:lnTo>
                    <a:pt x="3648" y="604"/>
                  </a:lnTo>
                  <a:lnTo>
                    <a:pt x="3609" y="603"/>
                  </a:lnTo>
                  <a:lnTo>
                    <a:pt x="3240" y="603"/>
                  </a:lnTo>
                  <a:lnTo>
                    <a:pt x="3240" y="596"/>
                  </a:lnTo>
                  <a:lnTo>
                    <a:pt x="3239" y="563"/>
                  </a:lnTo>
                  <a:lnTo>
                    <a:pt x="3232" y="498"/>
                  </a:lnTo>
                  <a:lnTo>
                    <a:pt x="3226" y="468"/>
                  </a:lnTo>
                  <a:lnTo>
                    <a:pt x="4573" y="468"/>
                  </a:lnTo>
                  <a:lnTo>
                    <a:pt x="4623" y="469"/>
                  </a:lnTo>
                  <a:lnTo>
                    <a:pt x="4719" y="488"/>
                  </a:lnTo>
                  <a:lnTo>
                    <a:pt x="4807" y="526"/>
                  </a:lnTo>
                  <a:lnTo>
                    <a:pt x="4884" y="579"/>
                  </a:lnTo>
                  <a:lnTo>
                    <a:pt x="4952" y="645"/>
                  </a:lnTo>
                  <a:lnTo>
                    <a:pt x="5004" y="724"/>
                  </a:lnTo>
                  <a:lnTo>
                    <a:pt x="5041" y="812"/>
                  </a:lnTo>
                  <a:lnTo>
                    <a:pt x="5062" y="907"/>
                  </a:lnTo>
                  <a:lnTo>
                    <a:pt x="5063" y="958"/>
                  </a:lnTo>
                  <a:lnTo>
                    <a:pt x="5063" y="6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562177" y="3439411"/>
              <a:ext cx="88900" cy="185737"/>
            </a:xfrm>
            <a:custGeom>
              <a:avLst/>
              <a:gdLst>
                <a:gd name="T0" fmla="*/ 114 w 227"/>
                <a:gd name="T1" fmla="*/ 468 h 468"/>
                <a:gd name="T2" fmla="*/ 137 w 227"/>
                <a:gd name="T3" fmla="*/ 466 h 468"/>
                <a:gd name="T4" fmla="*/ 177 w 227"/>
                <a:gd name="T5" fmla="*/ 449 h 468"/>
                <a:gd name="T6" fmla="*/ 208 w 227"/>
                <a:gd name="T7" fmla="*/ 419 h 468"/>
                <a:gd name="T8" fmla="*/ 225 w 227"/>
                <a:gd name="T9" fmla="*/ 378 h 468"/>
                <a:gd name="T10" fmla="*/ 227 w 227"/>
                <a:gd name="T11" fmla="*/ 355 h 468"/>
                <a:gd name="T12" fmla="*/ 227 w 227"/>
                <a:gd name="T13" fmla="*/ 114 h 468"/>
                <a:gd name="T14" fmla="*/ 225 w 227"/>
                <a:gd name="T15" fmla="*/ 91 h 468"/>
                <a:gd name="T16" fmla="*/ 208 w 227"/>
                <a:gd name="T17" fmla="*/ 50 h 468"/>
                <a:gd name="T18" fmla="*/ 177 w 227"/>
                <a:gd name="T19" fmla="*/ 20 h 468"/>
                <a:gd name="T20" fmla="*/ 137 w 227"/>
                <a:gd name="T21" fmla="*/ 2 h 468"/>
                <a:gd name="T22" fmla="*/ 114 w 227"/>
                <a:gd name="T23" fmla="*/ 0 h 468"/>
                <a:gd name="T24" fmla="*/ 91 w 227"/>
                <a:gd name="T25" fmla="*/ 2 h 468"/>
                <a:gd name="T26" fmla="*/ 50 w 227"/>
                <a:gd name="T27" fmla="*/ 20 h 468"/>
                <a:gd name="T28" fmla="*/ 20 w 227"/>
                <a:gd name="T29" fmla="*/ 50 h 468"/>
                <a:gd name="T30" fmla="*/ 1 w 227"/>
                <a:gd name="T31" fmla="*/ 91 h 468"/>
                <a:gd name="T32" fmla="*/ 0 w 227"/>
                <a:gd name="T33" fmla="*/ 114 h 468"/>
                <a:gd name="T34" fmla="*/ 0 w 227"/>
                <a:gd name="T35" fmla="*/ 355 h 468"/>
                <a:gd name="T36" fmla="*/ 1 w 227"/>
                <a:gd name="T37" fmla="*/ 378 h 468"/>
                <a:gd name="T38" fmla="*/ 20 w 227"/>
                <a:gd name="T39" fmla="*/ 419 h 468"/>
                <a:gd name="T40" fmla="*/ 50 w 227"/>
                <a:gd name="T41" fmla="*/ 449 h 468"/>
                <a:gd name="T42" fmla="*/ 91 w 227"/>
                <a:gd name="T43" fmla="*/ 466 h 468"/>
                <a:gd name="T44" fmla="*/ 114 w 227"/>
                <a:gd name="T45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7" h="468">
                  <a:moveTo>
                    <a:pt x="114" y="468"/>
                  </a:moveTo>
                  <a:lnTo>
                    <a:pt x="137" y="466"/>
                  </a:lnTo>
                  <a:lnTo>
                    <a:pt x="177" y="449"/>
                  </a:lnTo>
                  <a:lnTo>
                    <a:pt x="208" y="419"/>
                  </a:lnTo>
                  <a:lnTo>
                    <a:pt x="225" y="378"/>
                  </a:lnTo>
                  <a:lnTo>
                    <a:pt x="227" y="355"/>
                  </a:lnTo>
                  <a:lnTo>
                    <a:pt x="227" y="114"/>
                  </a:lnTo>
                  <a:lnTo>
                    <a:pt x="225" y="91"/>
                  </a:lnTo>
                  <a:lnTo>
                    <a:pt x="208" y="50"/>
                  </a:lnTo>
                  <a:lnTo>
                    <a:pt x="177" y="20"/>
                  </a:lnTo>
                  <a:lnTo>
                    <a:pt x="137" y="2"/>
                  </a:lnTo>
                  <a:lnTo>
                    <a:pt x="114" y="0"/>
                  </a:lnTo>
                  <a:lnTo>
                    <a:pt x="91" y="2"/>
                  </a:lnTo>
                  <a:lnTo>
                    <a:pt x="50" y="20"/>
                  </a:lnTo>
                  <a:lnTo>
                    <a:pt x="20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0" y="355"/>
                  </a:lnTo>
                  <a:lnTo>
                    <a:pt x="1" y="378"/>
                  </a:lnTo>
                  <a:lnTo>
                    <a:pt x="20" y="419"/>
                  </a:lnTo>
                  <a:lnTo>
                    <a:pt x="50" y="449"/>
                  </a:lnTo>
                  <a:lnTo>
                    <a:pt x="91" y="466"/>
                  </a:lnTo>
                  <a:lnTo>
                    <a:pt x="114" y="4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7"/>
            <p:cNvSpPr>
              <a:spLocks/>
            </p:cNvSpPr>
            <p:nvPr/>
          </p:nvSpPr>
          <p:spPr bwMode="auto">
            <a:xfrm>
              <a:off x="3514552" y="4204586"/>
              <a:ext cx="663575" cy="90487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3036715" y="4109336"/>
              <a:ext cx="374650" cy="280987"/>
            </a:xfrm>
            <a:custGeom>
              <a:avLst/>
              <a:gdLst>
                <a:gd name="T0" fmla="*/ 32 w 947"/>
                <a:gd name="T1" fmla="*/ 273 h 708"/>
                <a:gd name="T2" fmla="*/ 17 w 947"/>
                <a:gd name="T3" fmla="*/ 291 h 708"/>
                <a:gd name="T4" fmla="*/ 0 w 947"/>
                <a:gd name="T5" fmla="*/ 332 h 708"/>
                <a:gd name="T6" fmla="*/ 0 w 947"/>
                <a:gd name="T7" fmla="*/ 375 h 708"/>
                <a:gd name="T8" fmla="*/ 17 w 947"/>
                <a:gd name="T9" fmla="*/ 416 h 708"/>
                <a:gd name="T10" fmla="*/ 32 w 947"/>
                <a:gd name="T11" fmla="*/ 433 h 708"/>
                <a:gd name="T12" fmla="*/ 273 w 947"/>
                <a:gd name="T13" fmla="*/ 675 h 708"/>
                <a:gd name="T14" fmla="*/ 291 w 947"/>
                <a:gd name="T15" fmla="*/ 690 h 708"/>
                <a:gd name="T16" fmla="*/ 332 w 947"/>
                <a:gd name="T17" fmla="*/ 706 h 708"/>
                <a:gd name="T18" fmla="*/ 354 w 947"/>
                <a:gd name="T19" fmla="*/ 708 h 708"/>
                <a:gd name="T20" fmla="*/ 375 w 947"/>
                <a:gd name="T21" fmla="*/ 706 h 708"/>
                <a:gd name="T22" fmla="*/ 416 w 947"/>
                <a:gd name="T23" fmla="*/ 690 h 708"/>
                <a:gd name="T24" fmla="*/ 433 w 947"/>
                <a:gd name="T25" fmla="*/ 675 h 708"/>
                <a:gd name="T26" fmla="*/ 915 w 947"/>
                <a:gd name="T27" fmla="*/ 192 h 708"/>
                <a:gd name="T28" fmla="*/ 931 w 947"/>
                <a:gd name="T29" fmla="*/ 175 h 708"/>
                <a:gd name="T30" fmla="*/ 947 w 947"/>
                <a:gd name="T31" fmla="*/ 134 h 708"/>
                <a:gd name="T32" fmla="*/ 947 w 947"/>
                <a:gd name="T33" fmla="*/ 91 h 708"/>
                <a:gd name="T34" fmla="*/ 931 w 947"/>
                <a:gd name="T35" fmla="*/ 50 h 708"/>
                <a:gd name="T36" fmla="*/ 915 w 947"/>
                <a:gd name="T37" fmla="*/ 32 h 708"/>
                <a:gd name="T38" fmla="*/ 899 w 947"/>
                <a:gd name="T39" fmla="*/ 17 h 708"/>
                <a:gd name="T40" fmla="*/ 858 w 947"/>
                <a:gd name="T41" fmla="*/ 0 h 708"/>
                <a:gd name="T42" fmla="*/ 814 w 947"/>
                <a:gd name="T43" fmla="*/ 0 h 708"/>
                <a:gd name="T44" fmla="*/ 773 w 947"/>
                <a:gd name="T45" fmla="*/ 17 h 708"/>
                <a:gd name="T46" fmla="*/ 755 w 947"/>
                <a:gd name="T47" fmla="*/ 32 h 708"/>
                <a:gd name="T48" fmla="*/ 354 w 947"/>
                <a:gd name="T49" fmla="*/ 434 h 708"/>
                <a:gd name="T50" fmla="*/ 192 w 947"/>
                <a:gd name="T51" fmla="*/ 273 h 708"/>
                <a:gd name="T52" fmla="*/ 175 w 947"/>
                <a:gd name="T53" fmla="*/ 258 h 708"/>
                <a:gd name="T54" fmla="*/ 134 w 947"/>
                <a:gd name="T55" fmla="*/ 242 h 708"/>
                <a:gd name="T56" fmla="*/ 91 w 947"/>
                <a:gd name="T57" fmla="*/ 242 h 708"/>
                <a:gd name="T58" fmla="*/ 50 w 947"/>
                <a:gd name="T59" fmla="*/ 258 h 708"/>
                <a:gd name="T60" fmla="*/ 32 w 947"/>
                <a:gd name="T61" fmla="*/ 273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32" y="273"/>
                  </a:moveTo>
                  <a:lnTo>
                    <a:pt x="17" y="291"/>
                  </a:lnTo>
                  <a:lnTo>
                    <a:pt x="0" y="332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lnTo>
                    <a:pt x="354" y="434"/>
                  </a:lnTo>
                  <a:lnTo>
                    <a:pt x="192" y="273"/>
                  </a:lnTo>
                  <a:lnTo>
                    <a:pt x="175" y="258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8"/>
                  </a:lnTo>
                  <a:lnTo>
                    <a:pt x="32" y="2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3514552" y="4684011"/>
              <a:ext cx="663575" cy="88900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0"/>
            <p:cNvSpPr>
              <a:spLocks/>
            </p:cNvSpPr>
            <p:nvPr/>
          </p:nvSpPr>
          <p:spPr bwMode="auto">
            <a:xfrm>
              <a:off x="3036715" y="4588761"/>
              <a:ext cx="374650" cy="280987"/>
            </a:xfrm>
            <a:custGeom>
              <a:avLst/>
              <a:gdLst>
                <a:gd name="T0" fmla="*/ 755 w 947"/>
                <a:gd name="T1" fmla="*/ 32 h 708"/>
                <a:gd name="T2" fmla="*/ 354 w 947"/>
                <a:gd name="T3" fmla="*/ 435 h 708"/>
                <a:gd name="T4" fmla="*/ 192 w 947"/>
                <a:gd name="T5" fmla="*/ 273 h 708"/>
                <a:gd name="T6" fmla="*/ 175 w 947"/>
                <a:gd name="T7" fmla="*/ 259 h 708"/>
                <a:gd name="T8" fmla="*/ 134 w 947"/>
                <a:gd name="T9" fmla="*/ 242 h 708"/>
                <a:gd name="T10" fmla="*/ 91 w 947"/>
                <a:gd name="T11" fmla="*/ 242 h 708"/>
                <a:gd name="T12" fmla="*/ 50 w 947"/>
                <a:gd name="T13" fmla="*/ 259 h 708"/>
                <a:gd name="T14" fmla="*/ 32 w 947"/>
                <a:gd name="T15" fmla="*/ 273 h 708"/>
                <a:gd name="T16" fmla="*/ 17 w 947"/>
                <a:gd name="T17" fmla="*/ 291 h 708"/>
                <a:gd name="T18" fmla="*/ 0 w 947"/>
                <a:gd name="T19" fmla="*/ 332 h 708"/>
                <a:gd name="T20" fmla="*/ 0 w 947"/>
                <a:gd name="T21" fmla="*/ 376 h 708"/>
                <a:gd name="T22" fmla="*/ 17 w 947"/>
                <a:gd name="T23" fmla="*/ 417 h 708"/>
                <a:gd name="T24" fmla="*/ 32 w 947"/>
                <a:gd name="T25" fmla="*/ 433 h 708"/>
                <a:gd name="T26" fmla="*/ 273 w 947"/>
                <a:gd name="T27" fmla="*/ 675 h 708"/>
                <a:gd name="T28" fmla="*/ 291 w 947"/>
                <a:gd name="T29" fmla="*/ 690 h 708"/>
                <a:gd name="T30" fmla="*/ 332 w 947"/>
                <a:gd name="T31" fmla="*/ 706 h 708"/>
                <a:gd name="T32" fmla="*/ 354 w 947"/>
                <a:gd name="T33" fmla="*/ 708 h 708"/>
                <a:gd name="T34" fmla="*/ 375 w 947"/>
                <a:gd name="T35" fmla="*/ 706 h 708"/>
                <a:gd name="T36" fmla="*/ 416 w 947"/>
                <a:gd name="T37" fmla="*/ 690 h 708"/>
                <a:gd name="T38" fmla="*/ 433 w 947"/>
                <a:gd name="T39" fmla="*/ 675 h 708"/>
                <a:gd name="T40" fmla="*/ 915 w 947"/>
                <a:gd name="T41" fmla="*/ 192 h 708"/>
                <a:gd name="T42" fmla="*/ 931 w 947"/>
                <a:gd name="T43" fmla="*/ 175 h 708"/>
                <a:gd name="T44" fmla="*/ 947 w 947"/>
                <a:gd name="T45" fmla="*/ 134 h 708"/>
                <a:gd name="T46" fmla="*/ 947 w 947"/>
                <a:gd name="T47" fmla="*/ 91 h 708"/>
                <a:gd name="T48" fmla="*/ 931 w 947"/>
                <a:gd name="T49" fmla="*/ 50 h 708"/>
                <a:gd name="T50" fmla="*/ 915 w 947"/>
                <a:gd name="T51" fmla="*/ 32 h 708"/>
                <a:gd name="T52" fmla="*/ 899 w 947"/>
                <a:gd name="T53" fmla="*/ 17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7 h 708"/>
                <a:gd name="T60" fmla="*/ 755 w 947"/>
                <a:gd name="T61" fmla="*/ 32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2"/>
                  </a:moveTo>
                  <a:lnTo>
                    <a:pt x="354" y="435"/>
                  </a:lnTo>
                  <a:lnTo>
                    <a:pt x="192" y="273"/>
                  </a:lnTo>
                  <a:lnTo>
                    <a:pt x="175" y="259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9"/>
                  </a:lnTo>
                  <a:lnTo>
                    <a:pt x="32" y="273"/>
                  </a:lnTo>
                  <a:lnTo>
                    <a:pt x="17" y="291"/>
                  </a:lnTo>
                  <a:lnTo>
                    <a:pt x="0" y="332"/>
                  </a:lnTo>
                  <a:lnTo>
                    <a:pt x="0" y="376"/>
                  </a:lnTo>
                  <a:lnTo>
                    <a:pt x="17" y="417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3514552" y="5161849"/>
              <a:ext cx="663575" cy="90487"/>
            </a:xfrm>
            <a:custGeom>
              <a:avLst/>
              <a:gdLst>
                <a:gd name="T0" fmla="*/ 113 w 1673"/>
                <a:gd name="T1" fmla="*/ 226 h 226"/>
                <a:gd name="T2" fmla="*/ 1560 w 1673"/>
                <a:gd name="T3" fmla="*/ 226 h 226"/>
                <a:gd name="T4" fmla="*/ 1583 w 1673"/>
                <a:gd name="T5" fmla="*/ 224 h 226"/>
                <a:gd name="T6" fmla="*/ 1623 w 1673"/>
                <a:gd name="T7" fmla="*/ 207 h 226"/>
                <a:gd name="T8" fmla="*/ 1654 w 1673"/>
                <a:gd name="T9" fmla="*/ 177 h 226"/>
                <a:gd name="T10" fmla="*/ 1671 w 1673"/>
                <a:gd name="T11" fmla="*/ 136 h 226"/>
                <a:gd name="T12" fmla="*/ 1673 w 1673"/>
                <a:gd name="T13" fmla="*/ 113 h 226"/>
                <a:gd name="T14" fmla="*/ 1671 w 1673"/>
                <a:gd name="T15" fmla="*/ 90 h 226"/>
                <a:gd name="T16" fmla="*/ 1654 w 1673"/>
                <a:gd name="T17" fmla="*/ 49 h 226"/>
                <a:gd name="T18" fmla="*/ 1623 w 1673"/>
                <a:gd name="T19" fmla="*/ 19 h 226"/>
                <a:gd name="T20" fmla="*/ 1583 w 1673"/>
                <a:gd name="T21" fmla="*/ 1 h 226"/>
                <a:gd name="T22" fmla="*/ 1560 w 1673"/>
                <a:gd name="T23" fmla="*/ 0 h 226"/>
                <a:gd name="T24" fmla="*/ 113 w 1673"/>
                <a:gd name="T25" fmla="*/ 0 h 226"/>
                <a:gd name="T26" fmla="*/ 90 w 1673"/>
                <a:gd name="T27" fmla="*/ 1 h 226"/>
                <a:gd name="T28" fmla="*/ 49 w 1673"/>
                <a:gd name="T29" fmla="*/ 19 h 226"/>
                <a:gd name="T30" fmla="*/ 19 w 1673"/>
                <a:gd name="T31" fmla="*/ 49 h 226"/>
                <a:gd name="T32" fmla="*/ 1 w 1673"/>
                <a:gd name="T33" fmla="*/ 90 h 226"/>
                <a:gd name="T34" fmla="*/ 0 w 1673"/>
                <a:gd name="T35" fmla="*/ 113 h 226"/>
                <a:gd name="T36" fmla="*/ 1 w 1673"/>
                <a:gd name="T37" fmla="*/ 136 h 226"/>
                <a:gd name="T38" fmla="*/ 19 w 1673"/>
                <a:gd name="T39" fmla="*/ 177 h 226"/>
                <a:gd name="T40" fmla="*/ 49 w 1673"/>
                <a:gd name="T41" fmla="*/ 207 h 226"/>
                <a:gd name="T42" fmla="*/ 90 w 1673"/>
                <a:gd name="T43" fmla="*/ 224 h 226"/>
                <a:gd name="T44" fmla="*/ 113 w 1673"/>
                <a:gd name="T45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6">
                  <a:moveTo>
                    <a:pt x="113" y="226"/>
                  </a:moveTo>
                  <a:lnTo>
                    <a:pt x="1560" y="226"/>
                  </a:lnTo>
                  <a:lnTo>
                    <a:pt x="1583" y="224"/>
                  </a:lnTo>
                  <a:lnTo>
                    <a:pt x="1623" y="207"/>
                  </a:lnTo>
                  <a:lnTo>
                    <a:pt x="1654" y="177"/>
                  </a:lnTo>
                  <a:lnTo>
                    <a:pt x="1671" y="136"/>
                  </a:lnTo>
                  <a:lnTo>
                    <a:pt x="1673" y="113"/>
                  </a:lnTo>
                  <a:lnTo>
                    <a:pt x="1671" y="90"/>
                  </a:lnTo>
                  <a:lnTo>
                    <a:pt x="1654" y="49"/>
                  </a:lnTo>
                  <a:lnTo>
                    <a:pt x="1623" y="19"/>
                  </a:lnTo>
                  <a:lnTo>
                    <a:pt x="1583" y="1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1"/>
                  </a:lnTo>
                  <a:lnTo>
                    <a:pt x="49" y="19"/>
                  </a:lnTo>
                  <a:lnTo>
                    <a:pt x="19" y="49"/>
                  </a:lnTo>
                  <a:lnTo>
                    <a:pt x="1" y="90"/>
                  </a:lnTo>
                  <a:lnTo>
                    <a:pt x="0" y="113"/>
                  </a:lnTo>
                  <a:lnTo>
                    <a:pt x="1" y="136"/>
                  </a:lnTo>
                  <a:lnTo>
                    <a:pt x="19" y="177"/>
                  </a:lnTo>
                  <a:lnTo>
                    <a:pt x="49" y="207"/>
                  </a:lnTo>
                  <a:lnTo>
                    <a:pt x="90" y="224"/>
                  </a:lnTo>
                  <a:lnTo>
                    <a:pt x="113" y="2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12"/>
            <p:cNvSpPr>
              <a:spLocks/>
            </p:cNvSpPr>
            <p:nvPr/>
          </p:nvSpPr>
          <p:spPr bwMode="auto">
            <a:xfrm>
              <a:off x="3036715" y="5066599"/>
              <a:ext cx="374650" cy="280987"/>
            </a:xfrm>
            <a:custGeom>
              <a:avLst/>
              <a:gdLst>
                <a:gd name="T0" fmla="*/ 755 w 947"/>
                <a:gd name="T1" fmla="*/ 31 h 708"/>
                <a:gd name="T2" fmla="*/ 354 w 947"/>
                <a:gd name="T3" fmla="*/ 434 h 708"/>
                <a:gd name="T4" fmla="*/ 192 w 947"/>
                <a:gd name="T5" fmla="*/ 272 h 708"/>
                <a:gd name="T6" fmla="*/ 175 w 947"/>
                <a:gd name="T7" fmla="*/ 258 h 708"/>
                <a:gd name="T8" fmla="*/ 134 w 947"/>
                <a:gd name="T9" fmla="*/ 241 h 708"/>
                <a:gd name="T10" fmla="*/ 91 w 947"/>
                <a:gd name="T11" fmla="*/ 241 h 708"/>
                <a:gd name="T12" fmla="*/ 50 w 947"/>
                <a:gd name="T13" fmla="*/ 258 h 708"/>
                <a:gd name="T14" fmla="*/ 32 w 947"/>
                <a:gd name="T15" fmla="*/ 272 h 708"/>
                <a:gd name="T16" fmla="*/ 17 w 947"/>
                <a:gd name="T17" fmla="*/ 290 h 708"/>
                <a:gd name="T18" fmla="*/ 0 w 947"/>
                <a:gd name="T19" fmla="*/ 331 h 708"/>
                <a:gd name="T20" fmla="*/ 0 w 947"/>
                <a:gd name="T21" fmla="*/ 375 h 708"/>
                <a:gd name="T22" fmla="*/ 17 w 947"/>
                <a:gd name="T23" fmla="*/ 416 h 708"/>
                <a:gd name="T24" fmla="*/ 32 w 947"/>
                <a:gd name="T25" fmla="*/ 433 h 708"/>
                <a:gd name="T26" fmla="*/ 273 w 947"/>
                <a:gd name="T27" fmla="*/ 674 h 708"/>
                <a:gd name="T28" fmla="*/ 291 w 947"/>
                <a:gd name="T29" fmla="*/ 690 h 708"/>
                <a:gd name="T30" fmla="*/ 332 w 947"/>
                <a:gd name="T31" fmla="*/ 705 h 708"/>
                <a:gd name="T32" fmla="*/ 354 w 947"/>
                <a:gd name="T33" fmla="*/ 708 h 708"/>
                <a:gd name="T34" fmla="*/ 375 w 947"/>
                <a:gd name="T35" fmla="*/ 705 h 708"/>
                <a:gd name="T36" fmla="*/ 416 w 947"/>
                <a:gd name="T37" fmla="*/ 690 h 708"/>
                <a:gd name="T38" fmla="*/ 433 w 947"/>
                <a:gd name="T39" fmla="*/ 674 h 708"/>
                <a:gd name="T40" fmla="*/ 915 w 947"/>
                <a:gd name="T41" fmla="*/ 191 h 708"/>
                <a:gd name="T42" fmla="*/ 931 w 947"/>
                <a:gd name="T43" fmla="*/ 174 h 708"/>
                <a:gd name="T44" fmla="*/ 947 w 947"/>
                <a:gd name="T45" fmla="*/ 133 h 708"/>
                <a:gd name="T46" fmla="*/ 947 w 947"/>
                <a:gd name="T47" fmla="*/ 90 h 708"/>
                <a:gd name="T48" fmla="*/ 931 w 947"/>
                <a:gd name="T49" fmla="*/ 49 h 708"/>
                <a:gd name="T50" fmla="*/ 915 w 947"/>
                <a:gd name="T51" fmla="*/ 31 h 708"/>
                <a:gd name="T52" fmla="*/ 899 w 947"/>
                <a:gd name="T53" fmla="*/ 16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6 h 708"/>
                <a:gd name="T60" fmla="*/ 755 w 947"/>
                <a:gd name="T61" fmla="*/ 31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1"/>
                  </a:moveTo>
                  <a:lnTo>
                    <a:pt x="354" y="434"/>
                  </a:lnTo>
                  <a:lnTo>
                    <a:pt x="192" y="272"/>
                  </a:lnTo>
                  <a:lnTo>
                    <a:pt x="175" y="258"/>
                  </a:lnTo>
                  <a:lnTo>
                    <a:pt x="134" y="241"/>
                  </a:lnTo>
                  <a:lnTo>
                    <a:pt x="91" y="241"/>
                  </a:lnTo>
                  <a:lnTo>
                    <a:pt x="50" y="258"/>
                  </a:lnTo>
                  <a:lnTo>
                    <a:pt x="32" y="272"/>
                  </a:lnTo>
                  <a:lnTo>
                    <a:pt x="17" y="290"/>
                  </a:lnTo>
                  <a:lnTo>
                    <a:pt x="0" y="331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4"/>
                  </a:lnTo>
                  <a:lnTo>
                    <a:pt x="291" y="690"/>
                  </a:lnTo>
                  <a:lnTo>
                    <a:pt x="332" y="705"/>
                  </a:lnTo>
                  <a:lnTo>
                    <a:pt x="354" y="708"/>
                  </a:lnTo>
                  <a:lnTo>
                    <a:pt x="375" y="705"/>
                  </a:lnTo>
                  <a:lnTo>
                    <a:pt x="416" y="690"/>
                  </a:lnTo>
                  <a:lnTo>
                    <a:pt x="433" y="674"/>
                  </a:lnTo>
                  <a:lnTo>
                    <a:pt x="915" y="191"/>
                  </a:lnTo>
                  <a:lnTo>
                    <a:pt x="931" y="174"/>
                  </a:lnTo>
                  <a:lnTo>
                    <a:pt x="947" y="133"/>
                  </a:lnTo>
                  <a:lnTo>
                    <a:pt x="947" y="90"/>
                  </a:lnTo>
                  <a:lnTo>
                    <a:pt x="931" y="49"/>
                  </a:lnTo>
                  <a:lnTo>
                    <a:pt x="915" y="31"/>
                  </a:lnTo>
                  <a:lnTo>
                    <a:pt x="899" y="16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6"/>
                  </a:lnTo>
                  <a:lnTo>
                    <a:pt x="755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6" name="자유형 55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541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03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38296" y="670155"/>
            <a:ext cx="4846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하드웨어 </a:t>
            </a:r>
            <a:r>
              <a:rPr lang="ko-KR" altLang="en-US" sz="3200" spc="-150" err="1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리부팅</a:t>
            </a:r>
            <a:endParaRPr lang="ko-KR" altLang="en-US" sz="3200" spc="-15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 descr="https://4.bp.blogspot.com/-bj2ceJAQ6wg/V5hw0w8Ui4I/AAAAAAAAFQg/HyKxJNe6m1gtPpIv5YyGMCf1E4QkZQYmQCLcB/s640/RPi2%2BSch.png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51" y="2128942"/>
            <a:ext cx="3801040" cy="2945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 descr="https://3.bp.blogspot.com/-XIh309pusbA/V5hxrsMVXlI/AAAAAAAAFQw/41U_KJBwI_gzcSjnyTInBE3VrPu3OKvswCLcB/s640/RPi3.png">
            <a:hlinkClick r:id="rId5"/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443" y="1904655"/>
            <a:ext cx="4390699" cy="304869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9640D6-A81F-41FD-BD13-4387F6037812}"/>
              </a:ext>
            </a:extLst>
          </p:cNvPr>
          <p:cNvSpPr txBox="1"/>
          <p:nvPr/>
        </p:nvSpPr>
        <p:spPr>
          <a:xfrm>
            <a:off x="1777853" y="5486461"/>
            <a:ext cx="8167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Arial Unicode MS"/>
              </a:rPr>
              <a:t>두 개의 </a:t>
            </a:r>
            <a:r>
              <a:rPr lang="ko-KR" altLang="en-US" err="1">
                <a:solidFill>
                  <a:schemeClr val="bg2">
                    <a:lumMod val="25000"/>
                  </a:schemeClr>
                </a:solidFill>
                <a:latin typeface="Arial Unicode MS"/>
              </a:rPr>
              <a:t>리셋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Arial Unicode MS"/>
              </a:rPr>
              <a:t> 핀을 합선시켜 </a:t>
            </a:r>
            <a:r>
              <a:rPr lang="ko-KR" altLang="en-US" err="1">
                <a:solidFill>
                  <a:schemeClr val="bg2">
                    <a:lumMod val="25000"/>
                  </a:schemeClr>
                </a:solidFill>
                <a:latin typeface="Arial Unicode MS"/>
              </a:rPr>
              <a:t>라즈베리파이를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Arial Unicode MS"/>
              </a:rPr>
              <a:t> </a:t>
            </a:r>
            <a:r>
              <a:rPr lang="ko-KR" altLang="en-US" err="1">
                <a:solidFill>
                  <a:schemeClr val="bg2">
                    <a:lumMod val="25000"/>
                  </a:schemeClr>
                </a:solidFill>
                <a:latin typeface="Arial Unicode MS"/>
              </a:rPr>
              <a:t>리부팅</a:t>
            </a:r>
            <a:endParaRPr lang="en-US" altLang="ko-KR">
              <a:solidFill>
                <a:schemeClr val="bg2">
                  <a:lumMod val="25000"/>
                </a:schemeClr>
              </a:solidFill>
              <a:latin typeface="Arial Unicode MS"/>
            </a:endParaRPr>
          </a:p>
          <a:p>
            <a:pPr marL="285750" indent="-285750" algn="ctr">
              <a:buFontTx/>
              <a:buChar char="-"/>
            </a:pPr>
            <a:endParaRPr lang="en-US" altLang="ko-KR">
              <a:solidFill>
                <a:schemeClr val="bg2">
                  <a:lumMod val="25000"/>
                </a:schemeClr>
              </a:solidFill>
              <a:latin typeface="Arial Unicode MS"/>
            </a:endParaRPr>
          </a:p>
          <a:p>
            <a:pPr algn="ctr"/>
            <a:endParaRPr lang="en-US" altLang="ko-KR">
              <a:solidFill>
                <a:schemeClr val="bg2">
                  <a:lumMod val="25000"/>
                </a:schemeClr>
              </a:solidFill>
              <a:latin typeface="Arial Unicode M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1FD360-A314-4B58-8967-A57FEC97E9EA}"/>
              </a:ext>
            </a:extLst>
          </p:cNvPr>
          <p:cNvSpPr/>
          <p:nvPr/>
        </p:nvSpPr>
        <p:spPr>
          <a:xfrm>
            <a:off x="313512" y="234276"/>
            <a:ext cx="2252747" cy="36048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하드웨어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리부팅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360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03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38296" y="670155"/>
            <a:ext cx="4846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 하드웨어 </a:t>
            </a:r>
            <a:r>
              <a:rPr lang="ko-KR" altLang="en-US" sz="3200" spc="-150" err="1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리부팅</a:t>
            </a:r>
            <a:endParaRPr lang="ko-KR" altLang="en-US" sz="3200" spc="-15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9640D6-A81F-41FD-BD13-4387F6037812}"/>
              </a:ext>
            </a:extLst>
          </p:cNvPr>
          <p:cNvSpPr txBox="1"/>
          <p:nvPr/>
        </p:nvSpPr>
        <p:spPr>
          <a:xfrm>
            <a:off x="3642678" y="5557802"/>
            <a:ext cx="816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Arial Unicode MS"/>
              </a:rPr>
              <a:t>릴레이 스위치를 이용하여 </a:t>
            </a:r>
            <a:r>
              <a:rPr lang="ko-KR" altLang="en-US" err="1">
                <a:solidFill>
                  <a:schemeClr val="bg2">
                    <a:lumMod val="25000"/>
                  </a:schemeClr>
                </a:solidFill>
                <a:latin typeface="Arial Unicode MS"/>
              </a:rPr>
              <a:t>리셋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Arial Unicode MS"/>
              </a:rPr>
              <a:t> 신호를 제어</a:t>
            </a:r>
            <a:endParaRPr lang="en-US" altLang="ko-KR">
              <a:solidFill>
                <a:schemeClr val="bg2">
                  <a:lumMod val="25000"/>
                </a:schemeClr>
              </a:solidFill>
              <a:latin typeface="Arial Unicode M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615" y="1716088"/>
            <a:ext cx="7181850" cy="31527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072" y="2410007"/>
            <a:ext cx="2807452" cy="228416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7B83656-2CE6-49EF-BF15-4608375F5E7B}"/>
              </a:ext>
            </a:extLst>
          </p:cNvPr>
          <p:cNvSpPr/>
          <p:nvPr/>
        </p:nvSpPr>
        <p:spPr>
          <a:xfrm>
            <a:off x="313512" y="234276"/>
            <a:ext cx="2252747" cy="36048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하드웨어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리부팅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659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03</a:t>
            </a:r>
            <a:endParaRPr lang="ko-KR" altLang="en-US"/>
          </a:p>
        </p:txBody>
      </p:sp>
      <p:grpSp>
        <p:nvGrpSpPr>
          <p:cNvPr id="66" name="그룹 65"/>
          <p:cNvGrpSpPr/>
          <p:nvPr/>
        </p:nvGrpSpPr>
        <p:grpSpPr>
          <a:xfrm>
            <a:off x="485221" y="1524000"/>
            <a:ext cx="11232562" cy="5091529"/>
            <a:chOff x="485221" y="507074"/>
            <a:chExt cx="11232562" cy="6119946"/>
          </a:xfrm>
        </p:grpSpPr>
        <p:pic>
          <p:nvPicPr>
            <p:cNvPr id="9" name="Picture 6" descr="관련 이미지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592" y="4313009"/>
              <a:ext cx="1617322" cy="1484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관련 이미지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299" y="4313009"/>
              <a:ext cx="1617322" cy="1484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5330141" y="1391982"/>
              <a:ext cx="1650462" cy="65947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인터럽트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71616" y="1175671"/>
              <a:ext cx="7777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/>
                <a:t>Signal</a:t>
              </a:r>
              <a:endParaRPr lang="ko-KR" altLang="en-US" sz="1600" b="1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331451" y="2904183"/>
              <a:ext cx="1650462" cy="65947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타이머</a:t>
              </a:r>
            </a:p>
          </p:txBody>
        </p:sp>
        <p:sp>
          <p:nvSpPr>
            <p:cNvPr id="12" name="아래쪽 화살표 11"/>
            <p:cNvSpPr/>
            <p:nvPr/>
          </p:nvSpPr>
          <p:spPr>
            <a:xfrm>
              <a:off x="6034285" y="3768180"/>
              <a:ext cx="244795" cy="1905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" name="아래쪽 화살표 17"/>
            <p:cNvSpPr/>
            <p:nvPr/>
          </p:nvSpPr>
          <p:spPr>
            <a:xfrm>
              <a:off x="6021585" y="2363198"/>
              <a:ext cx="244795" cy="1905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59358" y="4664738"/>
              <a:ext cx="10741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/>
                <a:t>Hardware </a:t>
              </a:r>
            </a:p>
            <a:p>
              <a:pPr algn="ctr"/>
              <a:r>
                <a:rPr lang="en-US" altLang="ko-KR" sz="1400" b="1"/>
                <a:t>Reboot</a:t>
              </a:r>
              <a:endParaRPr lang="ko-KR" altLang="en-US" sz="1400" b="1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62672" y="6220083"/>
              <a:ext cx="1149674" cy="406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/>
                <a:t>메인 파이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99965" y="6186309"/>
              <a:ext cx="1077539" cy="406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/>
                <a:t>보조 파이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279080" y="370110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타임아웃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79080" y="2271542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타이머 연장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4806491" y="507074"/>
              <a:ext cx="2622996" cy="5633376"/>
            </a:xfrm>
            <a:prstGeom prst="roundRect">
              <a:avLst>
                <a:gd name="adj" fmla="val 8945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485221" y="507074"/>
              <a:ext cx="2622996" cy="5633376"/>
            </a:xfrm>
            <a:prstGeom prst="roundRect">
              <a:avLst>
                <a:gd name="adj" fmla="val 8945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460" y="3104661"/>
              <a:ext cx="1077146" cy="5473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2" name="아래쪽 화살표 41"/>
            <p:cNvSpPr/>
            <p:nvPr/>
          </p:nvSpPr>
          <p:spPr>
            <a:xfrm>
              <a:off x="1674321" y="3731639"/>
              <a:ext cx="244795" cy="510868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976739" y="3671808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/>
                <a:t>감시</a:t>
              </a:r>
            </a:p>
          </p:txBody>
        </p:sp>
        <p:pic>
          <p:nvPicPr>
            <p:cNvPr id="45" name="Picture 6" descr="관련 이미지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2888" y="4313009"/>
              <a:ext cx="1617322" cy="1484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모서리가 둥근 직사각형 45"/>
            <p:cNvSpPr/>
            <p:nvPr/>
          </p:nvSpPr>
          <p:spPr>
            <a:xfrm>
              <a:off x="9618437" y="1391982"/>
              <a:ext cx="1650462" cy="65947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인터럽트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948798" y="1175671"/>
              <a:ext cx="7777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/>
                <a:t>Signal</a:t>
              </a:r>
              <a:endParaRPr lang="ko-KR" altLang="en-US" sz="1600" b="1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9619747" y="2842029"/>
              <a:ext cx="1650462" cy="65947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타이머</a:t>
              </a:r>
            </a:p>
          </p:txBody>
        </p:sp>
        <p:sp>
          <p:nvSpPr>
            <p:cNvPr id="50" name="아래쪽 화살표 49"/>
            <p:cNvSpPr/>
            <p:nvPr/>
          </p:nvSpPr>
          <p:spPr>
            <a:xfrm>
              <a:off x="10322581" y="3798710"/>
              <a:ext cx="244795" cy="1905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1" name="아래쪽 화살표 50"/>
            <p:cNvSpPr/>
            <p:nvPr/>
          </p:nvSpPr>
          <p:spPr>
            <a:xfrm>
              <a:off x="10322581" y="2325034"/>
              <a:ext cx="244795" cy="1905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836540" y="4664738"/>
              <a:ext cx="10741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/>
                <a:t>Hardware </a:t>
              </a:r>
            </a:p>
            <a:p>
              <a:pPr algn="ctr"/>
              <a:r>
                <a:rPr lang="en-US" altLang="ko-KR" sz="1400" b="1"/>
                <a:t>Reboot</a:t>
              </a:r>
              <a:endParaRPr lang="ko-KR" altLang="en-US" sz="1400" b="1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888261" y="6186309"/>
              <a:ext cx="1196161" cy="406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/>
                <a:t>보조 파이</a:t>
              </a:r>
              <a:r>
                <a:rPr lang="en-US" altLang="ko-KR" sz="1600" b="1"/>
                <a:t>2</a:t>
              </a:r>
              <a:endParaRPr lang="ko-KR" altLang="en-US" sz="1600" b="1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567376" y="373163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타임아웃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567376" y="2271542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타이머 연장</a:t>
              </a: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9094787" y="507074"/>
              <a:ext cx="2622996" cy="5633376"/>
            </a:xfrm>
            <a:prstGeom prst="roundRect">
              <a:avLst>
                <a:gd name="adj" fmla="val 8945"/>
              </a:avLst>
            </a:prstGeom>
            <a:noFill/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59" name="직선 화살표 연결선 58"/>
            <p:cNvCxnSpPr/>
            <p:nvPr/>
          </p:nvCxnSpPr>
          <p:spPr>
            <a:xfrm>
              <a:off x="7836540" y="1606558"/>
              <a:ext cx="939160" cy="0"/>
            </a:xfrm>
            <a:prstGeom prst="straightConnector1">
              <a:avLst/>
            </a:prstGeom>
            <a:ln w="762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>
              <a:off x="2828109" y="1698149"/>
              <a:ext cx="2343966" cy="0"/>
            </a:xfrm>
            <a:prstGeom prst="straightConnector1">
              <a:avLst/>
            </a:prstGeom>
            <a:ln w="762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 flipH="1">
              <a:off x="7865608" y="5293953"/>
              <a:ext cx="910092" cy="0"/>
            </a:xfrm>
            <a:prstGeom prst="straightConnector1">
              <a:avLst/>
            </a:prstGeom>
            <a:ln w="762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/>
            <p:nvPr/>
          </p:nvCxnSpPr>
          <p:spPr>
            <a:xfrm flipH="1">
              <a:off x="3459358" y="5293953"/>
              <a:ext cx="910092" cy="0"/>
            </a:xfrm>
            <a:prstGeom prst="straightConnector1">
              <a:avLst/>
            </a:prstGeom>
            <a:ln w="762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3269010" y="597670"/>
            <a:ext cx="6209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동작 방식</a:t>
            </a:r>
          </a:p>
        </p:txBody>
      </p:sp>
      <p:sp>
        <p:nvSpPr>
          <p:cNvPr id="37" name="구름 36"/>
          <p:cNvSpPr/>
          <p:nvPr/>
        </p:nvSpPr>
        <p:spPr>
          <a:xfrm>
            <a:off x="2926056" y="3666447"/>
            <a:ext cx="1263003" cy="553348"/>
          </a:xfrm>
          <a:prstGeom prst="clou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Network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0" name="아래쪽 화살표 39"/>
          <p:cNvSpPr/>
          <p:nvPr/>
        </p:nvSpPr>
        <p:spPr>
          <a:xfrm rot="16200000">
            <a:off x="2493201" y="3753331"/>
            <a:ext cx="244795" cy="4250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직사각형 1"/>
          <p:cNvSpPr/>
          <p:nvPr/>
        </p:nvSpPr>
        <p:spPr>
          <a:xfrm>
            <a:off x="1042324" y="2036268"/>
            <a:ext cx="1554086" cy="9158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별도의 하드웨어 </a:t>
            </a:r>
            <a:r>
              <a:rPr lang="ko-KR" altLang="en-US" sz="1400" err="1"/>
              <a:t>리붓</a:t>
            </a:r>
            <a:r>
              <a:rPr lang="ko-KR" altLang="en-US" sz="1400"/>
              <a:t> 모듈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C8EC50C-3621-4CEC-AC77-E075C750C3E9}"/>
              </a:ext>
            </a:extLst>
          </p:cNvPr>
          <p:cNvSpPr/>
          <p:nvPr/>
        </p:nvSpPr>
        <p:spPr>
          <a:xfrm>
            <a:off x="313512" y="234276"/>
            <a:ext cx="2252747" cy="36048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하드웨어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리부팅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349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363470" y="2705725"/>
            <a:ext cx="92886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 동영상</a:t>
            </a:r>
          </a:p>
        </p:txBody>
      </p:sp>
      <p:sp>
        <p:nvSpPr>
          <p:cNvPr id="56" name="자유형 55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5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269011" y="597670"/>
            <a:ext cx="5185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err="1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고가용성</a:t>
            </a:r>
            <a:r>
              <a:rPr lang="en-US" altLang="ko-KR" sz="3200" spc="-15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(High Availability)</a:t>
            </a:r>
            <a:endParaRPr lang="ko-KR" altLang="en-US" sz="3200" spc="-15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2185261" y="2473252"/>
            <a:ext cx="9144000" cy="2459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ko-KR" altLang="en-US"/>
              <a:t>서비스가 끊임 없이 제공되는 것을 보장</a:t>
            </a:r>
            <a:endParaRPr lang="en-US" altLang="ko-KR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ko-KR" altLang="en-US"/>
              <a:t>오랜 기간 동안 지속적으로 정상 운영이 가능한 성질</a:t>
            </a:r>
            <a:endParaRPr lang="en-US" altLang="ko-KR"/>
          </a:p>
          <a:p>
            <a:pPr lvl="1" algn="just"/>
            <a:r>
              <a:rPr lang="ko-KR" altLang="en-US" sz="2200"/>
              <a:t>▶ 오류 복구 기능</a:t>
            </a:r>
            <a:endParaRPr lang="en-US" altLang="ko-KR" sz="2200"/>
          </a:p>
          <a:p>
            <a:pPr lvl="1" algn="just"/>
            <a:r>
              <a:rPr lang="ko-KR" altLang="en-US" sz="2200"/>
              <a:t>▶ 동일 서비스 수행 기능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86BE0CD-11BF-43ED-8F76-F55EC86BA25C}"/>
              </a:ext>
            </a:extLst>
          </p:cNvPr>
          <p:cNvGrpSpPr/>
          <p:nvPr/>
        </p:nvGrpSpPr>
        <p:grpSpPr>
          <a:xfrm>
            <a:off x="573580" y="0"/>
            <a:ext cx="1710541" cy="597670"/>
            <a:chOff x="573580" y="0"/>
            <a:chExt cx="1710541" cy="597670"/>
          </a:xfrm>
        </p:grpSpPr>
        <p:sp>
          <p:nvSpPr>
            <p:cNvPr id="9" name="자유형 31">
              <a:extLst>
                <a:ext uri="{FF2B5EF4-FFF2-40B4-BE49-F238E27FC236}">
                  <a16:creationId xmlns:a16="http://schemas.microsoft.com/office/drawing/2014/main" id="{209F50F3-701A-4F2B-9AAB-7F34881F8AC9}"/>
                </a:ext>
              </a:extLst>
            </p:cNvPr>
            <p:cNvSpPr/>
            <p:nvPr/>
          </p:nvSpPr>
          <p:spPr>
            <a:xfrm>
              <a:off x="672441" y="0"/>
              <a:ext cx="1512820" cy="255722"/>
            </a:xfrm>
            <a:custGeom>
              <a:avLst/>
              <a:gdLst>
                <a:gd name="connsiteX0" fmla="*/ 0 w 1512820"/>
                <a:gd name="connsiteY0" fmla="*/ 0 h 255722"/>
                <a:gd name="connsiteX1" fmla="*/ 1512820 w 1512820"/>
                <a:gd name="connsiteY1" fmla="*/ 0 h 255722"/>
                <a:gd name="connsiteX2" fmla="*/ 1512820 w 1512820"/>
                <a:gd name="connsiteY2" fmla="*/ 170480 h 255722"/>
                <a:gd name="connsiteX3" fmla="*/ 1427578 w 1512820"/>
                <a:gd name="connsiteY3" fmla="*/ 255722 h 255722"/>
                <a:gd name="connsiteX4" fmla="*/ 85242 w 1512820"/>
                <a:gd name="connsiteY4" fmla="*/ 255722 h 255722"/>
                <a:gd name="connsiteX5" fmla="*/ 0 w 1512820"/>
                <a:gd name="connsiteY5" fmla="*/ 170480 h 255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2820" h="255722">
                  <a:moveTo>
                    <a:pt x="0" y="0"/>
                  </a:moveTo>
                  <a:lnTo>
                    <a:pt x="1512820" y="0"/>
                  </a:lnTo>
                  <a:lnTo>
                    <a:pt x="1512820" y="170480"/>
                  </a:lnTo>
                  <a:cubicBezTo>
                    <a:pt x="1512820" y="217558"/>
                    <a:pt x="1474656" y="255722"/>
                    <a:pt x="1427578" y="255722"/>
                  </a:cubicBezTo>
                  <a:lnTo>
                    <a:pt x="85242" y="255722"/>
                  </a:lnTo>
                  <a:cubicBezTo>
                    <a:pt x="38164" y="255722"/>
                    <a:pt x="0" y="217558"/>
                    <a:pt x="0" y="170480"/>
                  </a:cubicBezTo>
                  <a:close/>
                </a:path>
              </a:pathLst>
            </a:custGeom>
            <a:solidFill>
              <a:srgbClr val="5CD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01</a:t>
              </a:r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EDE343D-5514-4001-85FF-0BDB53DFE9FB}"/>
                </a:ext>
              </a:extLst>
            </p:cNvPr>
            <p:cNvSpPr/>
            <p:nvPr/>
          </p:nvSpPr>
          <p:spPr>
            <a:xfrm>
              <a:off x="573580" y="237185"/>
              <a:ext cx="1710541" cy="36048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프로젝트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080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269011" y="597670"/>
            <a:ext cx="5628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고가용성</a:t>
            </a:r>
            <a:r>
              <a:rPr lang="en-US" altLang="ko-KR" sz="3200" spc="-150" dirty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200" spc="-150" dirty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지원을 위한 요구사항</a:t>
            </a: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1428851" y="2209483"/>
            <a:ext cx="9793288" cy="3523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800" dirty="0"/>
              <a:t>1. </a:t>
            </a:r>
            <a:r>
              <a:rPr lang="ko-KR" altLang="ko-KR" sz="1800" dirty="0"/>
              <a:t>센서 노드 그룹 사이에서 동작 상태를 기록한파일을 최신으로 동기화할 필요가 있다</a:t>
            </a:r>
            <a:r>
              <a:rPr lang="en-US" altLang="ko-KR" sz="1800" dirty="0"/>
              <a:t>. </a:t>
            </a:r>
            <a:br>
              <a:rPr lang="en-US" altLang="ko-KR" sz="1800" dirty="0"/>
            </a:br>
            <a:r>
              <a:rPr lang="en-US" altLang="ko-KR" sz="1800" dirty="0"/>
              <a:t>2. </a:t>
            </a:r>
            <a:r>
              <a:rPr lang="ko-KR" altLang="ko-KR" sz="1800" dirty="0"/>
              <a:t>동작 중이던 어플리케이션에서 오류가 발생되었을 때 회복되는 동안 이어받을 디바이스의 순서를 제어할 수 있어야 한다</a:t>
            </a:r>
            <a:r>
              <a:rPr lang="en-US" altLang="ko-KR" sz="1800" dirty="0"/>
              <a:t>. </a:t>
            </a:r>
            <a:br>
              <a:rPr lang="en-US" altLang="ko-KR" sz="1800" dirty="0"/>
            </a:br>
            <a:r>
              <a:rPr lang="en-US" altLang="ko-KR" sz="1800" dirty="0"/>
              <a:t>  - </a:t>
            </a:r>
            <a:r>
              <a:rPr lang="ko-KR" altLang="ko-KR" sz="1800" dirty="0"/>
              <a:t>메인으로서 동작할 디바이스를 선출 할 수 있어야 한다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  - </a:t>
            </a:r>
            <a:r>
              <a:rPr lang="ko-KR" altLang="ko-KR" sz="1800" dirty="0"/>
              <a:t>한 순간에 가능한 하나의 디바이스만 동작하도록 해야 한다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. </a:t>
            </a:r>
            <a:br>
              <a:rPr lang="en-US" altLang="ko-KR" sz="1800" dirty="0"/>
            </a:br>
            <a:r>
              <a:rPr lang="en-US" altLang="ko-KR" sz="1800" dirty="0"/>
              <a:t>3. </a:t>
            </a:r>
            <a:r>
              <a:rPr lang="ko-KR" altLang="ko-KR" sz="1800" dirty="0"/>
              <a:t>어플리케이션 오류 발생 시에 이를 회복시킬 수 있어야 한다</a:t>
            </a:r>
            <a:r>
              <a:rPr lang="en-US" altLang="ko-KR" sz="1800" dirty="0"/>
              <a:t>. </a:t>
            </a:r>
            <a:br>
              <a:rPr lang="en-US" altLang="ko-KR" sz="1800" dirty="0"/>
            </a:br>
            <a:r>
              <a:rPr lang="en-US" altLang="ko-KR" sz="1800" dirty="0"/>
              <a:t>4. </a:t>
            </a:r>
            <a:r>
              <a:rPr lang="ko-KR" altLang="ko-KR" sz="1800" dirty="0"/>
              <a:t>디바이스 오류 발생 시에 이를 회복 시킬 수 있어야 한다</a:t>
            </a:r>
            <a:r>
              <a:rPr lang="en-US" altLang="ko-KR" sz="1800" dirty="0"/>
              <a:t>. </a:t>
            </a:r>
            <a:br>
              <a:rPr lang="en-US" altLang="ko-KR" sz="1800" dirty="0"/>
            </a:br>
            <a:endParaRPr lang="ko-KR" altLang="en-US" sz="18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6BC13FF-88D6-40FA-A2E0-692743F3C9CE}"/>
              </a:ext>
            </a:extLst>
          </p:cNvPr>
          <p:cNvGrpSpPr/>
          <p:nvPr/>
        </p:nvGrpSpPr>
        <p:grpSpPr>
          <a:xfrm>
            <a:off x="573580" y="0"/>
            <a:ext cx="1710541" cy="597670"/>
            <a:chOff x="573580" y="0"/>
            <a:chExt cx="1710541" cy="597670"/>
          </a:xfrm>
        </p:grpSpPr>
        <p:sp>
          <p:nvSpPr>
            <p:cNvPr id="32" name="자유형 31"/>
            <p:cNvSpPr/>
            <p:nvPr/>
          </p:nvSpPr>
          <p:spPr>
            <a:xfrm>
              <a:off x="672441" y="0"/>
              <a:ext cx="1512820" cy="255722"/>
            </a:xfrm>
            <a:custGeom>
              <a:avLst/>
              <a:gdLst>
                <a:gd name="connsiteX0" fmla="*/ 0 w 1512820"/>
                <a:gd name="connsiteY0" fmla="*/ 0 h 255722"/>
                <a:gd name="connsiteX1" fmla="*/ 1512820 w 1512820"/>
                <a:gd name="connsiteY1" fmla="*/ 0 h 255722"/>
                <a:gd name="connsiteX2" fmla="*/ 1512820 w 1512820"/>
                <a:gd name="connsiteY2" fmla="*/ 170480 h 255722"/>
                <a:gd name="connsiteX3" fmla="*/ 1427578 w 1512820"/>
                <a:gd name="connsiteY3" fmla="*/ 255722 h 255722"/>
                <a:gd name="connsiteX4" fmla="*/ 85242 w 1512820"/>
                <a:gd name="connsiteY4" fmla="*/ 255722 h 255722"/>
                <a:gd name="connsiteX5" fmla="*/ 0 w 1512820"/>
                <a:gd name="connsiteY5" fmla="*/ 170480 h 255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2820" h="255722">
                  <a:moveTo>
                    <a:pt x="0" y="0"/>
                  </a:moveTo>
                  <a:lnTo>
                    <a:pt x="1512820" y="0"/>
                  </a:lnTo>
                  <a:lnTo>
                    <a:pt x="1512820" y="170480"/>
                  </a:lnTo>
                  <a:cubicBezTo>
                    <a:pt x="1512820" y="217558"/>
                    <a:pt x="1474656" y="255722"/>
                    <a:pt x="1427578" y="255722"/>
                  </a:cubicBezTo>
                  <a:lnTo>
                    <a:pt x="85242" y="255722"/>
                  </a:lnTo>
                  <a:cubicBezTo>
                    <a:pt x="38164" y="255722"/>
                    <a:pt x="0" y="217558"/>
                    <a:pt x="0" y="170480"/>
                  </a:cubicBezTo>
                  <a:close/>
                </a:path>
              </a:pathLst>
            </a:custGeom>
            <a:solidFill>
              <a:srgbClr val="5CD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01</a:t>
              </a: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C8BA78D-D55D-493D-8A36-B96CD68593CD}"/>
                </a:ext>
              </a:extLst>
            </p:cNvPr>
            <p:cNvSpPr/>
            <p:nvPr/>
          </p:nvSpPr>
          <p:spPr>
            <a:xfrm>
              <a:off x="573580" y="237185"/>
              <a:ext cx="1710541" cy="36048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프로젝트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543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269011" y="597670"/>
            <a:ext cx="5628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고가용성</a:t>
            </a:r>
            <a:r>
              <a:rPr lang="en-US" altLang="ko-KR" sz="3200" spc="-150" dirty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200" spc="-150" dirty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지원을 위한 요구사항</a:t>
            </a:r>
          </a:p>
        </p:txBody>
      </p:sp>
      <p:sp>
        <p:nvSpPr>
          <p:cNvPr id="32" name="자유형 31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01</a:t>
            </a:r>
            <a:endParaRPr lang="ko-KR" altLang="en-US"/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1428851" y="2209483"/>
            <a:ext cx="9793288" cy="3523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800" b="1" dirty="0">
                <a:solidFill>
                  <a:srgbClr val="0070C0"/>
                </a:solidFill>
              </a:rPr>
              <a:t>1. </a:t>
            </a:r>
            <a:r>
              <a:rPr lang="ko-KR" altLang="ko-KR" sz="1800" b="1" dirty="0">
                <a:solidFill>
                  <a:srgbClr val="0070C0"/>
                </a:solidFill>
              </a:rPr>
              <a:t>센서 노드 그룹 사이에서 동작 상태를 기록한파일을 최신으로 동기화할 필요가 있다</a:t>
            </a:r>
            <a:r>
              <a:rPr lang="en-US" altLang="ko-KR" sz="1800" b="1" dirty="0">
                <a:solidFill>
                  <a:srgbClr val="0070C0"/>
                </a:solidFill>
              </a:rPr>
              <a:t>. </a:t>
            </a:r>
            <a:br>
              <a:rPr lang="en-US" altLang="ko-KR" sz="1800" b="1" dirty="0">
                <a:solidFill>
                  <a:srgbClr val="0070C0"/>
                </a:solidFill>
              </a:rPr>
            </a:br>
            <a:r>
              <a:rPr lang="en-US" altLang="ko-KR" sz="1800" b="1" dirty="0">
                <a:solidFill>
                  <a:srgbClr val="0070C0"/>
                </a:solidFill>
              </a:rPr>
              <a:t>2. </a:t>
            </a:r>
            <a:r>
              <a:rPr lang="ko-KR" altLang="ko-KR" sz="1800" b="1" dirty="0">
                <a:solidFill>
                  <a:srgbClr val="0070C0"/>
                </a:solidFill>
              </a:rPr>
              <a:t>동작 중이던 어플리케이션에서 오류가 발생되었을 때 회복되는 동안 이어받을 디바이스의 순서를 제어할 수 있어야 한다</a:t>
            </a:r>
            <a:r>
              <a:rPr lang="en-US" altLang="ko-KR" sz="1800" b="1" dirty="0">
                <a:solidFill>
                  <a:srgbClr val="0070C0"/>
                </a:solidFill>
              </a:rPr>
              <a:t>. </a:t>
            </a:r>
            <a:br>
              <a:rPr lang="en-US" altLang="ko-KR" sz="1800" dirty="0">
                <a:solidFill>
                  <a:srgbClr val="0070C0"/>
                </a:solidFill>
              </a:rPr>
            </a:br>
            <a:r>
              <a:rPr lang="en-US" altLang="ko-KR" sz="1800" dirty="0">
                <a:solidFill>
                  <a:srgbClr val="0070C0"/>
                </a:solidFill>
              </a:rPr>
              <a:t>  - </a:t>
            </a:r>
            <a:r>
              <a:rPr lang="ko-KR" altLang="ko-KR" sz="1800" dirty="0">
                <a:solidFill>
                  <a:srgbClr val="0070C0"/>
                </a:solidFill>
              </a:rPr>
              <a:t>메인으로서 동작할 디바이스를 선출 할 수 있어야 한다</a:t>
            </a:r>
            <a:r>
              <a:rPr lang="en-US" altLang="ko-KR" sz="1800" dirty="0">
                <a:solidFill>
                  <a:srgbClr val="0070C0"/>
                </a:solidFill>
              </a:rPr>
              <a:t>.</a:t>
            </a:r>
            <a:br>
              <a:rPr lang="en-US" altLang="ko-KR" sz="1800" dirty="0">
                <a:solidFill>
                  <a:srgbClr val="0070C0"/>
                </a:solidFill>
              </a:rPr>
            </a:br>
            <a:r>
              <a:rPr lang="en-US" altLang="ko-KR" sz="1800" dirty="0">
                <a:solidFill>
                  <a:srgbClr val="0070C0"/>
                </a:solidFill>
              </a:rPr>
              <a:t>  - </a:t>
            </a:r>
            <a:r>
              <a:rPr lang="ko-KR" altLang="ko-KR" sz="1800" dirty="0">
                <a:solidFill>
                  <a:srgbClr val="0070C0"/>
                </a:solidFill>
              </a:rPr>
              <a:t>한 순간에 가능한 하나의 디바이스만 동작하도록 해야 한다</a:t>
            </a:r>
            <a:r>
              <a:rPr lang="en-US" altLang="ko-KR" sz="1800" dirty="0">
                <a:solidFill>
                  <a:srgbClr val="0070C0"/>
                </a:solidFill>
              </a:rPr>
              <a:t>.</a:t>
            </a:r>
            <a:br>
              <a:rPr lang="en-US" altLang="ko-KR" sz="1800" dirty="0"/>
            </a:br>
            <a:r>
              <a:rPr lang="en-US" altLang="ko-KR" sz="1800" dirty="0"/>
              <a:t>. </a:t>
            </a:r>
            <a:br>
              <a:rPr lang="en-US" altLang="ko-KR" sz="1800" dirty="0"/>
            </a:br>
            <a:r>
              <a:rPr lang="en-US" altLang="ko-KR" sz="1800" dirty="0"/>
              <a:t>3. </a:t>
            </a:r>
            <a:r>
              <a:rPr lang="ko-KR" altLang="ko-KR" sz="1800" dirty="0"/>
              <a:t>어플리케이션 오류 발생 시에 이를 회복시킬 수 있어야 한다</a:t>
            </a:r>
            <a:r>
              <a:rPr lang="en-US" altLang="ko-KR" sz="1800" dirty="0"/>
              <a:t>. &lt;- </a:t>
            </a:r>
            <a:r>
              <a:rPr lang="ko-KR" altLang="en-US" sz="1800" dirty="0"/>
              <a:t>프로젝트 목표 아님 </a:t>
            </a:r>
            <a:r>
              <a:rPr lang="en-US" altLang="ko-KR" sz="1800" dirty="0"/>
              <a:t>(</a:t>
            </a:r>
            <a:r>
              <a:rPr lang="ko-KR" altLang="en-US" sz="1800" dirty="0"/>
              <a:t>외부 </a:t>
            </a:r>
            <a:r>
              <a:rPr lang="en-US" altLang="ko-KR" sz="1800" dirty="0" err="1"/>
              <a:t>softdog</a:t>
            </a:r>
            <a:r>
              <a:rPr lang="en-US" altLang="ko-KR" sz="1800" dirty="0"/>
              <a:t> </a:t>
            </a:r>
            <a:r>
              <a:rPr lang="ko-KR" altLang="en-US" sz="1800" dirty="0"/>
              <a:t>사용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>
                <a:solidFill>
                  <a:srgbClr val="00B050"/>
                </a:solidFill>
              </a:rPr>
              <a:t>4. </a:t>
            </a:r>
            <a:r>
              <a:rPr lang="ko-KR" altLang="ko-KR" sz="1800" dirty="0">
                <a:solidFill>
                  <a:srgbClr val="00B050"/>
                </a:solidFill>
              </a:rPr>
              <a:t>디바이스 오류 발생 시에 이를 회복 시킬 수 있어야 한다</a:t>
            </a:r>
            <a:r>
              <a:rPr lang="en-US" altLang="ko-KR" sz="1800" dirty="0">
                <a:solidFill>
                  <a:srgbClr val="00B050"/>
                </a:solidFill>
              </a:rPr>
              <a:t>. </a:t>
            </a:r>
            <a:br>
              <a:rPr lang="en-US" altLang="ko-KR" sz="1800" dirty="0"/>
            </a:b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24DBEF-8D6A-4F4E-8498-1AFC1DEAEB2D}"/>
              </a:ext>
            </a:extLst>
          </p:cNvPr>
          <p:cNvSpPr/>
          <p:nvPr/>
        </p:nvSpPr>
        <p:spPr>
          <a:xfrm>
            <a:off x="573580" y="237185"/>
            <a:ext cx="1710541" cy="36048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429475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269011" y="597670"/>
            <a:ext cx="5628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200" spc="-150" dirty="0" err="1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하둡</a:t>
            </a:r>
            <a:r>
              <a:rPr lang="ko-KR" altLang="en-US" sz="3200" spc="-150" dirty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분산 파일 시스템</a:t>
            </a:r>
            <a:r>
              <a:rPr lang="en-US" altLang="ko-KR" sz="3200" spc="-150" dirty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(HDFS)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01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DA827C-CEF8-4C57-96B2-6F2A42D6286E}"/>
              </a:ext>
            </a:extLst>
          </p:cNvPr>
          <p:cNvSpPr/>
          <p:nvPr/>
        </p:nvSpPr>
        <p:spPr>
          <a:xfrm>
            <a:off x="573580" y="237185"/>
            <a:ext cx="1710541" cy="36048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개요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3FBECD05-1AA2-40D9-A171-1CC241B6057A}"/>
              </a:ext>
            </a:extLst>
          </p:cNvPr>
          <p:cNvSpPr txBox="1">
            <a:spLocks/>
          </p:cNvSpPr>
          <p:nvPr/>
        </p:nvSpPr>
        <p:spPr>
          <a:xfrm>
            <a:off x="1502742" y="2569968"/>
            <a:ext cx="9645549" cy="2334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800" b="1" dirty="0">
                <a:solidFill>
                  <a:srgbClr val="0070C0"/>
                </a:solidFill>
              </a:rPr>
              <a:t>1. </a:t>
            </a:r>
            <a:r>
              <a:rPr lang="ko-KR" altLang="ko-KR" sz="1800" b="1" dirty="0">
                <a:solidFill>
                  <a:srgbClr val="0070C0"/>
                </a:solidFill>
              </a:rPr>
              <a:t>센서 노드 그룹 사이에서 동작 상태를 기록한파일을 최신으로 동기화할 필요가 있다</a:t>
            </a:r>
            <a:r>
              <a:rPr lang="en-US" altLang="ko-KR" sz="1800" b="1" dirty="0">
                <a:solidFill>
                  <a:srgbClr val="0070C0"/>
                </a:solidFill>
              </a:rPr>
              <a:t>. </a:t>
            </a:r>
            <a:br>
              <a:rPr lang="en-US" altLang="ko-KR" sz="1800" b="1" dirty="0">
                <a:solidFill>
                  <a:srgbClr val="0070C0"/>
                </a:solidFill>
              </a:rPr>
            </a:br>
            <a:r>
              <a:rPr lang="en-US" altLang="ko-KR" sz="1800" b="1" dirty="0">
                <a:solidFill>
                  <a:srgbClr val="0070C0"/>
                </a:solidFill>
              </a:rPr>
              <a:t>2. </a:t>
            </a:r>
            <a:r>
              <a:rPr lang="ko-KR" altLang="ko-KR" sz="1800" b="1" dirty="0">
                <a:solidFill>
                  <a:srgbClr val="0070C0"/>
                </a:solidFill>
              </a:rPr>
              <a:t>동작 중이던 어플리케이션에서 오류가 발생되었을 때 회복되는 동안 이어받을 디바이스의 순서를 제어할 수 있어야 한다</a:t>
            </a:r>
            <a:r>
              <a:rPr lang="en-US" altLang="ko-KR" sz="1800" b="1" dirty="0">
                <a:solidFill>
                  <a:srgbClr val="0070C0"/>
                </a:solidFill>
              </a:rPr>
              <a:t>. </a:t>
            </a:r>
            <a:br>
              <a:rPr lang="en-US" altLang="ko-KR" sz="1800" dirty="0">
                <a:solidFill>
                  <a:srgbClr val="0070C0"/>
                </a:solidFill>
              </a:rPr>
            </a:br>
            <a:r>
              <a:rPr lang="en-US" altLang="ko-KR" sz="1800" dirty="0">
                <a:solidFill>
                  <a:srgbClr val="0070C0"/>
                </a:solidFill>
              </a:rPr>
              <a:t>  - </a:t>
            </a:r>
            <a:r>
              <a:rPr lang="ko-KR" altLang="ko-KR" sz="1800" dirty="0">
                <a:solidFill>
                  <a:srgbClr val="0070C0"/>
                </a:solidFill>
              </a:rPr>
              <a:t>메인으로서 동작할 디바이스를 선출 할 수 있어야 한다</a:t>
            </a:r>
            <a:r>
              <a:rPr lang="en-US" altLang="ko-KR" sz="1800" dirty="0">
                <a:solidFill>
                  <a:srgbClr val="0070C0"/>
                </a:solidFill>
              </a:rPr>
              <a:t>.</a:t>
            </a:r>
            <a:br>
              <a:rPr lang="en-US" altLang="ko-KR" sz="1800" dirty="0">
                <a:solidFill>
                  <a:srgbClr val="0070C0"/>
                </a:solidFill>
              </a:rPr>
            </a:br>
            <a:r>
              <a:rPr lang="en-US" altLang="ko-KR" sz="1800" dirty="0">
                <a:solidFill>
                  <a:srgbClr val="0070C0"/>
                </a:solidFill>
              </a:rPr>
              <a:t>  - </a:t>
            </a:r>
            <a:r>
              <a:rPr lang="ko-KR" altLang="ko-KR" sz="1800" dirty="0">
                <a:solidFill>
                  <a:srgbClr val="0070C0"/>
                </a:solidFill>
              </a:rPr>
              <a:t>한 순간에 가능한 하나의 디바이스만 동작하도록 해야 한다</a:t>
            </a:r>
            <a:r>
              <a:rPr lang="en-US" altLang="ko-KR" sz="1800" dirty="0">
                <a:solidFill>
                  <a:srgbClr val="0070C0"/>
                </a:solidFill>
              </a:rPr>
              <a:t>.</a:t>
            </a:r>
            <a:br>
              <a:rPr lang="en-US" altLang="ko-KR" sz="1800" dirty="0"/>
            </a:br>
            <a:endParaRPr lang="ko-KR" altLang="en-US" sz="1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635F33-8F7A-4924-82F3-8194BFE70AAF}"/>
              </a:ext>
            </a:extLst>
          </p:cNvPr>
          <p:cNvSpPr/>
          <p:nvPr/>
        </p:nvSpPr>
        <p:spPr>
          <a:xfrm>
            <a:off x="1355481" y="4671449"/>
            <a:ext cx="948103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rgbClr val="00B050"/>
                </a:solidFill>
              </a:rPr>
              <a:t>-&gt; </a:t>
            </a:r>
            <a:r>
              <a:rPr lang="ko-KR" altLang="en-US" sz="3200" b="1" dirty="0" err="1">
                <a:solidFill>
                  <a:srgbClr val="00B050"/>
                </a:solidFill>
              </a:rPr>
              <a:t>하둡</a:t>
            </a:r>
            <a:r>
              <a:rPr lang="en-US" altLang="ko-KR" sz="3200" b="1" dirty="0">
                <a:solidFill>
                  <a:srgbClr val="00B050"/>
                </a:solidFill>
              </a:rPr>
              <a:t>(HDFS)</a:t>
            </a:r>
            <a:r>
              <a:rPr lang="ko-KR" altLang="en-US" sz="3200" b="1" dirty="0">
                <a:solidFill>
                  <a:srgbClr val="00B050"/>
                </a:solidFill>
              </a:rPr>
              <a:t>도 가능</a:t>
            </a:r>
            <a:endParaRPr lang="en-US" altLang="ko-K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107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489017" y="597670"/>
            <a:ext cx="10745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err="1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라즈베리파이의</a:t>
            </a:r>
            <a:r>
              <a:rPr lang="ko-KR" altLang="en-US" sz="3200" spc="-150" dirty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200" spc="-150" dirty="0" err="1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하둡</a:t>
            </a:r>
            <a:r>
              <a:rPr lang="ko-KR" altLang="en-US" sz="3200" spc="-150" dirty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사용 시 문제점</a:t>
            </a:r>
          </a:p>
        </p:txBody>
      </p:sp>
      <p:sp>
        <p:nvSpPr>
          <p:cNvPr id="32" name="자유형 31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01</a:t>
            </a:r>
            <a:endParaRPr lang="ko-KR" altLang="en-US"/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1415012" y="2017591"/>
            <a:ext cx="9361976" cy="3652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AutoNum type="arabicPeriod"/>
            </a:pPr>
            <a:r>
              <a:rPr lang="ko-KR" altLang="en-US" sz="2000" b="1" dirty="0"/>
              <a:t>성능 저하</a:t>
            </a:r>
            <a:endParaRPr lang="en-US" altLang="ko-KR" sz="2000" b="1" dirty="0"/>
          </a:p>
          <a:p>
            <a:pPr marL="342900" indent="-342900" algn="just">
              <a:buFontTx/>
              <a:buChar char="-"/>
            </a:pPr>
            <a:r>
              <a:rPr lang="ko-KR" altLang="en-US" sz="2000" dirty="0" err="1"/>
              <a:t>라즈베리파이에서</a:t>
            </a:r>
            <a:r>
              <a:rPr lang="ko-KR" altLang="en-US" sz="2000" dirty="0"/>
              <a:t> </a:t>
            </a:r>
            <a:r>
              <a:rPr lang="en-US" altLang="ko-KR" sz="2000" dirty="0"/>
              <a:t>HDFS </a:t>
            </a:r>
            <a:r>
              <a:rPr lang="ko-KR" altLang="en-US" sz="2000" dirty="0"/>
              <a:t>사용 </a:t>
            </a:r>
            <a:r>
              <a:rPr lang="en-US" altLang="ko-KR" sz="2000" dirty="0"/>
              <a:t>-&gt; </a:t>
            </a:r>
            <a:r>
              <a:rPr lang="ko-KR" altLang="en-US" sz="2000" dirty="0"/>
              <a:t>무거움</a:t>
            </a:r>
            <a:endParaRPr lang="en-US" altLang="ko-KR" sz="2000" dirty="0"/>
          </a:p>
          <a:p>
            <a:pPr marL="342900" indent="-342900" algn="just">
              <a:buFontTx/>
              <a:buChar char="-"/>
            </a:pPr>
            <a:r>
              <a:rPr lang="ko-KR" altLang="en-US" sz="2000" dirty="0"/>
              <a:t>대량의 데이터를 위한 데이터 처리에 중점을 둔 시스템</a:t>
            </a:r>
            <a:endParaRPr lang="en-US" altLang="ko-KR" sz="2000" dirty="0"/>
          </a:p>
          <a:p>
            <a:pPr marL="342900" indent="-342900" algn="just">
              <a:buFontTx/>
              <a:buChar char="-"/>
            </a:pPr>
            <a:r>
              <a:rPr lang="ko-KR" altLang="en-US" sz="2000" dirty="0"/>
              <a:t>성능이 낮은 디바이스에서 많은 자원 희생</a:t>
            </a:r>
            <a:endParaRPr lang="en-US" altLang="ko-KR" sz="2000" dirty="0"/>
          </a:p>
          <a:p>
            <a:pPr marL="342900" indent="-342900" algn="just">
              <a:buFontTx/>
              <a:buChar char="-"/>
            </a:pPr>
            <a:endParaRPr lang="en-US" altLang="ko-KR" sz="2000" dirty="0"/>
          </a:p>
          <a:p>
            <a:pPr algn="just"/>
            <a:r>
              <a:rPr lang="en-US" altLang="ko-KR" sz="2000" b="1" dirty="0"/>
              <a:t>2.  </a:t>
            </a:r>
            <a:r>
              <a:rPr lang="ko-KR" altLang="en-US" sz="2000" b="1" dirty="0"/>
              <a:t>자료접근 불가능</a:t>
            </a:r>
            <a:endParaRPr lang="en-US" altLang="ko-KR" sz="2000" b="1" dirty="0"/>
          </a:p>
          <a:p>
            <a:pPr marL="342900" indent="-342900" algn="just">
              <a:buFontTx/>
              <a:buChar char="-"/>
            </a:pPr>
            <a:r>
              <a:rPr lang="en-US" altLang="ko-KR" sz="2000" dirty="0"/>
              <a:t>HDFS</a:t>
            </a:r>
            <a:r>
              <a:rPr lang="ko-KR" altLang="en-US" sz="2000" dirty="0"/>
              <a:t>는 반응속도보다는 처리시간에 최적화 </a:t>
            </a:r>
            <a:r>
              <a:rPr lang="en-US" altLang="ko-KR" sz="2000" dirty="0"/>
              <a:t>-&gt; </a:t>
            </a:r>
            <a:r>
              <a:rPr lang="ko-KR" altLang="en-US" sz="2000" dirty="0"/>
              <a:t>낭비</a:t>
            </a:r>
            <a:endParaRPr lang="en-US" altLang="ko-KR" sz="2000" dirty="0"/>
          </a:p>
          <a:p>
            <a:pPr marL="342900" indent="-342900" algn="just">
              <a:buFontTx/>
              <a:buChar char="-"/>
            </a:pPr>
            <a:r>
              <a:rPr lang="ko-KR" altLang="en-US" sz="2000" dirty="0"/>
              <a:t>데이터는 참조는 할 수 있지만 덮어씌우기 </a:t>
            </a:r>
            <a:r>
              <a:rPr lang="en-US" altLang="ko-KR" sz="2000" dirty="0"/>
              <a:t>(X) </a:t>
            </a:r>
          </a:p>
          <a:p>
            <a:pPr algn="just"/>
            <a:r>
              <a:rPr lang="en-US" altLang="ko-KR" sz="2000" dirty="0"/>
              <a:t>-&gt;</a:t>
            </a:r>
            <a:r>
              <a:rPr lang="ko-KR" altLang="en-US" sz="2000" dirty="0"/>
              <a:t> 동작 상태를 저장하기 위해 항상 새로운 파일을 </a:t>
            </a:r>
            <a:r>
              <a:rPr lang="ko-KR" altLang="en-US" sz="2000" dirty="0" err="1"/>
              <a:t>추가해야함</a:t>
            </a:r>
            <a:r>
              <a:rPr lang="ko-KR" altLang="en-US" sz="2000" dirty="0"/>
              <a:t> </a:t>
            </a:r>
            <a:r>
              <a:rPr lang="en-US" altLang="ko-KR" sz="2000" dirty="0"/>
              <a:t>-&gt; </a:t>
            </a:r>
            <a:r>
              <a:rPr lang="ko-KR" altLang="en-US" sz="2000" dirty="0"/>
              <a:t>스토리지 낭비</a:t>
            </a:r>
            <a:endParaRPr lang="en-US" altLang="ko-KR" sz="2000" dirty="0"/>
          </a:p>
          <a:p>
            <a:pPr algn="just"/>
            <a:endParaRPr lang="en-US" altLang="ko-KR" sz="2000" dirty="0"/>
          </a:p>
          <a:p>
            <a:pPr algn="just"/>
            <a:endParaRPr lang="en-US" altLang="ko-KR" sz="2000" dirty="0"/>
          </a:p>
          <a:p>
            <a:pPr marL="342900" indent="-342900" algn="just">
              <a:buFontTx/>
              <a:buChar char="-"/>
            </a:pPr>
            <a:endParaRPr lang="en-US" altLang="ko-KR" sz="2000" dirty="0"/>
          </a:p>
          <a:p>
            <a:pPr algn="just"/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3A5A6F-6710-4689-91B1-286CE646300E}"/>
              </a:ext>
            </a:extLst>
          </p:cNvPr>
          <p:cNvSpPr/>
          <p:nvPr/>
        </p:nvSpPr>
        <p:spPr>
          <a:xfrm>
            <a:off x="573580" y="237185"/>
            <a:ext cx="1710541" cy="36048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333884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489017" y="597670"/>
            <a:ext cx="10745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err="1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라즈베리파이의</a:t>
            </a:r>
            <a:r>
              <a:rPr lang="ko-KR" altLang="en-US" sz="3200" spc="-150" dirty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200" spc="-150" dirty="0" err="1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하둡</a:t>
            </a:r>
            <a:r>
              <a:rPr lang="ko-KR" altLang="en-US" sz="3200" spc="-150" dirty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사용 시 문제점</a:t>
            </a:r>
          </a:p>
        </p:txBody>
      </p:sp>
      <p:sp>
        <p:nvSpPr>
          <p:cNvPr id="32" name="자유형 31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01</a:t>
            </a:r>
            <a:endParaRPr lang="ko-KR" altLang="en-US"/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1115096" y="2666781"/>
            <a:ext cx="9961807" cy="1050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ko-KR" altLang="en-US" sz="1800" dirty="0"/>
              <a:t>기존 </a:t>
            </a:r>
            <a:r>
              <a:rPr lang="ko-KR" altLang="en-US" sz="1800" dirty="0" err="1"/>
              <a:t>라즈베리파이를</a:t>
            </a:r>
            <a:r>
              <a:rPr lang="ko-KR" altLang="en-US" sz="1800" dirty="0"/>
              <a:t> 사용하는 프로젝트는 빅데이터 처리를 위한 클러스터 컴퓨팅 프로젝트</a:t>
            </a:r>
            <a:endParaRPr lang="en-US" altLang="ko-KR" sz="18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ko-KR" altLang="en-US" sz="1800" dirty="0"/>
              <a:t>그러나 </a:t>
            </a:r>
            <a:r>
              <a:rPr lang="ko-KR" altLang="en-US" sz="1800" dirty="0" err="1"/>
              <a:t>하둡을</a:t>
            </a:r>
            <a:r>
              <a:rPr lang="ko-KR" altLang="en-US" sz="1800" dirty="0"/>
              <a:t> 이용한 클러스터링은 </a:t>
            </a:r>
            <a:r>
              <a:rPr lang="en-US" altLang="ko-KR" sz="1800" b="1" dirty="0"/>
              <a:t>‘</a:t>
            </a:r>
            <a:r>
              <a:rPr lang="ko-KR" altLang="en-US" sz="1800" b="1" dirty="0"/>
              <a:t>빅데이터 처리＇ </a:t>
            </a:r>
            <a:r>
              <a:rPr lang="ko-KR" altLang="en-US" sz="1800" dirty="0"/>
              <a:t>라는 한정적인 경우에 유용</a:t>
            </a:r>
            <a:endParaRPr lang="en-US" altLang="ko-KR" sz="18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altLang="ko-KR" sz="1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8D0AF4-E2BD-42E7-9615-FC911CACF85F}"/>
              </a:ext>
            </a:extLst>
          </p:cNvPr>
          <p:cNvSpPr/>
          <p:nvPr/>
        </p:nvSpPr>
        <p:spPr>
          <a:xfrm>
            <a:off x="1437845" y="4329704"/>
            <a:ext cx="9481038" cy="1151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본 프로젝트는 여러 파이를 이용하는 클러스터링 방법으로 성능 향상을 얻을 수 없음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rgbClr val="00B050"/>
                </a:solidFill>
              </a:rPr>
              <a:t>-&gt; </a:t>
            </a:r>
            <a:r>
              <a:rPr lang="ko-KR" altLang="en-US" sz="3200" b="1" dirty="0">
                <a:solidFill>
                  <a:srgbClr val="00B050"/>
                </a:solidFill>
              </a:rPr>
              <a:t>성능저하 발생</a:t>
            </a:r>
            <a:endParaRPr lang="en-US" altLang="ko-KR" sz="3200" b="1" dirty="0">
              <a:solidFill>
                <a:srgbClr val="00B05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72FBDF-D97D-41D2-8B32-D0109408ABBD}"/>
              </a:ext>
            </a:extLst>
          </p:cNvPr>
          <p:cNvSpPr/>
          <p:nvPr/>
        </p:nvSpPr>
        <p:spPr>
          <a:xfrm>
            <a:off x="573580" y="237185"/>
            <a:ext cx="1710541" cy="36048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2487428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489017" y="597670"/>
            <a:ext cx="10745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err="1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라즈베리파이를</a:t>
            </a:r>
            <a:r>
              <a:rPr lang="ko-KR" altLang="en-US" sz="3200" spc="-15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위한 </a:t>
            </a:r>
            <a:r>
              <a:rPr lang="ko-KR" altLang="en-US" sz="3200" spc="-150" err="1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고가용성</a:t>
            </a:r>
            <a:r>
              <a:rPr lang="ko-KR" altLang="en-US" sz="3200" spc="-15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시스템 제안</a:t>
            </a:r>
          </a:p>
        </p:txBody>
      </p:sp>
      <p:sp>
        <p:nvSpPr>
          <p:cNvPr id="32" name="자유형 31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01</a:t>
            </a:r>
            <a:endParaRPr lang="ko-KR" altLang="en-US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4E6401D3-035F-4956-B74C-C5D1745E8210}"/>
              </a:ext>
            </a:extLst>
          </p:cNvPr>
          <p:cNvSpPr txBox="1">
            <a:spLocks/>
          </p:cNvSpPr>
          <p:nvPr/>
        </p:nvSpPr>
        <p:spPr>
          <a:xfrm>
            <a:off x="1428851" y="2502277"/>
            <a:ext cx="9042787" cy="1685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ko-KR" altLang="en-US" sz="2000" dirty="0"/>
              <a:t>파이에서도 부하가 적은 새로운 고가용성 지원 시스템이 필요하다</a:t>
            </a:r>
            <a:r>
              <a:rPr lang="en-US" altLang="ko-KR" sz="2000" dirty="0"/>
              <a:t>.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B391E5ED-3553-46F0-A20E-C4637CC5399B}"/>
              </a:ext>
            </a:extLst>
          </p:cNvPr>
          <p:cNvSpPr txBox="1">
            <a:spLocks/>
          </p:cNvSpPr>
          <p:nvPr/>
        </p:nvSpPr>
        <p:spPr>
          <a:xfrm>
            <a:off x="1428851" y="3429000"/>
            <a:ext cx="9042787" cy="1685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ko-KR" altLang="en-US" sz="2000" dirty="0" err="1"/>
              <a:t>하둡은</a:t>
            </a:r>
            <a:r>
              <a:rPr lang="ko-KR" altLang="en-US" sz="2000" dirty="0"/>
              <a:t> 파일 동기화와 </a:t>
            </a:r>
            <a:r>
              <a:rPr lang="en-US" altLang="ko-KR" sz="2000" dirty="0"/>
              <a:t>HW </a:t>
            </a:r>
            <a:r>
              <a:rPr lang="ko-KR" altLang="en-US" sz="2000" dirty="0"/>
              <a:t>오류제어를 지원 </a:t>
            </a:r>
            <a:r>
              <a:rPr lang="en-US" altLang="ko-KR" sz="2000" dirty="0"/>
              <a:t>-&gt; </a:t>
            </a:r>
            <a:r>
              <a:rPr lang="ko-KR" altLang="en-US" sz="2000" dirty="0"/>
              <a:t>동작 순서 제어 </a:t>
            </a:r>
            <a:r>
              <a:rPr lang="en-US" altLang="ko-KR" sz="2000" dirty="0"/>
              <a:t>(X)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ko-KR" altLang="en-US" sz="2000" dirty="0"/>
              <a:t>본 프로젝트는 어플리케이션에서 사용할 수 있는 </a:t>
            </a:r>
            <a:r>
              <a:rPr lang="ko-KR" altLang="en-US" sz="2000" dirty="0" err="1"/>
              <a:t>프레임워크이며</a:t>
            </a:r>
            <a:endParaRPr lang="en-US" altLang="ko-KR" sz="2000" dirty="0"/>
          </a:p>
          <a:p>
            <a:pPr algn="just"/>
            <a:r>
              <a:rPr lang="en-US" altLang="ko-KR" sz="2000" dirty="0"/>
              <a:t>   </a:t>
            </a:r>
            <a:r>
              <a:rPr lang="ko-KR" altLang="en-US" sz="2000" dirty="0"/>
              <a:t>디바이스 간의 동작순서 제어 필요 </a:t>
            </a:r>
            <a:r>
              <a:rPr lang="en-US" altLang="ko-KR" sz="2000" dirty="0"/>
              <a:t>-&gt; </a:t>
            </a:r>
            <a:r>
              <a:rPr lang="ko-KR" altLang="en-US" sz="2000" dirty="0"/>
              <a:t>새로운 방법 개발</a:t>
            </a:r>
            <a:endParaRPr lang="en-US" altLang="ko-KR" sz="2000" dirty="0"/>
          </a:p>
          <a:p>
            <a:pPr algn="just"/>
            <a:endParaRPr lang="en-US" altLang="ko-KR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E1A3FA-402D-400E-ADD1-732250E5CD97}"/>
              </a:ext>
            </a:extLst>
          </p:cNvPr>
          <p:cNvSpPr/>
          <p:nvPr/>
        </p:nvSpPr>
        <p:spPr>
          <a:xfrm>
            <a:off x="573580" y="237185"/>
            <a:ext cx="1710541" cy="36048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3088508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5379</TotalTime>
  <Words>1023</Words>
  <Application>Microsoft Office PowerPoint</Application>
  <PresentationFormat>와이드스크린</PresentationFormat>
  <Paragraphs>361</Paragraphs>
  <Slides>23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나눔고딕 ExtraBold</vt:lpstr>
      <vt:lpstr>Arial Unicode MS</vt:lpstr>
      <vt:lpstr>맑은 고딕</vt:lpstr>
      <vt:lpstr>나눔바른고딕</vt:lpstr>
      <vt:lpstr>Wingdings</vt:lpstr>
      <vt:lpstr>Arial</vt:lpstr>
      <vt:lpstr>나눔고딕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sj</dc:creator>
  <cp:lastModifiedBy>Registered User</cp:lastModifiedBy>
  <cp:revision>232</cp:revision>
  <cp:lastPrinted>2017-09-19T06:36:29Z</cp:lastPrinted>
  <dcterms:created xsi:type="dcterms:W3CDTF">2014-12-18T04:01:36Z</dcterms:created>
  <dcterms:modified xsi:type="dcterms:W3CDTF">2017-12-04T13:44:08Z</dcterms:modified>
</cp:coreProperties>
</file>