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D5164-1957-4A91-9970-5147B7737B15}" type="datetimeFigureOut">
              <a:rPr lang="en-US" smtClean="0"/>
              <a:t>2/23/2019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8DA14-AF8D-4FB4-A9C0-619F89B9B27D}" type="slidenum">
              <a:rPr lang="en-US" smtClean="0"/>
              <a:t>‹#›</a:t>
            </a:fld>
            <a:endParaRPr lang="en-US"/>
          </a:p>
        </p:txBody>
      </p:sp>
    </p:spTree>
    <p:extLst>
      <p:ext uri="{BB962C8B-B14F-4D97-AF65-F5344CB8AC3E}">
        <p14:creationId xmlns:p14="http://schemas.microsoft.com/office/powerpoint/2010/main" val="69637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2E24A4-10C7-4286-AB0E-7717C75E578C}" type="datetime1">
              <a:rPr lang="en-US" smtClean="0"/>
              <a:t>2/23/2019</a:t>
            </a:fld>
            <a:endParaRPr lang="en-US"/>
          </a:p>
        </p:txBody>
      </p:sp>
      <p:sp>
        <p:nvSpPr>
          <p:cNvPr id="5" name="Footer Placeholder 4"/>
          <p:cNvSpPr>
            <a:spLocks noGrp="1"/>
          </p:cNvSpPr>
          <p:nvPr>
            <p:ph type="ftr" sz="quarter" idx="11"/>
          </p:nvPr>
        </p:nvSpPr>
        <p:spPr/>
        <p:txBody>
          <a:bodyPr/>
          <a:lstStyle/>
          <a:p>
            <a:r>
              <a:rPr lang="en-US" smtClean="0"/>
              <a:t>CECS327 -  Distributed Systems</a:t>
            </a:r>
            <a:endParaRPr lang="en-US"/>
          </a:p>
        </p:txBody>
      </p:sp>
      <p:sp>
        <p:nvSpPr>
          <p:cNvPr id="6" name="Slide Number Placeholder 5"/>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384160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335DC-F4F7-4CCC-8FB0-37B68D152E3D}" type="datetime1">
              <a:rPr lang="en-US" smtClean="0"/>
              <a:t>2/23/2019</a:t>
            </a:fld>
            <a:endParaRPr lang="en-US"/>
          </a:p>
        </p:txBody>
      </p:sp>
      <p:sp>
        <p:nvSpPr>
          <p:cNvPr id="5" name="Footer Placeholder 4"/>
          <p:cNvSpPr>
            <a:spLocks noGrp="1"/>
          </p:cNvSpPr>
          <p:nvPr>
            <p:ph type="ftr" sz="quarter" idx="11"/>
          </p:nvPr>
        </p:nvSpPr>
        <p:spPr/>
        <p:txBody>
          <a:bodyPr/>
          <a:lstStyle/>
          <a:p>
            <a:r>
              <a:rPr lang="en-US" smtClean="0"/>
              <a:t>CECS327 -  Distributed Systems</a:t>
            </a:r>
            <a:endParaRPr lang="en-US"/>
          </a:p>
        </p:txBody>
      </p:sp>
      <p:sp>
        <p:nvSpPr>
          <p:cNvPr id="6" name="Slide Number Placeholder 5"/>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390470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2AA8CE-92CA-4FCC-A7F8-04ACEB876FAF}" type="datetime1">
              <a:rPr lang="en-US" smtClean="0"/>
              <a:t>2/23/2019</a:t>
            </a:fld>
            <a:endParaRPr lang="en-US"/>
          </a:p>
        </p:txBody>
      </p:sp>
      <p:sp>
        <p:nvSpPr>
          <p:cNvPr id="5" name="Footer Placeholder 4"/>
          <p:cNvSpPr>
            <a:spLocks noGrp="1"/>
          </p:cNvSpPr>
          <p:nvPr>
            <p:ph type="ftr" sz="quarter" idx="11"/>
          </p:nvPr>
        </p:nvSpPr>
        <p:spPr/>
        <p:txBody>
          <a:bodyPr/>
          <a:lstStyle/>
          <a:p>
            <a:r>
              <a:rPr lang="en-US" smtClean="0"/>
              <a:t>CECS327 -  Distributed Systems</a:t>
            </a:r>
            <a:endParaRPr lang="en-US"/>
          </a:p>
        </p:txBody>
      </p:sp>
      <p:sp>
        <p:nvSpPr>
          <p:cNvPr id="6" name="Slide Number Placeholder 5"/>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54704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CAD20-38E0-4172-AF90-53409C106FCC}" type="datetime1">
              <a:rPr lang="en-US" smtClean="0"/>
              <a:t>2/23/2019</a:t>
            </a:fld>
            <a:endParaRPr lang="en-US"/>
          </a:p>
        </p:txBody>
      </p:sp>
      <p:sp>
        <p:nvSpPr>
          <p:cNvPr id="5" name="Footer Placeholder 4"/>
          <p:cNvSpPr>
            <a:spLocks noGrp="1"/>
          </p:cNvSpPr>
          <p:nvPr>
            <p:ph type="ftr" sz="quarter" idx="11"/>
          </p:nvPr>
        </p:nvSpPr>
        <p:spPr/>
        <p:txBody>
          <a:bodyPr/>
          <a:lstStyle/>
          <a:p>
            <a:r>
              <a:rPr lang="en-US" smtClean="0"/>
              <a:t>CECS327 -  Distributed Systems</a:t>
            </a:r>
            <a:endParaRPr lang="en-US"/>
          </a:p>
        </p:txBody>
      </p:sp>
      <p:sp>
        <p:nvSpPr>
          <p:cNvPr id="6" name="Slide Number Placeholder 5"/>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244433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90E11A-4370-4A91-BFDE-88669AD3A304}" type="datetime1">
              <a:rPr lang="en-US" smtClean="0"/>
              <a:t>2/23/2019</a:t>
            </a:fld>
            <a:endParaRPr lang="en-US"/>
          </a:p>
        </p:txBody>
      </p:sp>
      <p:sp>
        <p:nvSpPr>
          <p:cNvPr id="5" name="Footer Placeholder 4"/>
          <p:cNvSpPr>
            <a:spLocks noGrp="1"/>
          </p:cNvSpPr>
          <p:nvPr>
            <p:ph type="ftr" sz="quarter" idx="11"/>
          </p:nvPr>
        </p:nvSpPr>
        <p:spPr/>
        <p:txBody>
          <a:bodyPr/>
          <a:lstStyle/>
          <a:p>
            <a:r>
              <a:rPr lang="en-US" smtClean="0"/>
              <a:t>CECS327 -  Distributed Systems</a:t>
            </a:r>
            <a:endParaRPr lang="en-US"/>
          </a:p>
        </p:txBody>
      </p:sp>
      <p:sp>
        <p:nvSpPr>
          <p:cNvPr id="6" name="Slide Number Placeholder 5"/>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224325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997F21-AA69-44A0-A42B-13CD51A236A0}" type="datetime1">
              <a:rPr lang="en-US" smtClean="0"/>
              <a:t>2/23/2019</a:t>
            </a:fld>
            <a:endParaRPr lang="en-US"/>
          </a:p>
        </p:txBody>
      </p:sp>
      <p:sp>
        <p:nvSpPr>
          <p:cNvPr id="6" name="Footer Placeholder 5"/>
          <p:cNvSpPr>
            <a:spLocks noGrp="1"/>
          </p:cNvSpPr>
          <p:nvPr>
            <p:ph type="ftr" sz="quarter" idx="11"/>
          </p:nvPr>
        </p:nvSpPr>
        <p:spPr/>
        <p:txBody>
          <a:bodyPr/>
          <a:lstStyle/>
          <a:p>
            <a:r>
              <a:rPr lang="en-US" smtClean="0"/>
              <a:t>CECS327 -  Distributed Systems</a:t>
            </a:r>
            <a:endParaRPr lang="en-US"/>
          </a:p>
        </p:txBody>
      </p:sp>
      <p:sp>
        <p:nvSpPr>
          <p:cNvPr id="7" name="Slide Number Placeholder 6"/>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3548325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9CA1C8-4766-4EA0-ACB4-16CCC0E06205}" type="datetime1">
              <a:rPr lang="en-US" smtClean="0"/>
              <a:t>2/23/2019</a:t>
            </a:fld>
            <a:endParaRPr lang="en-US"/>
          </a:p>
        </p:txBody>
      </p:sp>
      <p:sp>
        <p:nvSpPr>
          <p:cNvPr id="8" name="Footer Placeholder 7"/>
          <p:cNvSpPr>
            <a:spLocks noGrp="1"/>
          </p:cNvSpPr>
          <p:nvPr>
            <p:ph type="ftr" sz="quarter" idx="11"/>
          </p:nvPr>
        </p:nvSpPr>
        <p:spPr/>
        <p:txBody>
          <a:bodyPr/>
          <a:lstStyle/>
          <a:p>
            <a:r>
              <a:rPr lang="en-US" smtClean="0"/>
              <a:t>CECS327 -  Distributed Systems</a:t>
            </a:r>
            <a:endParaRPr lang="en-US"/>
          </a:p>
        </p:txBody>
      </p:sp>
      <p:sp>
        <p:nvSpPr>
          <p:cNvPr id="9" name="Slide Number Placeholder 8"/>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395082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06E66-5AA3-42B1-A57D-B4D0BE4936F7}" type="datetime1">
              <a:rPr lang="en-US" smtClean="0"/>
              <a:t>2/23/2019</a:t>
            </a:fld>
            <a:endParaRPr lang="en-US"/>
          </a:p>
        </p:txBody>
      </p:sp>
      <p:sp>
        <p:nvSpPr>
          <p:cNvPr id="4" name="Footer Placeholder 3"/>
          <p:cNvSpPr>
            <a:spLocks noGrp="1"/>
          </p:cNvSpPr>
          <p:nvPr>
            <p:ph type="ftr" sz="quarter" idx="11"/>
          </p:nvPr>
        </p:nvSpPr>
        <p:spPr/>
        <p:txBody>
          <a:bodyPr/>
          <a:lstStyle/>
          <a:p>
            <a:r>
              <a:rPr lang="en-US" smtClean="0"/>
              <a:t>CECS327 -  Distributed Systems</a:t>
            </a:r>
            <a:endParaRPr lang="en-US"/>
          </a:p>
        </p:txBody>
      </p:sp>
      <p:sp>
        <p:nvSpPr>
          <p:cNvPr id="5" name="Slide Number Placeholder 4"/>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53107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028C2-D8E7-4FD9-9833-19CF2A427315}" type="datetime1">
              <a:rPr lang="en-US" smtClean="0"/>
              <a:t>2/23/2019</a:t>
            </a:fld>
            <a:endParaRPr lang="en-US"/>
          </a:p>
        </p:txBody>
      </p:sp>
      <p:sp>
        <p:nvSpPr>
          <p:cNvPr id="3" name="Footer Placeholder 2"/>
          <p:cNvSpPr>
            <a:spLocks noGrp="1"/>
          </p:cNvSpPr>
          <p:nvPr>
            <p:ph type="ftr" sz="quarter" idx="11"/>
          </p:nvPr>
        </p:nvSpPr>
        <p:spPr/>
        <p:txBody>
          <a:bodyPr/>
          <a:lstStyle/>
          <a:p>
            <a:r>
              <a:rPr lang="en-US" smtClean="0"/>
              <a:t>CECS327 -  Distributed Systems</a:t>
            </a:r>
            <a:endParaRPr lang="en-US"/>
          </a:p>
        </p:txBody>
      </p:sp>
      <p:sp>
        <p:nvSpPr>
          <p:cNvPr id="4" name="Slide Number Placeholder 3"/>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420207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A7D32B-65B6-4BEC-9838-0D345E654D11}" type="datetime1">
              <a:rPr lang="en-US" smtClean="0"/>
              <a:t>2/23/2019</a:t>
            </a:fld>
            <a:endParaRPr lang="en-US"/>
          </a:p>
        </p:txBody>
      </p:sp>
      <p:sp>
        <p:nvSpPr>
          <p:cNvPr id="6" name="Footer Placeholder 5"/>
          <p:cNvSpPr>
            <a:spLocks noGrp="1"/>
          </p:cNvSpPr>
          <p:nvPr>
            <p:ph type="ftr" sz="quarter" idx="11"/>
          </p:nvPr>
        </p:nvSpPr>
        <p:spPr/>
        <p:txBody>
          <a:bodyPr/>
          <a:lstStyle/>
          <a:p>
            <a:r>
              <a:rPr lang="en-US" smtClean="0"/>
              <a:t>CECS327 -  Distributed Systems</a:t>
            </a:r>
            <a:endParaRPr lang="en-US"/>
          </a:p>
        </p:txBody>
      </p:sp>
      <p:sp>
        <p:nvSpPr>
          <p:cNvPr id="7" name="Slide Number Placeholder 6"/>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310557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FFD417-FF82-488A-833C-70574340D62C}" type="datetime1">
              <a:rPr lang="en-US" smtClean="0"/>
              <a:t>2/23/2019</a:t>
            </a:fld>
            <a:endParaRPr lang="en-US"/>
          </a:p>
        </p:txBody>
      </p:sp>
      <p:sp>
        <p:nvSpPr>
          <p:cNvPr id="6" name="Footer Placeholder 5"/>
          <p:cNvSpPr>
            <a:spLocks noGrp="1"/>
          </p:cNvSpPr>
          <p:nvPr>
            <p:ph type="ftr" sz="quarter" idx="11"/>
          </p:nvPr>
        </p:nvSpPr>
        <p:spPr/>
        <p:txBody>
          <a:bodyPr/>
          <a:lstStyle/>
          <a:p>
            <a:r>
              <a:rPr lang="en-US" smtClean="0"/>
              <a:t>CECS327 -  Distributed Systems</a:t>
            </a:r>
            <a:endParaRPr lang="en-US"/>
          </a:p>
        </p:txBody>
      </p:sp>
      <p:sp>
        <p:nvSpPr>
          <p:cNvPr id="7" name="Slide Number Placeholder 6"/>
          <p:cNvSpPr>
            <a:spLocks noGrp="1"/>
          </p:cNvSpPr>
          <p:nvPr>
            <p:ph type="sldNum" sz="quarter" idx="12"/>
          </p:nvPr>
        </p:nvSpPr>
        <p:spPr/>
        <p:txBody>
          <a:bodyPr/>
          <a:lstStyle/>
          <a:p>
            <a:fld id="{4C7D1836-2319-4984-8E9D-D871E67DDA95}" type="slidenum">
              <a:rPr lang="en-US" smtClean="0"/>
              <a:t>‹#›</a:t>
            </a:fld>
            <a:endParaRPr lang="en-US"/>
          </a:p>
        </p:txBody>
      </p:sp>
    </p:spTree>
    <p:extLst>
      <p:ext uri="{BB962C8B-B14F-4D97-AF65-F5344CB8AC3E}">
        <p14:creationId xmlns:p14="http://schemas.microsoft.com/office/powerpoint/2010/main" val="27077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4945D-51E1-487A-B521-146398D2328E}" type="datetime1">
              <a:rPr lang="en-US" smtClean="0"/>
              <a:t>2/23/2019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CECS327 -  Distributed Systems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D1836-2319-4984-8E9D-D871E67DDA95}" type="slidenum">
              <a:rPr lang="en-US" smtClean="0"/>
              <a:t>‹#›</a:t>
            </a:fld>
            <a:endParaRPr lang="en-US"/>
          </a:p>
        </p:txBody>
      </p:sp>
    </p:spTree>
    <p:extLst>
      <p:ext uri="{BB962C8B-B14F-4D97-AF65-F5344CB8AC3E}">
        <p14:creationId xmlns:p14="http://schemas.microsoft.com/office/powerpoint/2010/main" val="276910772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794" y="1081826"/>
            <a:ext cx="11758412" cy="1603890"/>
          </a:xfrm>
        </p:spPr>
        <p:txBody>
          <a:bodyPr>
            <a:normAutofit/>
          </a:bodyPr>
          <a:lstStyle/>
          <a:p>
            <a:r>
              <a:rPr lang="en-US" sz="4000" dirty="0" smtClean="0"/>
              <a:t>CORBA Programming </a:t>
            </a:r>
            <a:endParaRPr lang="en-US" sz="4000" dirty="0"/>
          </a:p>
        </p:txBody>
      </p:sp>
      <p:sp>
        <p:nvSpPr>
          <p:cNvPr id="3" name="Subtitle 2"/>
          <p:cNvSpPr>
            <a:spLocks noGrp="1"/>
          </p:cNvSpPr>
          <p:nvPr>
            <p:ph type="subTitle" idx="1"/>
          </p:nvPr>
        </p:nvSpPr>
        <p:spPr/>
        <p:txBody>
          <a:bodyPr/>
          <a:lstStyle/>
          <a:p>
            <a:r>
              <a:rPr lang="en-US" dirty="0" smtClean="0"/>
              <a:t>Arjang </a:t>
            </a:r>
            <a:r>
              <a:rPr lang="en-US" dirty="0" err="1" smtClean="0"/>
              <a:t>Fahim</a:t>
            </a:r>
            <a:r>
              <a:rPr lang="en-US" dirty="0" smtClean="0"/>
              <a:t> Ph.D.</a:t>
            </a:r>
          </a:p>
          <a:p>
            <a:r>
              <a:rPr lang="en-US" dirty="0" smtClean="0"/>
              <a:t>Spring 2019</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4447" y="4571502"/>
            <a:ext cx="1989085" cy="1934385"/>
          </a:xfrm>
          <a:prstGeom prst="rect">
            <a:avLst/>
          </a:prstGeom>
        </p:spPr>
      </p:pic>
    </p:spTree>
    <p:extLst>
      <p:ext uri="{BB962C8B-B14F-4D97-AF65-F5344CB8AC3E}">
        <p14:creationId xmlns:p14="http://schemas.microsoft.com/office/powerpoint/2010/main" val="4112244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49" y="279541"/>
            <a:ext cx="8846668" cy="853561"/>
          </a:xfrm>
        </p:spPr>
        <p:txBody>
          <a:bodyPr/>
          <a:lstStyle/>
          <a:p>
            <a:r>
              <a:rPr lang="en-US" dirty="0" smtClean="0"/>
              <a:t>CORBA Programming</a:t>
            </a:r>
            <a:endParaRPr lang="en-US" dirty="0"/>
          </a:p>
        </p:txBody>
      </p:sp>
      <p:sp>
        <p:nvSpPr>
          <p:cNvPr id="4" name="TextBox 3"/>
          <p:cNvSpPr txBox="1"/>
          <p:nvPr/>
        </p:nvSpPr>
        <p:spPr>
          <a:xfrm>
            <a:off x="0" y="6483772"/>
            <a:ext cx="12192000" cy="369332"/>
          </a:xfrm>
          <a:prstGeom prst="rect">
            <a:avLst/>
          </a:prstGeom>
          <a:no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4C7D1836-2319-4984-8E9D-D871E67DDA95}" type="slidenum">
              <a:rPr lang="en-US" smtClean="0"/>
              <a:t>2</a:t>
            </a:fld>
            <a:endParaRPr lang="en-US"/>
          </a:p>
        </p:txBody>
      </p:sp>
      <p:sp>
        <p:nvSpPr>
          <p:cNvPr id="9" name="Footer Placeholder 8"/>
          <p:cNvSpPr>
            <a:spLocks noGrp="1"/>
          </p:cNvSpPr>
          <p:nvPr>
            <p:ph type="ftr" sz="quarter" idx="11"/>
          </p:nvPr>
        </p:nvSpPr>
        <p:spPr/>
        <p:txBody>
          <a:bodyPr/>
          <a:lstStyle/>
          <a:p>
            <a:r>
              <a:rPr lang="en-US" smtClean="0"/>
              <a:t>CECS327 -  Distributed Systems</a:t>
            </a:r>
            <a:endParaRPr lang="en-US"/>
          </a:p>
        </p:txBody>
      </p:sp>
      <p:sp>
        <p:nvSpPr>
          <p:cNvPr id="11" name="TextBox 10"/>
          <p:cNvSpPr txBox="1"/>
          <p:nvPr/>
        </p:nvSpPr>
        <p:spPr>
          <a:xfrm>
            <a:off x="300990" y="1133102"/>
            <a:ext cx="11590019" cy="4524315"/>
          </a:xfrm>
          <a:prstGeom prst="rect">
            <a:avLst/>
          </a:prstGeom>
          <a:noFill/>
        </p:spPr>
        <p:txBody>
          <a:bodyPr wrap="square" rtlCol="0" anchor="t" anchorCtr="0">
            <a:spAutoFit/>
            <a:scene3d>
              <a:camera prst="orthographicFront"/>
              <a:lightRig rig="threePt" dir="t"/>
            </a:scene3d>
            <a:sp3d extrusionH="57150">
              <a:bevelT w="38100" h="38100"/>
            </a:sp3d>
          </a:bodyPr>
          <a:lstStyle/>
          <a:p>
            <a:pPr marL="342900" indent="-342900" algn="just">
              <a:lnSpc>
                <a:spcPct val="120000"/>
              </a:lnSpc>
              <a:buClr>
                <a:srgbClr val="800000"/>
              </a:buClr>
              <a:buSzPct val="120000"/>
              <a:buFont typeface="Arial"/>
              <a:buChar char="•"/>
            </a:pPr>
            <a:r>
              <a:rPr lang="en-US" sz="2000" dirty="0" smtClean="0">
                <a:latin typeface="Calibri Light (Headings)"/>
                <a:cs typeface="Times New Roman" panose="02020603050405020304" pitchFamily="18" charset="0"/>
              </a:rPr>
              <a:t>The common Object Request Broker Architecture (CORBA), allows clients to invoke operations on distributed objects (as defined by their IDL)</a:t>
            </a:r>
          </a:p>
          <a:p>
            <a:pPr marL="342900" indent="-342900" algn="just">
              <a:lnSpc>
                <a:spcPct val="120000"/>
              </a:lnSpc>
              <a:buClr>
                <a:srgbClr val="800000"/>
              </a:buClr>
              <a:buSzPct val="120000"/>
              <a:buFont typeface="Arial"/>
              <a:buChar char="•"/>
            </a:pPr>
            <a:endParaRPr lang="en-US" sz="2000" dirty="0" smtClean="0">
              <a:latin typeface="Calibri Light (Headings)"/>
              <a:cs typeface="Times New Roman" panose="02020603050405020304" pitchFamily="18" charset="0"/>
            </a:endParaRPr>
          </a:p>
          <a:p>
            <a:pPr marL="342900" indent="-342900" algn="just">
              <a:lnSpc>
                <a:spcPct val="120000"/>
              </a:lnSpc>
              <a:buClr>
                <a:srgbClr val="800000"/>
              </a:buClr>
              <a:buSzPct val="120000"/>
              <a:buFont typeface="Arial"/>
              <a:buChar char="•"/>
            </a:pPr>
            <a:r>
              <a:rPr lang="en-US" sz="2000" dirty="0" smtClean="0">
                <a:latin typeface="Calibri Light (Headings)"/>
                <a:cs typeface="Times New Roman" panose="02020603050405020304" pitchFamily="18" charset="0"/>
              </a:rPr>
              <a:t>Clients that </a:t>
            </a:r>
            <a:r>
              <a:rPr lang="en-US" sz="2000" dirty="0" smtClean="0">
                <a:latin typeface="Calibri Light (Headings)"/>
                <a:cs typeface="Times New Roman" panose="02020603050405020304" pitchFamily="18" charset="0"/>
              </a:rPr>
              <a:t>use CORBA have no concern for their location, the programming language of remote service, its OS, hardware platform or communication protocols (TCP/IP, IPX </a:t>
            </a:r>
            <a:r>
              <a:rPr lang="en-US" sz="2000" dirty="0" err="1" smtClean="0">
                <a:latin typeface="Calibri Light (Headings)"/>
                <a:cs typeface="Times New Roman" panose="02020603050405020304" pitchFamily="18" charset="0"/>
              </a:rPr>
              <a:t>etc</a:t>
            </a:r>
            <a:r>
              <a:rPr lang="en-US" sz="2000" dirty="0" smtClean="0">
                <a:latin typeface="Calibri Light (Headings)"/>
                <a:cs typeface="Times New Roman" panose="02020603050405020304" pitchFamily="18" charset="0"/>
              </a:rPr>
              <a:t>)</a:t>
            </a:r>
          </a:p>
          <a:p>
            <a:pPr marL="342900" indent="-342900" algn="just">
              <a:lnSpc>
                <a:spcPct val="120000"/>
              </a:lnSpc>
              <a:buClr>
                <a:srgbClr val="800000"/>
              </a:buClr>
              <a:buSzPct val="120000"/>
              <a:buFont typeface="Arial"/>
              <a:buChar char="•"/>
            </a:pPr>
            <a:endParaRPr lang="en-US" sz="2000" dirty="0" smtClean="0">
              <a:latin typeface="Calibri Light (Headings)"/>
              <a:cs typeface="Times New Roman" panose="02020603050405020304" pitchFamily="18" charset="0"/>
            </a:endParaRPr>
          </a:p>
          <a:p>
            <a:pPr marL="342900" indent="-342900" algn="just">
              <a:lnSpc>
                <a:spcPct val="120000"/>
              </a:lnSpc>
              <a:buClr>
                <a:srgbClr val="800000"/>
              </a:buClr>
              <a:buSzPct val="120000"/>
              <a:buFont typeface="Arial"/>
              <a:buChar char="•"/>
            </a:pPr>
            <a:r>
              <a:rPr lang="en-US" sz="2000" dirty="0" smtClean="0">
                <a:latin typeface="Calibri Light (Headings)"/>
                <a:cs typeface="Times New Roman" panose="02020603050405020304" pitchFamily="18" charset="0"/>
              </a:rPr>
              <a:t>CORBA is support framework of applications, libraries and services for making distributed procedure calls.</a:t>
            </a:r>
          </a:p>
          <a:p>
            <a:pPr marL="342900" indent="-342900" algn="just">
              <a:lnSpc>
                <a:spcPct val="120000"/>
              </a:lnSpc>
              <a:buClr>
                <a:srgbClr val="800000"/>
              </a:buClr>
              <a:buSzPct val="120000"/>
              <a:buFont typeface="Arial"/>
              <a:buChar char="•"/>
            </a:pPr>
            <a:endParaRPr lang="en-US" sz="2000" dirty="0" smtClean="0">
              <a:latin typeface="Calibri Light (Headings)"/>
              <a:cs typeface="Times New Roman" panose="02020603050405020304" pitchFamily="18" charset="0"/>
            </a:endParaRPr>
          </a:p>
          <a:p>
            <a:pPr marL="342900" indent="-342900" algn="just">
              <a:lnSpc>
                <a:spcPct val="120000"/>
              </a:lnSpc>
              <a:buClr>
                <a:srgbClr val="800000"/>
              </a:buClr>
              <a:buSzPct val="120000"/>
              <a:buFont typeface="Arial"/>
              <a:buChar char="•"/>
            </a:pPr>
            <a:r>
              <a:rPr lang="en-US" sz="2000" dirty="0">
                <a:latin typeface="Calibri Light (Headings)"/>
              </a:rPr>
              <a:t>CORBA's strength is that it allows platform and programming language interoperability. The interface between the client and server is defined by the CORBA IDL language which can be processed to produce code to support a variety of languages and </a:t>
            </a:r>
            <a:r>
              <a:rPr lang="en-US" sz="2000" dirty="0" smtClean="0">
                <a:latin typeface="Calibri Light (Headings)"/>
              </a:rPr>
              <a:t>platform</a:t>
            </a:r>
            <a:endParaRPr lang="en-US" sz="2000" dirty="0" smtClean="0">
              <a:latin typeface="Calibri Light (Headings)"/>
              <a:cs typeface="Times New Roman" panose="02020603050405020304" pitchFamily="18" charset="0"/>
            </a:endParaRPr>
          </a:p>
        </p:txBody>
      </p:sp>
    </p:spTree>
    <p:extLst>
      <p:ext uri="{BB962C8B-B14F-4D97-AF65-F5344CB8AC3E}">
        <p14:creationId xmlns:p14="http://schemas.microsoft.com/office/powerpoint/2010/main" val="3915826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49" y="279541"/>
            <a:ext cx="8846668" cy="853561"/>
          </a:xfrm>
        </p:spPr>
        <p:txBody>
          <a:bodyPr/>
          <a:lstStyle/>
          <a:p>
            <a:r>
              <a:rPr lang="en-US" dirty="0" smtClean="0"/>
              <a:t>CORBA Programming</a:t>
            </a:r>
            <a:endParaRPr lang="en-US" dirty="0"/>
          </a:p>
        </p:txBody>
      </p:sp>
      <p:sp>
        <p:nvSpPr>
          <p:cNvPr id="4" name="TextBox 3"/>
          <p:cNvSpPr txBox="1"/>
          <p:nvPr/>
        </p:nvSpPr>
        <p:spPr>
          <a:xfrm>
            <a:off x="0" y="6483772"/>
            <a:ext cx="12192000" cy="369332"/>
          </a:xfrm>
          <a:prstGeom prst="rect">
            <a:avLst/>
          </a:prstGeom>
          <a:no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4C7D1836-2319-4984-8E9D-D871E67DDA95}" type="slidenum">
              <a:rPr lang="en-US" smtClean="0"/>
              <a:t>3</a:t>
            </a:fld>
            <a:endParaRPr lang="en-US"/>
          </a:p>
        </p:txBody>
      </p:sp>
      <p:sp>
        <p:nvSpPr>
          <p:cNvPr id="9" name="Footer Placeholder 8"/>
          <p:cNvSpPr>
            <a:spLocks noGrp="1"/>
          </p:cNvSpPr>
          <p:nvPr>
            <p:ph type="ftr" sz="quarter" idx="11"/>
          </p:nvPr>
        </p:nvSpPr>
        <p:spPr/>
        <p:txBody>
          <a:bodyPr/>
          <a:lstStyle/>
          <a:p>
            <a:r>
              <a:rPr lang="en-US" smtClean="0"/>
              <a:t>CECS327 -  Distributed Systems</a:t>
            </a:r>
            <a:endParaRPr lang="en-US"/>
          </a:p>
        </p:txBody>
      </p:sp>
      <p:sp>
        <p:nvSpPr>
          <p:cNvPr id="11" name="TextBox 10"/>
          <p:cNvSpPr txBox="1"/>
          <p:nvPr/>
        </p:nvSpPr>
        <p:spPr>
          <a:xfrm>
            <a:off x="300990" y="1133102"/>
            <a:ext cx="11590019" cy="1200329"/>
          </a:xfrm>
          <a:prstGeom prst="rect">
            <a:avLst/>
          </a:prstGeom>
          <a:noFill/>
        </p:spPr>
        <p:txBody>
          <a:bodyPr wrap="square" rtlCol="0" anchor="t" anchorCtr="0">
            <a:spAutoFit/>
            <a:scene3d>
              <a:camera prst="orthographicFront"/>
              <a:lightRig rig="threePt" dir="t"/>
            </a:scene3d>
            <a:sp3d extrusionH="57150">
              <a:bevelT w="38100" h="38100"/>
            </a:sp3d>
          </a:bodyPr>
          <a:lstStyle/>
          <a:p>
            <a:pPr marL="342900" indent="-342900" algn="just">
              <a:lnSpc>
                <a:spcPct val="120000"/>
              </a:lnSpc>
              <a:buClr>
                <a:srgbClr val="800000"/>
              </a:buClr>
              <a:buSzPct val="120000"/>
              <a:buFont typeface="Arial"/>
              <a:buChar char="•"/>
            </a:pPr>
            <a:r>
              <a:rPr lang="en-US" sz="2000" dirty="0" smtClean="0">
                <a:latin typeface="Calibri Light (Headings)"/>
                <a:cs typeface="Times New Roman" panose="02020603050405020304" pitchFamily="18" charset="0"/>
              </a:rPr>
              <a:t>The common Object Request Broker Architecture (CORBA), allows clients to invoke operations on distributed objects (as defined by their IDL)</a:t>
            </a:r>
          </a:p>
          <a:p>
            <a:pPr marL="342900" indent="-342900" algn="just">
              <a:lnSpc>
                <a:spcPct val="120000"/>
              </a:lnSpc>
              <a:buClr>
                <a:srgbClr val="800000"/>
              </a:buClr>
              <a:buSzPct val="120000"/>
              <a:buFont typeface="Arial"/>
              <a:buChar char="•"/>
            </a:pPr>
            <a:endParaRPr lang="en-US" sz="2000" dirty="0" smtClean="0">
              <a:latin typeface="Calibri Light (Headings)"/>
              <a:cs typeface="Times New Roman" panose="02020603050405020304" pitchFamily="18" charset="0"/>
            </a:endParaRPr>
          </a:p>
        </p:txBody>
      </p:sp>
      <p:pic>
        <p:nvPicPr>
          <p:cNvPr id="1026" name="Picture 2" descr="CORBA sequenc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1733266"/>
            <a:ext cx="5802630" cy="43519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0990" y="2039510"/>
            <a:ext cx="5158740" cy="3046988"/>
          </a:xfrm>
          <a:prstGeom prst="rect">
            <a:avLst/>
          </a:prstGeom>
          <a:noFill/>
        </p:spPr>
        <p:txBody>
          <a:bodyPr wrap="square" rtlCol="0" anchor="t" anchorCtr="0">
            <a:spAutoFit/>
            <a:scene3d>
              <a:camera prst="orthographicFront"/>
              <a:lightRig rig="threePt" dir="t"/>
            </a:scene3d>
            <a:sp3d extrusionH="57150">
              <a:bevelT w="38100" h="38100"/>
            </a:sp3d>
          </a:bodyPr>
          <a:lstStyle/>
          <a:p>
            <a:pPr>
              <a:lnSpc>
                <a:spcPct val="120000"/>
              </a:lnSpc>
              <a:buClr>
                <a:srgbClr val="800000"/>
              </a:buClr>
              <a:buSzPct val="120000"/>
            </a:pPr>
            <a:r>
              <a:rPr lang="en-US" sz="2000" dirty="0" smtClean="0">
                <a:latin typeface="Calibri Light (Headings)"/>
                <a:cs typeface="Times New Roman" panose="02020603050405020304" pitchFamily="18" charset="0"/>
              </a:rPr>
              <a:t>1- </a:t>
            </a:r>
            <a:r>
              <a:rPr lang="en-US" sz="2000" dirty="0" err="1" smtClean="0">
                <a:latin typeface="Calibri Light (Headings)"/>
                <a:cs typeface="Times New Roman" panose="02020603050405020304" pitchFamily="18" charset="0"/>
              </a:rPr>
              <a:t>Applicationcalls</a:t>
            </a:r>
            <a:r>
              <a:rPr lang="en-US" sz="2000" dirty="0" smtClean="0">
                <a:latin typeface="Calibri Light (Headings)"/>
                <a:cs typeface="Times New Roman" panose="02020603050405020304" pitchFamily="18" charset="0"/>
              </a:rPr>
              <a:t> Function_1a()</a:t>
            </a:r>
          </a:p>
          <a:p>
            <a:pPr>
              <a:lnSpc>
                <a:spcPct val="120000"/>
              </a:lnSpc>
              <a:buClr>
                <a:srgbClr val="800000"/>
              </a:buClr>
              <a:buSzPct val="120000"/>
            </a:pPr>
            <a:r>
              <a:rPr lang="en-US" sz="2000" dirty="0" smtClean="0">
                <a:latin typeface="Calibri Light (Headings)"/>
                <a:cs typeface="Times New Roman" panose="02020603050405020304" pitchFamily="18" charset="0"/>
              </a:rPr>
              <a:t>2- CORBA name service locates Function_1a() on “server 1”</a:t>
            </a:r>
          </a:p>
          <a:p>
            <a:pPr>
              <a:lnSpc>
                <a:spcPct val="120000"/>
              </a:lnSpc>
              <a:buClr>
                <a:srgbClr val="800000"/>
              </a:buClr>
              <a:buSzPct val="120000"/>
            </a:pPr>
            <a:r>
              <a:rPr lang="en-US" sz="2000" dirty="0" smtClean="0">
                <a:latin typeface="Calibri Light (Headings)"/>
                <a:cs typeface="Times New Roman" panose="02020603050405020304" pitchFamily="18" charset="0"/>
              </a:rPr>
              <a:t>3- Application requests a call to Function_1a() on “server 1”</a:t>
            </a:r>
          </a:p>
          <a:p>
            <a:pPr>
              <a:lnSpc>
                <a:spcPct val="120000"/>
              </a:lnSpc>
              <a:buClr>
                <a:srgbClr val="800000"/>
              </a:buClr>
              <a:buSzPct val="120000"/>
            </a:pPr>
            <a:r>
              <a:rPr lang="en-US" sz="2000" dirty="0" smtClean="0">
                <a:latin typeface="Calibri Light (Headings)"/>
                <a:cs typeface="Times New Roman" panose="02020603050405020304" pitchFamily="18" charset="0"/>
              </a:rPr>
              <a:t>4- Execution of Function_1a() on “server 1” returns a function return value and returns an argument list </a:t>
            </a:r>
            <a:endParaRPr lang="en-US" sz="2000" dirty="0" smtClean="0">
              <a:latin typeface="Calibri Light (Headings)"/>
              <a:cs typeface="Times New Roman" panose="02020603050405020304" pitchFamily="18" charset="0"/>
            </a:endParaRPr>
          </a:p>
        </p:txBody>
      </p:sp>
    </p:spTree>
    <p:extLst>
      <p:ext uri="{BB962C8B-B14F-4D97-AF65-F5344CB8AC3E}">
        <p14:creationId xmlns:p14="http://schemas.microsoft.com/office/powerpoint/2010/main" val="1412641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49" y="279541"/>
            <a:ext cx="8846668" cy="853561"/>
          </a:xfrm>
        </p:spPr>
        <p:txBody>
          <a:bodyPr/>
          <a:lstStyle/>
          <a:p>
            <a:r>
              <a:rPr lang="en-US" dirty="0" smtClean="0"/>
              <a:t>CORBA Programming</a:t>
            </a:r>
            <a:endParaRPr lang="en-US" dirty="0"/>
          </a:p>
        </p:txBody>
      </p:sp>
      <p:sp>
        <p:nvSpPr>
          <p:cNvPr id="4" name="TextBox 3"/>
          <p:cNvSpPr txBox="1"/>
          <p:nvPr/>
        </p:nvSpPr>
        <p:spPr>
          <a:xfrm>
            <a:off x="0" y="6483772"/>
            <a:ext cx="12192000" cy="369332"/>
          </a:xfrm>
          <a:prstGeom prst="rect">
            <a:avLst/>
          </a:prstGeom>
          <a:no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4C7D1836-2319-4984-8E9D-D871E67DDA95}" type="slidenum">
              <a:rPr lang="en-US" smtClean="0"/>
              <a:t>4</a:t>
            </a:fld>
            <a:endParaRPr lang="en-US"/>
          </a:p>
        </p:txBody>
      </p:sp>
      <p:sp>
        <p:nvSpPr>
          <p:cNvPr id="9" name="Footer Placeholder 8"/>
          <p:cNvSpPr>
            <a:spLocks noGrp="1"/>
          </p:cNvSpPr>
          <p:nvPr>
            <p:ph type="ftr" sz="quarter" idx="11"/>
          </p:nvPr>
        </p:nvSpPr>
        <p:spPr/>
        <p:txBody>
          <a:bodyPr/>
          <a:lstStyle/>
          <a:p>
            <a:r>
              <a:rPr lang="en-US" smtClean="0"/>
              <a:t>CECS327 -  Distributed Systems</a:t>
            </a:r>
            <a:endParaRPr lang="en-US"/>
          </a:p>
        </p:txBody>
      </p:sp>
      <p:sp>
        <p:nvSpPr>
          <p:cNvPr id="11" name="TextBox 10"/>
          <p:cNvSpPr txBox="1"/>
          <p:nvPr/>
        </p:nvSpPr>
        <p:spPr>
          <a:xfrm>
            <a:off x="300990" y="1133102"/>
            <a:ext cx="11590019" cy="1200329"/>
          </a:xfrm>
          <a:prstGeom prst="rect">
            <a:avLst/>
          </a:prstGeom>
          <a:noFill/>
        </p:spPr>
        <p:txBody>
          <a:bodyPr wrap="square" rtlCol="0" anchor="t" anchorCtr="0">
            <a:spAutoFit/>
            <a:scene3d>
              <a:camera prst="orthographicFront"/>
              <a:lightRig rig="threePt" dir="t"/>
            </a:scene3d>
            <a:sp3d extrusionH="57150">
              <a:bevelT w="38100" h="38100"/>
            </a:sp3d>
          </a:bodyPr>
          <a:lstStyle/>
          <a:p>
            <a:pPr marL="342900" indent="-342900" algn="just">
              <a:lnSpc>
                <a:spcPct val="120000"/>
              </a:lnSpc>
              <a:buClr>
                <a:srgbClr val="800000"/>
              </a:buClr>
              <a:buSzPct val="120000"/>
              <a:buFont typeface="Arial"/>
              <a:buChar char="•"/>
            </a:pPr>
            <a:r>
              <a:rPr lang="en-US" sz="2000" dirty="0" smtClean="0">
                <a:latin typeface="Calibri Light (Headings)"/>
                <a:cs typeface="Times New Roman" panose="02020603050405020304" pitchFamily="18" charset="0"/>
              </a:rPr>
              <a:t>The common Object Request Broker Architecture (CORBA), allows clients to invoke operations on distributed objects (as defined by their IDL)</a:t>
            </a:r>
          </a:p>
          <a:p>
            <a:pPr marL="342900" indent="-342900" algn="just">
              <a:lnSpc>
                <a:spcPct val="120000"/>
              </a:lnSpc>
              <a:buClr>
                <a:srgbClr val="800000"/>
              </a:buClr>
              <a:buSzPct val="120000"/>
              <a:buFont typeface="Arial"/>
              <a:buChar char="•"/>
            </a:pPr>
            <a:endParaRPr lang="en-US" sz="2000" dirty="0" smtClean="0">
              <a:latin typeface="Calibri Light (Headings)"/>
              <a:cs typeface="Times New Roman" panose="02020603050405020304" pitchFamily="18" charset="0"/>
            </a:endParaRPr>
          </a:p>
        </p:txBody>
      </p:sp>
      <p:pic>
        <p:nvPicPr>
          <p:cNvPr id="1026" name="Picture 2" descr="CORBA sequenc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1733266"/>
            <a:ext cx="5802630" cy="43519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0990" y="2039510"/>
            <a:ext cx="5158740" cy="3046988"/>
          </a:xfrm>
          <a:prstGeom prst="rect">
            <a:avLst/>
          </a:prstGeom>
          <a:noFill/>
        </p:spPr>
        <p:txBody>
          <a:bodyPr wrap="square" rtlCol="0" anchor="t" anchorCtr="0">
            <a:spAutoFit/>
            <a:scene3d>
              <a:camera prst="orthographicFront"/>
              <a:lightRig rig="threePt" dir="t"/>
            </a:scene3d>
            <a:sp3d extrusionH="57150">
              <a:bevelT w="38100" h="38100"/>
            </a:sp3d>
          </a:bodyPr>
          <a:lstStyle/>
          <a:p>
            <a:pPr>
              <a:lnSpc>
                <a:spcPct val="120000"/>
              </a:lnSpc>
              <a:buClr>
                <a:srgbClr val="800000"/>
              </a:buClr>
              <a:buSzPct val="120000"/>
            </a:pPr>
            <a:r>
              <a:rPr lang="en-US" sz="2000" dirty="0" smtClean="0">
                <a:latin typeface="Calibri Light (Headings)"/>
                <a:cs typeface="Times New Roman" panose="02020603050405020304" pitchFamily="18" charset="0"/>
              </a:rPr>
              <a:t>1- </a:t>
            </a:r>
            <a:r>
              <a:rPr lang="en-US" sz="2000" dirty="0" err="1" smtClean="0">
                <a:latin typeface="Calibri Light (Headings)"/>
                <a:cs typeface="Times New Roman" panose="02020603050405020304" pitchFamily="18" charset="0"/>
              </a:rPr>
              <a:t>Applicationcalls</a:t>
            </a:r>
            <a:r>
              <a:rPr lang="en-US" sz="2000" dirty="0" smtClean="0">
                <a:latin typeface="Calibri Light (Headings)"/>
                <a:cs typeface="Times New Roman" panose="02020603050405020304" pitchFamily="18" charset="0"/>
              </a:rPr>
              <a:t> Function_1a()</a:t>
            </a:r>
          </a:p>
          <a:p>
            <a:pPr>
              <a:lnSpc>
                <a:spcPct val="120000"/>
              </a:lnSpc>
              <a:buClr>
                <a:srgbClr val="800000"/>
              </a:buClr>
              <a:buSzPct val="120000"/>
            </a:pPr>
            <a:r>
              <a:rPr lang="en-US" sz="2000" dirty="0" smtClean="0">
                <a:latin typeface="Calibri Light (Headings)"/>
                <a:cs typeface="Times New Roman" panose="02020603050405020304" pitchFamily="18" charset="0"/>
              </a:rPr>
              <a:t>2- CORBA name service locates Function_1a() on “server 1”</a:t>
            </a:r>
          </a:p>
          <a:p>
            <a:pPr>
              <a:lnSpc>
                <a:spcPct val="120000"/>
              </a:lnSpc>
              <a:buClr>
                <a:srgbClr val="800000"/>
              </a:buClr>
              <a:buSzPct val="120000"/>
            </a:pPr>
            <a:r>
              <a:rPr lang="en-US" sz="2000" dirty="0" smtClean="0">
                <a:latin typeface="Calibri Light (Headings)"/>
                <a:cs typeface="Times New Roman" panose="02020603050405020304" pitchFamily="18" charset="0"/>
              </a:rPr>
              <a:t>3- Application requests a call to Function_1a() on “server 1”</a:t>
            </a:r>
          </a:p>
          <a:p>
            <a:pPr>
              <a:lnSpc>
                <a:spcPct val="120000"/>
              </a:lnSpc>
              <a:buClr>
                <a:srgbClr val="800000"/>
              </a:buClr>
              <a:buSzPct val="120000"/>
            </a:pPr>
            <a:r>
              <a:rPr lang="en-US" sz="2000" dirty="0" smtClean="0">
                <a:latin typeface="Calibri Light (Headings)"/>
                <a:cs typeface="Times New Roman" panose="02020603050405020304" pitchFamily="18" charset="0"/>
              </a:rPr>
              <a:t>4- Execution of Function_1a() on “server 1” returns a function return value and returns an argument list </a:t>
            </a:r>
            <a:endParaRPr lang="en-US" sz="2000" dirty="0" smtClean="0">
              <a:latin typeface="Calibri Light (Headings)"/>
              <a:cs typeface="Times New Roman" panose="02020603050405020304" pitchFamily="18" charset="0"/>
            </a:endParaRPr>
          </a:p>
        </p:txBody>
      </p:sp>
    </p:spTree>
    <p:extLst>
      <p:ext uri="{BB962C8B-B14F-4D97-AF65-F5344CB8AC3E}">
        <p14:creationId xmlns:p14="http://schemas.microsoft.com/office/powerpoint/2010/main" val="946085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1726</TotalTime>
  <Words>288</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Calibri Light (Headings)</vt:lpstr>
      <vt:lpstr>Times New Roman</vt:lpstr>
      <vt:lpstr>Office Theme</vt:lpstr>
      <vt:lpstr>CORBA Programming </vt:lpstr>
      <vt:lpstr>CORBA Programming</vt:lpstr>
      <vt:lpstr>CORBA Programming</vt:lpstr>
      <vt:lpstr>CORBA Programming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CECS 326 – Operating Systems Introduction</dc:title>
  <dc:creator>Arjang</dc:creator>
  <cp:lastModifiedBy>Arjang</cp:lastModifiedBy>
  <cp:revision>94</cp:revision>
  <dcterms:created xsi:type="dcterms:W3CDTF">2019-01-16T18:19:37Z</dcterms:created>
  <dcterms:modified xsi:type="dcterms:W3CDTF">2019-02-24T07:27:43Z</dcterms:modified>
</cp:coreProperties>
</file>