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Dumm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Dumm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Dumm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Dummy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Dummy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Dummy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Dummy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Dummy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Dummy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ystack%20Analytics\Gene_Panel\T2D_gene_pane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TCF7L2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TCF7L2!$H$53</c:f>
              <c:strCache>
                <c:ptCount val="1"/>
                <c:pt idx="0">
                  <c:v>Population 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TCF7L2!$G$54:$G$65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TCF7L2!$H$54:$H$65</c:f>
              <c:numCache>
                <c:formatCode>General</c:formatCode>
                <c:ptCount val="12"/>
                <c:pt idx="0">
                  <c:v>2116</c:v>
                </c:pt>
                <c:pt idx="1">
                  <c:v>767</c:v>
                </c:pt>
                <c:pt idx="2">
                  <c:v>891</c:v>
                </c:pt>
                <c:pt idx="3">
                  <c:v>3520</c:v>
                </c:pt>
                <c:pt idx="4">
                  <c:v>698</c:v>
                </c:pt>
                <c:pt idx="5">
                  <c:v>2104</c:v>
                </c:pt>
                <c:pt idx="6">
                  <c:v>6736</c:v>
                </c:pt>
                <c:pt idx="7">
                  <c:v>32000</c:v>
                </c:pt>
                <c:pt idx="8">
                  <c:v>13781</c:v>
                </c:pt>
                <c:pt idx="9">
                  <c:v>2968</c:v>
                </c:pt>
                <c:pt idx="10">
                  <c:v>7835</c:v>
                </c:pt>
                <c:pt idx="11">
                  <c:v>13781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3-477A-8744-A5905884B3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78318352"/>
        <c:axId val="2078319184"/>
      </c:barChart>
      <c:catAx>
        <c:axId val="207831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319184"/>
        <c:crosses val="autoZero"/>
        <c:auto val="1"/>
        <c:lblAlgn val="ctr"/>
        <c:lblOffset val="100"/>
        <c:noMultiLvlLbl val="0"/>
      </c:catAx>
      <c:valAx>
        <c:axId val="207831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Size</a:t>
                </a:r>
              </a:p>
            </c:rich>
          </c:tx>
          <c:layout>
            <c:manualLayout>
              <c:xMode val="edge"/>
              <c:yMode val="edge"/>
              <c:x val="1.2904784208371262E-2"/>
              <c:y val="0.434664072667043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31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sng" baseline="0"/>
              <a:t>Number of articles for each gene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'Number of articles'!$E$5</c:f>
              <c:strCache>
                <c:ptCount val="1"/>
                <c:pt idx="0">
                  <c:v>Number of Articles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7F-4DB5-B8A7-79D79DDA19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7F-4DB5-B8A7-79D79DDA19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7F-4DB5-B8A7-79D79DDA19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7F-4DB5-B8A7-79D79DDA19E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87F-4DB5-B8A7-79D79DDA19E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87F-4DB5-B8A7-79D79DDA19E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87F-4DB5-B8A7-79D79DDA19E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87F-4DB5-B8A7-79D79DDA19E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87F-4DB5-B8A7-79D79DDA19E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87F-4DB5-B8A7-79D79DDA19E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87F-4DB5-B8A7-79D79DDA19E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87F-4DB5-B8A7-79D79DDA19E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D87F-4DB5-B8A7-79D79DDA19E2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D87F-4DB5-B8A7-79D79DDA19E2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'Number of articles'!$D$6:$D$19</c:f>
              <c:strCache>
                <c:ptCount val="14"/>
                <c:pt idx="0">
                  <c:v>TCF7L2</c:v>
                </c:pt>
                <c:pt idx="1">
                  <c:v>PPARG</c:v>
                </c:pt>
                <c:pt idx="2">
                  <c:v>KCNJ11</c:v>
                </c:pt>
                <c:pt idx="3">
                  <c:v>SLC30A8</c:v>
                </c:pt>
                <c:pt idx="4">
                  <c:v>HHEX</c:v>
                </c:pt>
                <c:pt idx="5">
                  <c:v>CDNK2B</c:v>
                </c:pt>
                <c:pt idx="6">
                  <c:v>IGF2BP2</c:v>
                </c:pt>
                <c:pt idx="7">
                  <c:v>CDKAL1</c:v>
                </c:pt>
                <c:pt idx="8">
                  <c:v>JAZF1</c:v>
                </c:pt>
                <c:pt idx="9">
                  <c:v>CDC123/CAMKID</c:v>
                </c:pt>
                <c:pt idx="10">
                  <c:v>TSPAN8/LGR5</c:v>
                </c:pt>
                <c:pt idx="11">
                  <c:v>THADA</c:v>
                </c:pt>
                <c:pt idx="12">
                  <c:v>ADAMTS9</c:v>
                </c:pt>
                <c:pt idx="13">
                  <c:v>NOTCH2</c:v>
                </c:pt>
              </c:strCache>
            </c:strRef>
          </c:cat>
          <c:val>
            <c:numRef>
              <c:f>'Number of articles'!$E$6:$E$19</c:f>
              <c:numCache>
                <c:formatCode>General</c:formatCode>
                <c:ptCount val="14"/>
                <c:pt idx="0">
                  <c:v>9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D87F-4DB5-B8A7-79D79DDA1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u="sng" baseline="0"/>
              <a:t>Number of articles for each gene</a:t>
            </a:r>
          </a:p>
        </c:rich>
      </c:tx>
      <c:layout>
        <c:manualLayout>
          <c:xMode val="edge"/>
          <c:yMode val="edge"/>
          <c:x val="0.24355432780847144"/>
          <c:y val="2.63504611330698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'Number of articles'!$E$5</c:f>
              <c:strCache>
                <c:ptCount val="1"/>
                <c:pt idx="0">
                  <c:v>Number of Articles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'Number of articles'!$D$6:$D$19</c:f>
              <c:strCache>
                <c:ptCount val="14"/>
                <c:pt idx="0">
                  <c:v>TCF7L2</c:v>
                </c:pt>
                <c:pt idx="1">
                  <c:v>PPARG</c:v>
                </c:pt>
                <c:pt idx="2">
                  <c:v>KCNJ11</c:v>
                </c:pt>
                <c:pt idx="3">
                  <c:v>SLC30A8</c:v>
                </c:pt>
                <c:pt idx="4">
                  <c:v>HHEX</c:v>
                </c:pt>
                <c:pt idx="5">
                  <c:v>CDNK2B</c:v>
                </c:pt>
                <c:pt idx="6">
                  <c:v>IGF2BP2</c:v>
                </c:pt>
                <c:pt idx="7">
                  <c:v>CDKAL1</c:v>
                </c:pt>
                <c:pt idx="8">
                  <c:v>JAZF1</c:v>
                </c:pt>
                <c:pt idx="9">
                  <c:v>CDC123/CAMKID</c:v>
                </c:pt>
                <c:pt idx="10">
                  <c:v>TSPAN8/LGR5</c:v>
                </c:pt>
                <c:pt idx="11">
                  <c:v>THADA</c:v>
                </c:pt>
                <c:pt idx="12">
                  <c:v>ADAMTS9</c:v>
                </c:pt>
                <c:pt idx="13">
                  <c:v>NOTCH2</c:v>
                </c:pt>
              </c:strCache>
            </c:strRef>
          </c:cat>
          <c:val>
            <c:numRef>
              <c:f>'Number of articles'!$E$6:$E$19</c:f>
              <c:numCache>
                <c:formatCode>General</c:formatCode>
                <c:ptCount val="14"/>
                <c:pt idx="0">
                  <c:v>9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9-4C13-B85A-5E65E4970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07424032"/>
        <c:axId val="2107422368"/>
      </c:barChart>
      <c:catAx>
        <c:axId val="210742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Genes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422368"/>
        <c:crosses val="autoZero"/>
        <c:auto val="1"/>
        <c:lblAlgn val="ctr"/>
        <c:lblOffset val="100"/>
        <c:noMultiLvlLbl val="0"/>
      </c:catAx>
      <c:valAx>
        <c:axId val="210742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Number of articles</a:t>
                </a:r>
              </a:p>
            </c:rich>
          </c:tx>
          <c:layout>
            <c:manualLayout>
              <c:xMode val="edge"/>
              <c:yMode val="edge"/>
              <c:x val="2.3020257826887661E-2"/>
              <c:y val="0.222661807813214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4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TCF7L2 avg.</a:t>
            </a:r>
            <a:r>
              <a:rPr lang="en-US" sz="1800" baseline="0" dirty="0"/>
              <a:t> </a:t>
            </a:r>
            <a:r>
              <a:rPr lang="en-US" sz="1800" dirty="0"/>
              <a:t>beta value in different population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Sheet1!$H$5</c:f>
              <c:strCache>
                <c:ptCount val="1"/>
                <c:pt idx="0">
                  <c:v>beta_value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Sheet1!$G$6:$G$15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Sheet1!$H$6:$H$15</c:f>
              <c:numCache>
                <c:formatCode>General</c:formatCode>
                <c:ptCount val="10"/>
                <c:pt idx="0">
                  <c:v>0.33856225346781699</c:v>
                </c:pt>
                <c:pt idx="1">
                  <c:v>0.3405330750139518</c:v>
                </c:pt>
                <c:pt idx="2">
                  <c:v>0.41774947182725636</c:v>
                </c:pt>
                <c:pt idx="3">
                  <c:v>0.350656871613169</c:v>
                </c:pt>
                <c:pt idx="4">
                  <c:v>0.41210965082683298</c:v>
                </c:pt>
                <c:pt idx="5">
                  <c:v>0.23867507579970118</c:v>
                </c:pt>
                <c:pt idx="6">
                  <c:v>0.28306466194623453</c:v>
                </c:pt>
                <c:pt idx="7">
                  <c:v>0.31481073984003299</c:v>
                </c:pt>
                <c:pt idx="8">
                  <c:v>0.431782416425537</c:v>
                </c:pt>
                <c:pt idx="9">
                  <c:v>0.45313011516899576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5F-448E-9B79-8DF7483A6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23786256"/>
        <c:axId val="1923787504"/>
      </c:barChart>
      <c:catAx>
        <c:axId val="192378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Population</a:t>
                </a:r>
              </a:p>
            </c:rich>
          </c:tx>
          <c:layout>
            <c:manualLayout>
              <c:xMode val="edge"/>
              <c:yMode val="edge"/>
              <c:x val="0.48386535998589036"/>
              <c:y val="0.952233655604324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787504"/>
        <c:crosses val="autoZero"/>
        <c:auto val="1"/>
        <c:lblAlgn val="ctr"/>
        <c:lblOffset val="100"/>
        <c:noMultiLvlLbl val="0"/>
      </c:catAx>
      <c:valAx>
        <c:axId val="192378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Beta value</a:t>
                </a:r>
              </a:p>
            </c:rich>
          </c:tx>
          <c:layout>
            <c:manualLayout>
              <c:xMode val="edge"/>
              <c:yMode val="edge"/>
              <c:x val="9.3939324031580024E-3"/>
              <c:y val="0.38636855545857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78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/>
              <a:t>PPARG avg. beta value in different population</a:t>
            </a:r>
          </a:p>
        </c:rich>
      </c:tx>
      <c:layout>
        <c:manualLayout>
          <c:xMode val="edge"/>
          <c:yMode val="edge"/>
          <c:x val="0.25617522430093054"/>
          <c:y val="2.6161479785782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Sheet1!$M$2:$M$4</c:f>
              <c:strCache>
                <c:ptCount val="3"/>
                <c:pt idx="0">
                  <c:v>European</c:v>
                </c:pt>
                <c:pt idx="1">
                  <c:v>Finnish </c:v>
                </c:pt>
                <c:pt idx="2">
                  <c:v>Indian</c:v>
                </c:pt>
              </c:strCache>
            </c:strRef>
          </c:cat>
          <c:val>
            <c:numRef>
              <c:f>Sheet1!$N$2:$N$4</c:f>
              <c:numCache>
                <c:formatCode>General</c:formatCode>
                <c:ptCount val="3"/>
                <c:pt idx="0">
                  <c:v>0.131028262406404</c:v>
                </c:pt>
                <c:pt idx="1">
                  <c:v>0.40874322740777602</c:v>
                </c:pt>
                <c:pt idx="2">
                  <c:v>0.31481073984003299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C-4425-BBE1-70370899D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-24"/>
        <c:axId val="2128749568"/>
        <c:axId val="2128749984"/>
      </c:barChart>
      <c:catAx>
        <c:axId val="2128749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749984"/>
        <c:crosses val="autoZero"/>
        <c:auto val="1"/>
        <c:lblAlgn val="ctr"/>
        <c:lblOffset val="100"/>
        <c:noMultiLvlLbl val="0"/>
      </c:catAx>
      <c:valAx>
        <c:axId val="212874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Beta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749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KCNJ11 avg. beta value in different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Sheet1!$C$49</c:f>
              <c:strCache>
                <c:ptCount val="1"/>
                <c:pt idx="0">
                  <c:v>beta_value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Sheet1!$B$50:$B$51</c:f>
              <c:strCache>
                <c:ptCount val="2"/>
                <c:pt idx="0">
                  <c:v>European</c:v>
                </c:pt>
                <c:pt idx="1">
                  <c:v>Indian</c:v>
                </c:pt>
              </c:strCache>
            </c:strRef>
          </c:cat>
          <c:val>
            <c:numRef>
              <c:f>Sheet1!$C$50:$C$51</c:f>
              <c:numCache>
                <c:formatCode>General</c:formatCode>
                <c:ptCount val="2"/>
                <c:pt idx="0">
                  <c:v>0.131028262406404</c:v>
                </c:pt>
                <c:pt idx="1">
                  <c:v>0.32930374714260002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2-4C0D-9609-F3982F08D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0"/>
        <c:overlap val="-24"/>
        <c:axId val="1440769535"/>
        <c:axId val="1440763711"/>
      </c:barChart>
      <c:catAx>
        <c:axId val="1440769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Population</a:t>
                </a:r>
              </a:p>
            </c:rich>
          </c:tx>
          <c:layout>
            <c:manualLayout>
              <c:xMode val="edge"/>
              <c:yMode val="edge"/>
              <c:x val="0.49193950927575736"/>
              <c:y val="0.93723167275422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763711"/>
        <c:crosses val="autoZero"/>
        <c:auto val="1"/>
        <c:lblAlgn val="ctr"/>
        <c:lblOffset val="100"/>
        <c:noMultiLvlLbl val="0"/>
      </c:catAx>
      <c:valAx>
        <c:axId val="144076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Beta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769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SLC30A8 avg. beta value in different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Sheet1!$Q$49</c:f>
              <c:strCache>
                <c:ptCount val="1"/>
                <c:pt idx="0">
                  <c:v>beta_value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Sheet1!$P$50:$P$52</c:f>
              <c:strCache>
                <c:ptCount val="3"/>
                <c:pt idx="0">
                  <c:v>European</c:v>
                </c:pt>
                <c:pt idx="1">
                  <c:v>Han Chinese</c:v>
                </c:pt>
                <c:pt idx="2">
                  <c:v>Indian</c:v>
                </c:pt>
              </c:strCache>
            </c:strRef>
          </c:cat>
          <c:val>
            <c:numRef>
              <c:f>Sheet1!$Q$50:$Q$52</c:f>
              <c:numCache>
                <c:formatCode>General</c:formatCode>
                <c:ptCount val="3"/>
                <c:pt idx="0">
                  <c:v>0.113328685307003</c:v>
                </c:pt>
                <c:pt idx="1">
                  <c:v>0.29195455312064494</c:v>
                </c:pt>
                <c:pt idx="2">
                  <c:v>0.29266961396281999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8A-40A6-9C00-C22CEE3BD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4"/>
        <c:axId val="1451946399"/>
        <c:axId val="1451955135"/>
      </c:barChart>
      <c:catAx>
        <c:axId val="1451946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955135"/>
        <c:crosses val="autoZero"/>
        <c:auto val="1"/>
        <c:lblAlgn val="ctr"/>
        <c:lblOffset val="100"/>
        <c:noMultiLvlLbl val="0"/>
      </c:catAx>
      <c:valAx>
        <c:axId val="145195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Beta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94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HHEX avg. beta value in different</a:t>
            </a:r>
            <a:r>
              <a:rPr lang="en-US" sz="1800" baseline="0" dirty="0"/>
              <a:t> population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Sheet1!$C$70</c:f>
              <c:strCache>
                <c:ptCount val="1"/>
                <c:pt idx="0">
                  <c:v>beta_value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Sheet1!$B$71:$B$73</c:f>
              <c:strCache>
                <c:ptCount val="3"/>
                <c:pt idx="0">
                  <c:v>European</c:v>
                </c:pt>
                <c:pt idx="1">
                  <c:v>Han Chinese</c:v>
                </c:pt>
                <c:pt idx="2">
                  <c:v>Indian</c:v>
                </c:pt>
              </c:strCache>
            </c:strRef>
          </c:cat>
          <c:val>
            <c:numRef>
              <c:f>Sheet1!$C$71:$C$73</c:f>
              <c:numCache>
                <c:formatCode>General</c:formatCode>
                <c:ptCount val="3"/>
                <c:pt idx="0">
                  <c:v>0.122217632724249</c:v>
                </c:pt>
                <c:pt idx="1">
                  <c:v>0.27131655104173502</c:v>
                </c:pt>
                <c:pt idx="2">
                  <c:v>0.23901690047049901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1-439C-82AD-8681F830D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4"/>
        <c:axId val="1526472095"/>
        <c:axId val="1526476255"/>
      </c:barChart>
      <c:catAx>
        <c:axId val="1526472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476255"/>
        <c:crosses val="autoZero"/>
        <c:auto val="1"/>
        <c:lblAlgn val="ctr"/>
        <c:lblOffset val="100"/>
        <c:noMultiLvlLbl val="0"/>
      </c:catAx>
      <c:valAx>
        <c:axId val="152647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Beta</a:t>
                </a:r>
                <a:r>
                  <a:rPr lang="en-IN" sz="1600" baseline="0" dirty="0"/>
                  <a:t> value</a:t>
                </a:r>
                <a:endParaRPr lang="en-IN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472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CDNK2B avg. beta value in different</a:t>
            </a:r>
            <a:r>
              <a:rPr lang="en-US" sz="1800" baseline="0" dirty="0"/>
              <a:t> population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Sheet1!$S$69</c:f>
              <c:strCache>
                <c:ptCount val="1"/>
                <c:pt idx="0">
                  <c:v>beta_value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Sheet1!$R$70:$R$71</c:f>
              <c:strCache>
                <c:ptCount val="2"/>
                <c:pt idx="0">
                  <c:v>European</c:v>
                </c:pt>
                <c:pt idx="1">
                  <c:v>Indian</c:v>
                </c:pt>
              </c:strCache>
            </c:strRef>
          </c:cat>
          <c:val>
            <c:numRef>
              <c:f>Sheet1!$S$70:$S$71</c:f>
              <c:numCache>
                <c:formatCode>General</c:formatCode>
                <c:ptCount val="2"/>
                <c:pt idx="0">
                  <c:v>0.18232155679395401</c:v>
                </c:pt>
                <c:pt idx="1">
                  <c:v>0.31481073984003299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5-42F2-8322-E2AFEFECA1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24"/>
        <c:axId val="1526465023"/>
        <c:axId val="1526477087"/>
      </c:barChart>
      <c:catAx>
        <c:axId val="15264650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Population</a:t>
                </a:r>
              </a:p>
            </c:rich>
          </c:tx>
          <c:layout>
            <c:manualLayout>
              <c:xMode val="edge"/>
              <c:yMode val="edge"/>
              <c:x val="0.49980091416886102"/>
              <c:y val="0.914812402579655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477087"/>
        <c:crosses val="autoZero"/>
        <c:auto val="1"/>
        <c:lblAlgn val="ctr"/>
        <c:lblOffset val="100"/>
        <c:noMultiLvlLbl val="0"/>
      </c:catAx>
      <c:valAx>
        <c:axId val="1526477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Beta value</a:t>
                </a:r>
              </a:p>
            </c:rich>
          </c:tx>
          <c:layout>
            <c:manualLayout>
              <c:xMode val="edge"/>
              <c:yMode val="edge"/>
              <c:x val="2.1610171414224069E-2"/>
              <c:y val="0.420270626534630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465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IGF2BP2 avg. beta value in different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45062555046248"/>
          <c:y val="0.13461737508037663"/>
          <c:w val="0.82446087992262285"/>
          <c:h val="0.705843266784972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Sheet1!$E$97</c:f>
              <c:strCache>
                <c:ptCount val="1"/>
                <c:pt idx="0">
                  <c:v>beta_value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Sheet1!$D$98:$D$99</c:f>
              <c:strCache>
                <c:ptCount val="2"/>
                <c:pt idx="0">
                  <c:v>European</c:v>
                </c:pt>
                <c:pt idx="1">
                  <c:v>Indian</c:v>
                </c:pt>
              </c:strCache>
            </c:strRef>
          </c:cat>
          <c:val>
            <c:numRef>
              <c:f>Sheet1!$E$98:$E$99</c:f>
              <c:numCache>
                <c:formatCode>General</c:formatCode>
                <c:ptCount val="2"/>
                <c:pt idx="0">
                  <c:v>0.131028262406404</c:v>
                </c:pt>
                <c:pt idx="1">
                  <c:v>0.18232155679395401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6-491B-9D3B-F32B459AD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0"/>
        <c:overlap val="-30"/>
        <c:axId val="1526433823"/>
        <c:axId val="1526416351"/>
      </c:barChart>
      <c:catAx>
        <c:axId val="1526433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Population</a:t>
                </a:r>
              </a:p>
            </c:rich>
          </c:tx>
          <c:layout>
            <c:manualLayout>
              <c:xMode val="edge"/>
              <c:yMode val="edge"/>
              <c:x val="0.48276498889216907"/>
              <c:y val="0.879650052734567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416351"/>
        <c:crosses val="autoZero"/>
        <c:auto val="1"/>
        <c:lblAlgn val="ctr"/>
        <c:lblOffset val="100"/>
        <c:noMultiLvlLbl val="0"/>
      </c:catAx>
      <c:valAx>
        <c:axId val="152641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Beta value</a:t>
                </a:r>
              </a:p>
            </c:rich>
          </c:tx>
          <c:layout>
            <c:manualLayout>
              <c:xMode val="edge"/>
              <c:yMode val="edge"/>
              <c:x val="2.7380036087054627E-2"/>
              <c:y val="0.412571344273636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6433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CDKAL1 avg. beta value in different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Sheet1!$R$97</c:f>
              <c:strCache>
                <c:ptCount val="1"/>
                <c:pt idx="0">
                  <c:v>beta_value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Sheet1!$Q$98:$Q$100</c:f>
              <c:strCache>
                <c:ptCount val="3"/>
                <c:pt idx="0">
                  <c:v>European</c:v>
                </c:pt>
                <c:pt idx="1">
                  <c:v>Han Chinese</c:v>
                </c:pt>
                <c:pt idx="2">
                  <c:v>Indian</c:v>
                </c:pt>
              </c:strCache>
            </c:strRef>
          </c:cat>
          <c:val>
            <c:numRef>
              <c:f>Sheet1!$R$98:$R$100</c:f>
              <c:numCache>
                <c:formatCode>General</c:formatCode>
                <c:ptCount val="3"/>
                <c:pt idx="0">
                  <c:v>0.113328685307003</c:v>
                </c:pt>
                <c:pt idx="1">
                  <c:v>0.36464311358790902</c:v>
                </c:pt>
                <c:pt idx="2">
                  <c:v>0.16551443847757299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B6-4A55-9C24-FCFA93393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4"/>
        <c:axId val="1642996319"/>
        <c:axId val="1642997567"/>
      </c:barChart>
      <c:catAx>
        <c:axId val="16429963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997567"/>
        <c:crosses val="autoZero"/>
        <c:auto val="1"/>
        <c:lblAlgn val="ctr"/>
        <c:lblOffset val="100"/>
        <c:noMultiLvlLbl val="0"/>
      </c:catAx>
      <c:valAx>
        <c:axId val="164299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Beta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9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PPARG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PPARG!$D$13</c:f>
              <c:strCache>
                <c:ptCount val="1"/>
                <c:pt idx="0">
                  <c:v>Population 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PPARG!$C$14:$C$17</c:f>
              <c:strCache>
                <c:ptCount val="4"/>
                <c:pt idx="0">
                  <c:v>Finnish, Swedish, Polish and American</c:v>
                </c:pt>
                <c:pt idx="1">
                  <c:v>European</c:v>
                </c:pt>
                <c:pt idx="2">
                  <c:v>Finnish </c:v>
                </c:pt>
                <c:pt idx="3">
                  <c:v>Indian</c:v>
                </c:pt>
              </c:strCache>
            </c:strRef>
          </c:cat>
          <c:val>
            <c:numRef>
              <c:f>PPARG!$D$14:$D$17</c:f>
              <c:numCache>
                <c:formatCode>General</c:formatCode>
                <c:ptCount val="4"/>
                <c:pt idx="0">
                  <c:v>13781</c:v>
                </c:pt>
                <c:pt idx="1">
                  <c:v>32000</c:v>
                </c:pt>
                <c:pt idx="2">
                  <c:v>479</c:v>
                </c:pt>
                <c:pt idx="3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0C-4C57-9F55-443E40FCC0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09923248"/>
        <c:axId val="2109928240"/>
      </c:barChart>
      <c:catAx>
        <c:axId val="2109923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928240"/>
        <c:crosses val="autoZero"/>
        <c:auto val="1"/>
        <c:lblAlgn val="ctr"/>
        <c:lblOffset val="100"/>
        <c:noMultiLvlLbl val="0"/>
      </c:catAx>
      <c:valAx>
        <c:axId val="21099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92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Avg.</a:t>
            </a:r>
            <a:r>
              <a:rPr lang="en-IN" sz="1600" b="1" baseline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beta value for each gene in different populations</a:t>
            </a:r>
            <a:endParaRPr lang="en-IN" sz="16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Sheet1!$AC$8</c:f>
              <c:strCache>
                <c:ptCount val="1"/>
                <c:pt idx="0">
                  <c:v>TCF7L2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Sheet1!$AC$9:$AC$18</c:f>
              <c:numCache>
                <c:formatCode>General</c:formatCode>
                <c:ptCount val="10"/>
                <c:pt idx="0">
                  <c:v>0.33856225346781699</c:v>
                </c:pt>
                <c:pt idx="1">
                  <c:v>0.3405330750139518</c:v>
                </c:pt>
                <c:pt idx="2">
                  <c:v>0.41774947182725636</c:v>
                </c:pt>
                <c:pt idx="3">
                  <c:v>0.350656871613169</c:v>
                </c:pt>
                <c:pt idx="4">
                  <c:v>0.41210965082683298</c:v>
                </c:pt>
                <c:pt idx="5">
                  <c:v>0.23867507579970118</c:v>
                </c:pt>
                <c:pt idx="6">
                  <c:v>0.28306466194623453</c:v>
                </c:pt>
                <c:pt idx="7">
                  <c:v>0.31481073984003299</c:v>
                </c:pt>
                <c:pt idx="8">
                  <c:v>0.431782416425537</c:v>
                </c:pt>
                <c:pt idx="9">
                  <c:v>0.45313011516899576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0-4915-9FA1-013143DA27CD}"/>
            </c:ext>
          </c:extLst>
        </c:ser>
        <c:ser>
          <c:idx val="1"/>
          <c:order val="1"/>
          <c:tx>
            <c:strRef>
              <c:f>Sheet1!$AD$8</c:f>
              <c:strCache>
                <c:ptCount val="1"/>
                <c:pt idx="0">
                  <c:v>PPARG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Sheet1!$AD$9:$AD$18</c:f>
              <c:numCache>
                <c:formatCode>General</c:formatCode>
                <c:ptCount val="10"/>
                <c:pt idx="5">
                  <c:v>0.40874322740777602</c:v>
                </c:pt>
                <c:pt idx="7">
                  <c:v>0.131028262406404</c:v>
                </c:pt>
                <c:pt idx="9">
                  <c:v>0.31481073984003299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A0-4915-9FA1-013143DA27CD}"/>
            </c:ext>
          </c:extLst>
        </c:ser>
        <c:ser>
          <c:idx val="2"/>
          <c:order val="2"/>
          <c:tx>
            <c:strRef>
              <c:f>Sheet1!$AE$8</c:f>
              <c:strCache>
                <c:ptCount val="1"/>
                <c:pt idx="0">
                  <c:v>KCNJ11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Sheet1!$AE$9:$AE$18</c:f>
              <c:numCache>
                <c:formatCode>General</c:formatCode>
                <c:ptCount val="10"/>
                <c:pt idx="7">
                  <c:v>0.131028262406404</c:v>
                </c:pt>
                <c:pt idx="9">
                  <c:v>0.32930374714260002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A0-4915-9FA1-013143DA27CD}"/>
            </c:ext>
          </c:extLst>
        </c:ser>
        <c:ser>
          <c:idx val="3"/>
          <c:order val="3"/>
          <c:tx>
            <c:strRef>
              <c:f>Sheet1!$AF$8</c:f>
              <c:strCache>
                <c:ptCount val="1"/>
                <c:pt idx="0">
                  <c:v>SLC30A8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Sheet1!$AF$9:$AF$18</c:f>
              <c:numCache>
                <c:formatCode>General</c:formatCode>
                <c:ptCount val="10"/>
                <c:pt idx="7">
                  <c:v>0.113328685307003</c:v>
                </c:pt>
                <c:pt idx="8">
                  <c:v>0.29195455312064494</c:v>
                </c:pt>
                <c:pt idx="9">
                  <c:v>0.29266961396281999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A0-4915-9FA1-013143DA27CD}"/>
            </c:ext>
          </c:extLst>
        </c:ser>
        <c:ser>
          <c:idx val="4"/>
          <c:order val="4"/>
          <c:tx>
            <c:strRef>
              <c:f>Sheet1!$AG$8</c:f>
              <c:strCache>
                <c:ptCount val="1"/>
                <c:pt idx="0">
                  <c:v>HHEX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Sheet1!$AG$9:$AG$18</c:f>
              <c:numCache>
                <c:formatCode>General</c:formatCode>
                <c:ptCount val="10"/>
                <c:pt idx="7">
                  <c:v>0.122217632724249</c:v>
                </c:pt>
                <c:pt idx="8">
                  <c:v>0.27131655104173502</c:v>
                </c:pt>
                <c:pt idx="9">
                  <c:v>0.23901690047049901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A0-4915-9FA1-013143DA27CD}"/>
            </c:ext>
          </c:extLst>
        </c:ser>
        <c:ser>
          <c:idx val="5"/>
          <c:order val="5"/>
          <c:tx>
            <c:strRef>
              <c:f>Sheet1!$AH$8</c:f>
              <c:strCache>
                <c:ptCount val="1"/>
                <c:pt idx="0">
                  <c:v>CDKN2B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Sheet1!$AH$9:$AH$18</c:f>
              <c:numCache>
                <c:formatCode>General</c:formatCode>
                <c:ptCount val="10"/>
                <c:pt idx="7">
                  <c:v>0.18232155679395401</c:v>
                </c:pt>
                <c:pt idx="9">
                  <c:v>0.31481073984003299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A0-4915-9FA1-013143DA27CD}"/>
            </c:ext>
          </c:extLst>
        </c:ser>
        <c:ser>
          <c:idx val="6"/>
          <c:order val="6"/>
          <c:tx>
            <c:strRef>
              <c:f>Sheet1!$AI$8</c:f>
              <c:strCache>
                <c:ptCount val="1"/>
                <c:pt idx="0">
                  <c:v>IGF2BP2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Sheet1!$AI$9:$AI$18</c:f>
              <c:numCache>
                <c:formatCode>General</c:formatCode>
                <c:ptCount val="10"/>
                <c:pt idx="7">
                  <c:v>0.131028262406404</c:v>
                </c:pt>
                <c:pt idx="9">
                  <c:v>0.18232155679395401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A0-4915-9FA1-013143DA27CD}"/>
            </c:ext>
          </c:extLst>
        </c:ser>
        <c:ser>
          <c:idx val="7"/>
          <c:order val="7"/>
          <c:tx>
            <c:strRef>
              <c:f>Sheet1!$AJ$8</c:f>
              <c:strCache>
                <c:ptCount val="1"/>
                <c:pt idx="0">
                  <c:v>CDKAL1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Sheet1!$AB$9:$AB$18</c:f>
              <c:strCache>
                <c:ptCount val="10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Han Chinese</c:v>
                </c:pt>
                <c:pt idx="9">
                  <c:v>Indian</c:v>
                </c:pt>
              </c:strCache>
            </c:strRef>
          </c:cat>
          <c:val>
            <c:numRef>
              <c:f>Sheet1!$AJ$9:$AJ$18</c:f>
              <c:numCache>
                <c:formatCode>General</c:formatCode>
                <c:ptCount val="10"/>
                <c:pt idx="7">
                  <c:v>0.113328685307003</c:v>
                </c:pt>
                <c:pt idx="8">
                  <c:v>0.36464311358790902</c:v>
                </c:pt>
                <c:pt idx="9">
                  <c:v>0.16551443847757299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EA0-4915-9FA1-013143DA2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4295568"/>
        <c:axId val="1694298064"/>
      </c:barChart>
      <c:catAx>
        <c:axId val="169429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298064"/>
        <c:crosses val="autoZero"/>
        <c:auto val="1"/>
        <c:lblAlgn val="ctr"/>
        <c:lblOffset val="100"/>
        <c:noMultiLvlLbl val="0"/>
      </c:catAx>
      <c:valAx>
        <c:axId val="169429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2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KCNJ11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KCNJ11!$D$14</c:f>
              <c:strCache>
                <c:ptCount val="1"/>
                <c:pt idx="0">
                  <c:v>Population 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KCNJ11!$C$15:$C$17</c:f>
              <c:strCache>
                <c:ptCount val="3"/>
                <c:pt idx="0">
                  <c:v>Finnish, Swedish, Polish and American</c:v>
                </c:pt>
                <c:pt idx="1">
                  <c:v>European</c:v>
                </c:pt>
                <c:pt idx="2">
                  <c:v>Indian</c:v>
                </c:pt>
              </c:strCache>
            </c:strRef>
          </c:cat>
          <c:val>
            <c:numRef>
              <c:f>KCNJ11!$D$15:$D$17</c:f>
              <c:numCache>
                <c:formatCode>General</c:formatCode>
                <c:ptCount val="3"/>
                <c:pt idx="0">
                  <c:v>13781</c:v>
                </c:pt>
                <c:pt idx="1">
                  <c:v>32000</c:v>
                </c:pt>
                <c:pt idx="2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FE-4D71-8983-1EAE20B30A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4"/>
        <c:axId val="342168160"/>
        <c:axId val="342169824"/>
      </c:barChart>
      <c:catAx>
        <c:axId val="34216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 err="1"/>
                  <a:t>Popultaion</a:t>
                </a:r>
                <a:endParaRPr lang="en-IN" sz="1600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169824"/>
        <c:crosses val="autoZero"/>
        <c:auto val="1"/>
        <c:lblAlgn val="ctr"/>
        <c:lblOffset val="100"/>
        <c:noMultiLvlLbl val="0"/>
      </c:catAx>
      <c:valAx>
        <c:axId val="34216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Size</a:t>
                </a:r>
              </a:p>
            </c:rich>
          </c:tx>
          <c:layout>
            <c:manualLayout>
              <c:xMode val="edge"/>
              <c:yMode val="edge"/>
              <c:x val="1.3072648299623985E-2"/>
              <c:y val="0.424532755306239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16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SLC30A8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SLC30A8!$D$17</c:f>
              <c:strCache>
                <c:ptCount val="1"/>
                <c:pt idx="0">
                  <c:v>Population 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SLC30A8!$C$18:$C$21</c:f>
              <c:strCache>
                <c:ptCount val="4"/>
                <c:pt idx="0">
                  <c:v>Finnish, Swedish, Polish and American</c:v>
                </c:pt>
                <c:pt idx="1">
                  <c:v>European</c:v>
                </c:pt>
                <c:pt idx="2">
                  <c:v>Han Chinese</c:v>
                </c:pt>
                <c:pt idx="3">
                  <c:v>Indian</c:v>
                </c:pt>
              </c:strCache>
            </c:strRef>
          </c:cat>
          <c:val>
            <c:numRef>
              <c:f>SLC30A8!$D$18:$D$21</c:f>
              <c:numCache>
                <c:formatCode>General</c:formatCode>
                <c:ptCount val="4"/>
                <c:pt idx="0">
                  <c:v>13781</c:v>
                </c:pt>
                <c:pt idx="1">
                  <c:v>32000</c:v>
                </c:pt>
                <c:pt idx="2">
                  <c:v>2968</c:v>
                </c:pt>
                <c:pt idx="3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64-4FA1-A5B1-7A0E1639D4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6078960"/>
        <c:axId val="356085200"/>
      </c:barChart>
      <c:catAx>
        <c:axId val="35607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85200"/>
        <c:crosses val="autoZero"/>
        <c:auto val="1"/>
        <c:lblAlgn val="ctr"/>
        <c:lblOffset val="100"/>
        <c:noMultiLvlLbl val="0"/>
      </c:catAx>
      <c:valAx>
        <c:axId val="35608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Size</a:t>
                </a:r>
              </a:p>
            </c:rich>
          </c:tx>
          <c:layout>
            <c:manualLayout>
              <c:xMode val="edge"/>
              <c:yMode val="edge"/>
              <c:x val="2.0252696239855712E-2"/>
              <c:y val="0.461347610364701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7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u="sng" baseline="0"/>
              <a:t>HHEX</a:t>
            </a:r>
          </a:p>
        </c:rich>
      </c:tx>
      <c:layout>
        <c:manualLayout>
          <c:xMode val="edge"/>
          <c:yMode val="edge"/>
          <c:x val="0.48006020251566917"/>
          <c:y val="2.2123893805309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99678054077236"/>
          <c:y val="0.13783124128312413"/>
          <c:w val="0.83684863008724719"/>
          <c:h val="0.66400520541626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HHEX!$D$15</c:f>
              <c:strCache>
                <c:ptCount val="1"/>
                <c:pt idx="0">
                  <c:v>Population 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HHEX!$C$16:$C$19</c:f>
              <c:strCache>
                <c:ptCount val="4"/>
                <c:pt idx="0">
                  <c:v>Finnish, Swedish, Polish and American</c:v>
                </c:pt>
                <c:pt idx="1">
                  <c:v>European</c:v>
                </c:pt>
                <c:pt idx="2">
                  <c:v>Han Chinese</c:v>
                </c:pt>
                <c:pt idx="3">
                  <c:v>Indian</c:v>
                </c:pt>
              </c:strCache>
            </c:strRef>
          </c:cat>
          <c:val>
            <c:numRef>
              <c:f>HHEX!$D$16:$D$19</c:f>
              <c:numCache>
                <c:formatCode>General</c:formatCode>
                <c:ptCount val="4"/>
                <c:pt idx="0">
                  <c:v>13781</c:v>
                </c:pt>
                <c:pt idx="1">
                  <c:v>32000</c:v>
                </c:pt>
                <c:pt idx="2">
                  <c:v>2968</c:v>
                </c:pt>
                <c:pt idx="3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8F-4026-97AF-03E92D7D71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6085616"/>
        <c:axId val="356081872"/>
      </c:barChart>
      <c:catAx>
        <c:axId val="356085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Population</a:t>
                </a:r>
              </a:p>
            </c:rich>
          </c:tx>
          <c:layout>
            <c:manualLayout>
              <c:xMode val="edge"/>
              <c:yMode val="edge"/>
              <c:x val="0.4690831561831626"/>
              <c:y val="0.894737382356573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81872"/>
        <c:crosses val="autoZero"/>
        <c:auto val="1"/>
        <c:lblAlgn val="ctr"/>
        <c:lblOffset val="100"/>
        <c:noMultiLvlLbl val="0"/>
      </c:catAx>
      <c:valAx>
        <c:axId val="35608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aseline="0" dirty="0"/>
                  <a:t> </a:t>
                </a:r>
                <a:r>
                  <a:rPr lang="en-IN" sz="1600" baseline="0" dirty="0"/>
                  <a:t>Size</a:t>
                </a:r>
              </a:p>
            </c:rich>
          </c:tx>
          <c:layout>
            <c:manualLayout>
              <c:xMode val="edge"/>
              <c:yMode val="edge"/>
              <c:x val="3.3089440250443046E-2"/>
              <c:y val="0.43711186319902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8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u="sng" baseline="0"/>
              <a:t>CDNK2B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CDNK2B!$B$14:$B$16</c:f>
              <c:strCache>
                <c:ptCount val="3"/>
                <c:pt idx="0">
                  <c:v>Finnish, Swedish, Polish and American</c:v>
                </c:pt>
                <c:pt idx="1">
                  <c:v>European</c:v>
                </c:pt>
                <c:pt idx="2">
                  <c:v>Indian</c:v>
                </c:pt>
              </c:strCache>
            </c:strRef>
          </c:cat>
          <c:val>
            <c:numRef>
              <c:f>CDNK2B!$C$14:$C$16</c:f>
              <c:numCache>
                <c:formatCode>General</c:formatCode>
                <c:ptCount val="3"/>
                <c:pt idx="0">
                  <c:v>13781</c:v>
                </c:pt>
                <c:pt idx="1">
                  <c:v>32000</c:v>
                </c:pt>
                <c:pt idx="2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CD-4D05-B70F-EE4CE1BB9A3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4"/>
        <c:axId val="2113105200"/>
        <c:axId val="2113108112"/>
      </c:barChart>
      <c:catAx>
        <c:axId val="211310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108112"/>
        <c:crosses val="autoZero"/>
        <c:auto val="1"/>
        <c:lblAlgn val="ctr"/>
        <c:lblOffset val="100"/>
        <c:noMultiLvlLbl val="0"/>
      </c:catAx>
      <c:valAx>
        <c:axId val="211310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10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u="sng" baseline="0"/>
              <a:t>IGF2BP2</a:t>
            </a:r>
          </a:p>
        </c:rich>
      </c:tx>
      <c:layout>
        <c:manualLayout>
          <c:xMode val="edge"/>
          <c:yMode val="edge"/>
          <c:x val="0.46434921277600788"/>
          <c:y val="2.1505376344086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IGF2BP2!$C$11</c:f>
              <c:strCache>
                <c:ptCount val="1"/>
                <c:pt idx="0">
                  <c:v>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IGF2BP2!$B$12:$B$14</c:f>
              <c:strCache>
                <c:ptCount val="3"/>
                <c:pt idx="0">
                  <c:v>Finnish, Swedish, Polish and American</c:v>
                </c:pt>
                <c:pt idx="1">
                  <c:v>European</c:v>
                </c:pt>
                <c:pt idx="2">
                  <c:v>Indian</c:v>
                </c:pt>
              </c:strCache>
            </c:strRef>
          </c:cat>
          <c:val>
            <c:numRef>
              <c:f>IGF2BP2!$C$12:$C$14</c:f>
              <c:numCache>
                <c:formatCode>General</c:formatCode>
                <c:ptCount val="3"/>
                <c:pt idx="0">
                  <c:v>13781</c:v>
                </c:pt>
                <c:pt idx="1">
                  <c:v>32000</c:v>
                </c:pt>
                <c:pt idx="2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33-47A2-B85A-FF3AF01A6E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4"/>
        <c:axId val="2111421216"/>
        <c:axId val="2111422464"/>
      </c:barChart>
      <c:catAx>
        <c:axId val="211142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422464"/>
        <c:crosses val="autoZero"/>
        <c:auto val="1"/>
        <c:lblAlgn val="ctr"/>
        <c:lblOffset val="100"/>
        <c:noMultiLvlLbl val="0"/>
      </c:catAx>
      <c:valAx>
        <c:axId val="211142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aseline="0" dirty="0"/>
                  <a:t>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42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u="sng" baseline="0"/>
              <a:t>CDKAL1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CDKAL1!$C$15</c:f>
              <c:strCache>
                <c:ptCount val="1"/>
                <c:pt idx="0">
                  <c:v>Size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CDKAL1!$B$16:$B$19</c:f>
              <c:strCache>
                <c:ptCount val="4"/>
                <c:pt idx="0">
                  <c:v>Finnish, Swedish, Polish and American</c:v>
                </c:pt>
                <c:pt idx="1">
                  <c:v>European</c:v>
                </c:pt>
                <c:pt idx="2">
                  <c:v>Han Chinese</c:v>
                </c:pt>
                <c:pt idx="3">
                  <c:v>Indian</c:v>
                </c:pt>
              </c:strCache>
            </c:strRef>
          </c:cat>
          <c:val>
            <c:numRef>
              <c:f>CDKAL1!$C$16:$C$19</c:f>
              <c:numCache>
                <c:formatCode>General</c:formatCode>
                <c:ptCount val="4"/>
                <c:pt idx="0">
                  <c:v>13781</c:v>
                </c:pt>
                <c:pt idx="1">
                  <c:v>32000</c:v>
                </c:pt>
                <c:pt idx="2">
                  <c:v>2968</c:v>
                </c:pt>
                <c:pt idx="3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E3-4246-A848-3A272F4C1A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4"/>
        <c:axId val="2110185632"/>
        <c:axId val="2110186048"/>
      </c:barChart>
      <c:catAx>
        <c:axId val="2110185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186048"/>
        <c:crosses val="autoZero"/>
        <c:auto val="1"/>
        <c:lblAlgn val="ctr"/>
        <c:lblOffset val="100"/>
        <c:noMultiLvlLbl val="0"/>
      </c:catAx>
      <c:valAx>
        <c:axId val="211018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aseline="0" dirty="0"/>
                  <a:t>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18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Population</a:t>
            </a:r>
            <a:r>
              <a:rPr lang="en-IN" sz="1600" b="1" baseline="0" dirty="0">
                <a:solidFill>
                  <a:schemeClr val="tx1"/>
                </a:solidFill>
                <a:latin typeface="Arial Black" panose="020B0A04020102020204" pitchFamily="34" charset="0"/>
              </a:rPr>
              <a:t> size studied for each gene</a:t>
            </a:r>
            <a:endParaRPr lang="en-IN" sz="1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c:rich>
      </c:tx>
      <c:layout>
        <c:manualLayout>
          <c:xMode val="edge"/>
          <c:yMode val="edge"/>
          <c:x val="0.36277944537084722"/>
          <c:y val="1.42149195094173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Sheet6!$E$74</c:f>
              <c:strCache>
                <c:ptCount val="1"/>
                <c:pt idx="0">
                  <c:v>TCF7L2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Sheet6!$E$75:$E$86</c:f>
              <c:numCache>
                <c:formatCode>General</c:formatCode>
                <c:ptCount val="12"/>
                <c:pt idx="0">
                  <c:v>2116</c:v>
                </c:pt>
                <c:pt idx="1">
                  <c:v>767</c:v>
                </c:pt>
                <c:pt idx="2">
                  <c:v>891</c:v>
                </c:pt>
                <c:pt idx="3">
                  <c:v>3520</c:v>
                </c:pt>
                <c:pt idx="4">
                  <c:v>698</c:v>
                </c:pt>
                <c:pt idx="5">
                  <c:v>2104</c:v>
                </c:pt>
                <c:pt idx="6">
                  <c:v>6736</c:v>
                </c:pt>
                <c:pt idx="7">
                  <c:v>32000</c:v>
                </c:pt>
                <c:pt idx="8">
                  <c:v>13781</c:v>
                </c:pt>
                <c:pt idx="9">
                  <c:v>2968</c:v>
                </c:pt>
                <c:pt idx="10">
                  <c:v>7835</c:v>
                </c:pt>
                <c:pt idx="11">
                  <c:v>13781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4C-4316-9993-78E1EDB3311F}"/>
            </c:ext>
          </c:extLst>
        </c:ser>
        <c:ser>
          <c:idx val="1"/>
          <c:order val="1"/>
          <c:tx>
            <c:strRef>
              <c:f>Sheet6!$F$74</c:f>
              <c:strCache>
                <c:ptCount val="1"/>
                <c:pt idx="0">
                  <c:v>PPARG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Sheet6!$F$75:$F$86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8">
                  <c:v>479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4C-4316-9993-78E1EDB3311F}"/>
            </c:ext>
          </c:extLst>
        </c:ser>
        <c:ser>
          <c:idx val="2"/>
          <c:order val="2"/>
          <c:tx>
            <c:strRef>
              <c:f>Sheet6!$G$74</c:f>
              <c:strCache>
                <c:ptCount val="1"/>
                <c:pt idx="0">
                  <c:v>KCNJ11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Sheet6!$G$75:$G$86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4C-4316-9993-78E1EDB3311F}"/>
            </c:ext>
          </c:extLst>
        </c:ser>
        <c:ser>
          <c:idx val="3"/>
          <c:order val="3"/>
          <c:tx>
            <c:strRef>
              <c:f>Sheet6!$H$74</c:f>
              <c:strCache>
                <c:ptCount val="1"/>
                <c:pt idx="0">
                  <c:v>SLC30A8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Sheet6!$H$75:$H$86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9">
                  <c:v>2968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4C-4316-9993-78E1EDB3311F}"/>
            </c:ext>
          </c:extLst>
        </c:ser>
        <c:ser>
          <c:idx val="4"/>
          <c:order val="4"/>
          <c:tx>
            <c:strRef>
              <c:f>Sheet6!$I$74</c:f>
              <c:strCache>
                <c:ptCount val="1"/>
                <c:pt idx="0">
                  <c:v>HHEX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Sheet6!$I$75:$I$86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9">
                  <c:v>2968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4C-4316-9993-78E1EDB3311F}"/>
            </c:ext>
          </c:extLst>
        </c:ser>
        <c:ser>
          <c:idx val="5"/>
          <c:order val="5"/>
          <c:tx>
            <c:strRef>
              <c:f>Sheet6!$J$74</c:f>
              <c:strCache>
                <c:ptCount val="1"/>
                <c:pt idx="0">
                  <c:v>CDNK2B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Sheet6!$J$75:$J$86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4C-4316-9993-78E1EDB3311F}"/>
            </c:ext>
          </c:extLst>
        </c:ser>
        <c:ser>
          <c:idx val="6"/>
          <c:order val="6"/>
          <c:tx>
            <c:strRef>
              <c:f>Sheet6!$K$74</c:f>
              <c:strCache>
                <c:ptCount val="1"/>
                <c:pt idx="0">
                  <c:v>IGFBP2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Sheet6!$K$75:$K$86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4C-4316-9993-78E1EDB3311F}"/>
            </c:ext>
          </c:extLst>
        </c:ser>
        <c:ser>
          <c:idx val="7"/>
          <c:order val="7"/>
          <c:tx>
            <c:strRef>
              <c:f>Sheet6!$L$74</c:f>
              <c:strCache>
                <c:ptCount val="1"/>
                <c:pt idx="0">
                  <c:v>CDKAL1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Sheet6!$D$75:$D$86</c:f>
              <c:strCache>
                <c:ptCount val="12"/>
                <c:pt idx="0">
                  <c:v>Iceland</c:v>
                </c:pt>
                <c:pt idx="1">
                  <c:v>Denmark</c:v>
                </c:pt>
                <c:pt idx="2">
                  <c:v>USA</c:v>
                </c:pt>
                <c:pt idx="3">
                  <c:v>Caucasian</c:v>
                </c:pt>
                <c:pt idx="4">
                  <c:v>Amish</c:v>
                </c:pt>
                <c:pt idx="5">
                  <c:v>Finnish</c:v>
                </c:pt>
                <c:pt idx="6">
                  <c:v>British</c:v>
                </c:pt>
                <c:pt idx="7">
                  <c:v>European</c:v>
                </c:pt>
                <c:pt idx="8">
                  <c:v>Finnish, Swedish, Polish and American</c:v>
                </c:pt>
                <c:pt idx="9">
                  <c:v>Han Chinese</c:v>
                </c:pt>
                <c:pt idx="10">
                  <c:v>Indian</c:v>
                </c:pt>
                <c:pt idx="11">
                  <c:v>Finnish, Swedish, Polish and American</c:v>
                </c:pt>
              </c:strCache>
            </c:strRef>
          </c:cat>
          <c:val>
            <c:numRef>
              <c:f>Sheet6!$L$75:$L$86</c:f>
              <c:numCache>
                <c:formatCode>General</c:formatCode>
                <c:ptCount val="12"/>
                <c:pt idx="5">
                  <c:v>13781</c:v>
                </c:pt>
                <c:pt idx="7">
                  <c:v>32000</c:v>
                </c:pt>
                <c:pt idx="9">
                  <c:v>2968</c:v>
                </c:pt>
                <c:pt idx="10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64C-4316-9993-78E1EDB33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4285168"/>
        <c:axId val="1694301392"/>
      </c:barChart>
      <c:catAx>
        <c:axId val="1694285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301392"/>
        <c:crosses val="autoZero"/>
        <c:auto val="1"/>
        <c:lblAlgn val="ctr"/>
        <c:lblOffset val="100"/>
        <c:noMultiLvlLbl val="0"/>
      </c:catAx>
      <c:valAx>
        <c:axId val="169430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i="0" baseline="0"/>
                  <a:t>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28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B6AA-C171-6DC5-481E-FE97DB430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8E28D-E377-25FC-2659-317FCD34F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5F23-D3E6-F31B-E208-0B71A169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FA5-D500-4606-B773-EB9175909C7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174E-C0A6-BD6F-57E3-776D7EAF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6F455-E1BC-413D-9738-FF330D88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4339-CC0A-40E2-9679-41FD3E82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9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5181-A8D1-DCE9-21CA-24CD6C7C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B77BA-5C00-ED9C-106B-85705A578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6932-11AC-AF50-6368-9E379AC4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FA5-D500-4606-B773-EB9175909C7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19388-D0E8-2696-83B2-5F22E60D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0F8B-90B0-B8C7-FFD4-4D85B6B6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4339-CC0A-40E2-9679-41FD3E82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8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0A7D9-E495-2314-299F-5DF66F5FD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7613F-076E-1F92-88DC-0E179083F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19764-58AA-5A18-53C1-F663D7A5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FA5-D500-4606-B773-EB9175909C7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8561-AB65-CFC1-71F1-709B849C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070D-FF5C-CEEA-16D8-E6027893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4339-CC0A-40E2-9679-41FD3E82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8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D487-9084-7FC3-C18F-583A4B14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CF6-4D9F-21D4-E0C1-AAAAD30D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31316-F801-C746-EBA7-592CC437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FA5-D500-4606-B773-EB9175909C7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2A63-BB06-E5E0-D687-0593ABFC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0E63-C75D-E437-55D7-AE78BDDE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4339-CC0A-40E2-9679-41FD3E82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7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787A-AEDF-92D6-C017-D2F9050D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EABE2-174D-C7C5-D204-C5C04065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533AB-2BF6-E737-3F67-12F71C10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FA5-D500-4606-B773-EB9175909C7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4C8B-1B06-6028-813F-6A41B8A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8CB6-B5B8-862A-D63C-B229B382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4339-CC0A-40E2-9679-41FD3E82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6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B7E0-5005-18C5-1210-3BC1AA62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B45C-D917-97A6-5F42-8ECF632E1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A039-48FD-231B-936D-C311F45FD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D7EF6-46E4-715A-05B8-2A89FB7A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FA5-D500-4606-B773-EB9175909C7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A229-8256-E00C-F761-15AA3D23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30FE5-D0D2-92A3-6851-4A5D5D50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4339-CC0A-40E2-9679-41FD3E82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8BAC-6E12-BC60-123E-2C1887B6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E1CC7-842F-6043-ED19-EA068B033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9F0FD-6A1F-EF66-2B9C-09D35D799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84826-D043-357D-31EC-194E5A217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20733-6836-6DB7-3E9C-4B526176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EA6CD-67B8-E8CF-67F1-B8B986C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FA5-D500-4606-B773-EB9175909C7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BDE65-3C43-278C-8623-A50446BB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10FCD-0131-71B3-2FFC-B352F440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4339-CC0A-40E2-9679-41FD3E82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C3E7-B784-BB4E-DB16-7EA39C35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EF8BA-9704-5620-EF63-8E161839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FA5-D500-4606-B773-EB9175909C7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6F559-1A0F-EF65-B238-96EFA608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B2488-C8EA-9405-B7A2-3C494B7E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4339-CC0A-40E2-9679-41FD3E82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EB1FF-7376-FE59-976C-51BD75F9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FA5-D500-4606-B773-EB9175909C7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4ED7E-E594-63AA-CAF2-60105175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4FB46-6E15-9791-847B-E571683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4339-CC0A-40E2-9679-41FD3E82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0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44A0-7106-7CEB-DE62-DB509D77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05B1-529D-4CA9-7E53-D3D964AED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84D6E-22B0-0074-02ED-CE8CE9EE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455AE-37A6-EBCD-D580-78FA27AE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FA5-D500-4606-B773-EB9175909C7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6A03-CFD0-088B-E873-08DE5D43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4AFC2-01B3-73C0-0A45-DD83C6CC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4339-CC0A-40E2-9679-41FD3E82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3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98FF-3646-911D-BD78-8704F356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154BA-9EDA-E170-FACF-AFB6FAA99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9FC0C-9BFC-AA9B-019A-F9FDE8FE6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3C509-57CB-81DD-5C21-06A8AFF1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BFA5-D500-4606-B773-EB9175909C7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1CE9A-30C6-72D8-C3E2-B6438CC8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31CB0-36CC-6EF5-B119-966D46C1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4339-CC0A-40E2-9679-41FD3E82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7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713E5-E8F3-11A6-E75C-5FDF227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28976-74C2-77A3-F277-07389E8F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72FE-0276-1736-0410-0B7024396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BFA5-D500-4606-B773-EB9175909C7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6665-2FA7-77E3-26D2-58812F6B7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8A42C-4284-E326-E27E-5EF99178C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4339-CC0A-40E2-9679-41FD3E82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9EC1-7719-999A-514C-BBF17175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060"/>
            <a:ext cx="9144000" cy="682873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Arial Black" panose="020B0A04020102020204" pitchFamily="34" charset="0"/>
              </a:rPr>
              <a:t>Population size studied for each gene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6BB94-FE65-014B-34F1-0ED63E1E27C4}"/>
              </a:ext>
            </a:extLst>
          </p:cNvPr>
          <p:cNvSpPr txBox="1"/>
          <p:nvPr/>
        </p:nvSpPr>
        <p:spPr>
          <a:xfrm>
            <a:off x="729842" y="1711354"/>
            <a:ext cx="2759978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TCF7L2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7790E2-8842-463C-991E-A9BFD33CA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801376"/>
              </p:ext>
            </p:extLst>
          </p:nvPr>
        </p:nvGraphicFramePr>
        <p:xfrm>
          <a:off x="2527758" y="1900106"/>
          <a:ext cx="6784148" cy="446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359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3D8B1-BCB9-33CD-3C3C-838F5D294D46}"/>
              </a:ext>
            </a:extLst>
          </p:cNvPr>
          <p:cNvSpPr txBox="1"/>
          <p:nvPr/>
        </p:nvSpPr>
        <p:spPr>
          <a:xfrm>
            <a:off x="1846976" y="520117"/>
            <a:ext cx="849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/>
              <a:t>Number of articles for each gene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636CEF3-AC19-127D-9FA3-1CD7DCEDA5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861281"/>
              </p:ext>
            </p:extLst>
          </p:nvPr>
        </p:nvGraphicFramePr>
        <p:xfrm>
          <a:off x="5746459" y="1686187"/>
          <a:ext cx="6445541" cy="419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0051C0-030E-EE56-4904-DF4DEA87F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246706"/>
              </p:ext>
            </p:extLst>
          </p:nvPr>
        </p:nvGraphicFramePr>
        <p:xfrm>
          <a:off x="130589" y="1605836"/>
          <a:ext cx="5766872" cy="396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232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F915-95DB-21A1-60F1-6771ECA1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>
            <a:normAutofit/>
          </a:bodyPr>
          <a:lstStyle/>
          <a:p>
            <a:pPr algn="ctr"/>
            <a:r>
              <a:rPr lang="en-IN" sz="2500" dirty="0">
                <a:latin typeface="Arial Black" panose="020B0A04020102020204" pitchFamily="34" charset="0"/>
              </a:rPr>
              <a:t>Average beta value in different population for each gene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AF372-9020-2976-F386-87674D1ED0F0}"/>
              </a:ext>
            </a:extLst>
          </p:cNvPr>
          <p:cNvSpPr txBox="1"/>
          <p:nvPr/>
        </p:nvSpPr>
        <p:spPr>
          <a:xfrm>
            <a:off x="369116" y="1317072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TCF7L2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9676D5-8CC9-3243-CF5C-E83AA9F896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292987"/>
              </p:ext>
            </p:extLst>
          </p:nvPr>
        </p:nvGraphicFramePr>
        <p:xfrm>
          <a:off x="2468149" y="1069510"/>
          <a:ext cx="6718805" cy="5692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646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766F4-0D09-FD4E-92E7-8EA0C5D2FCCC}"/>
              </a:ext>
            </a:extLst>
          </p:cNvPr>
          <p:cNvSpPr txBox="1"/>
          <p:nvPr/>
        </p:nvSpPr>
        <p:spPr>
          <a:xfrm>
            <a:off x="343949" y="335560"/>
            <a:ext cx="22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PPARG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8859D5D-EF75-5EBC-CCE8-193B210A6A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966429"/>
              </p:ext>
            </p:extLst>
          </p:nvPr>
        </p:nvGraphicFramePr>
        <p:xfrm>
          <a:off x="1728132" y="553673"/>
          <a:ext cx="8598716" cy="5838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013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DAAE1-215B-AF76-1495-2FF0C3FC99E1}"/>
              </a:ext>
            </a:extLst>
          </p:cNvPr>
          <p:cNvSpPr txBox="1"/>
          <p:nvPr/>
        </p:nvSpPr>
        <p:spPr>
          <a:xfrm>
            <a:off x="486562" y="536896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KCNJ11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F4D805-50F2-F7C6-E89A-80EB67327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128860"/>
              </p:ext>
            </p:extLst>
          </p:nvPr>
        </p:nvGraphicFramePr>
        <p:xfrm>
          <a:off x="2080470" y="461394"/>
          <a:ext cx="7835317" cy="5796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715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F5CB6-7146-D594-E72C-5048C4B64210}"/>
              </a:ext>
            </a:extLst>
          </p:cNvPr>
          <p:cNvSpPr txBox="1"/>
          <p:nvPr/>
        </p:nvSpPr>
        <p:spPr>
          <a:xfrm>
            <a:off x="486562" y="536896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SLC30A8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93FC5A-4376-188B-DDE5-AE771B714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791033"/>
              </p:ext>
            </p:extLst>
          </p:nvPr>
        </p:nvGraphicFramePr>
        <p:xfrm>
          <a:off x="2046915" y="536896"/>
          <a:ext cx="7768204" cy="5905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412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F5CB6-7146-D594-E72C-5048C4B64210}"/>
              </a:ext>
            </a:extLst>
          </p:cNvPr>
          <p:cNvSpPr txBox="1"/>
          <p:nvPr/>
        </p:nvSpPr>
        <p:spPr>
          <a:xfrm>
            <a:off x="486562" y="536896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HHEX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201694-8DB5-5045-ACCE-5610BCF8CB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720760"/>
              </p:ext>
            </p:extLst>
          </p:nvPr>
        </p:nvGraphicFramePr>
        <p:xfrm>
          <a:off x="2030136" y="444617"/>
          <a:ext cx="7449424" cy="620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820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F5CB6-7146-D594-E72C-5048C4B64210}"/>
              </a:ext>
            </a:extLst>
          </p:cNvPr>
          <p:cNvSpPr txBox="1"/>
          <p:nvPr/>
        </p:nvSpPr>
        <p:spPr>
          <a:xfrm>
            <a:off x="486562" y="536896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CDNK2B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961A66E-72AF-7FFA-09CE-9DF3DA9F47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147086"/>
              </p:ext>
            </p:extLst>
          </p:nvPr>
        </p:nvGraphicFramePr>
        <p:xfrm>
          <a:off x="2659311" y="536896"/>
          <a:ext cx="6853806" cy="6048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039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F5CB6-7146-D594-E72C-5048C4B64210}"/>
              </a:ext>
            </a:extLst>
          </p:cNvPr>
          <p:cNvSpPr txBox="1"/>
          <p:nvPr/>
        </p:nvSpPr>
        <p:spPr>
          <a:xfrm>
            <a:off x="486562" y="536896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IGF2BP2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DE9928-116D-2F29-6822-7D882BBC8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009956"/>
              </p:ext>
            </p:extLst>
          </p:nvPr>
        </p:nvGraphicFramePr>
        <p:xfrm>
          <a:off x="2709644" y="654342"/>
          <a:ext cx="6811861" cy="589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551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F5CB6-7146-D594-E72C-5048C4B64210}"/>
              </a:ext>
            </a:extLst>
          </p:cNvPr>
          <p:cNvSpPr txBox="1"/>
          <p:nvPr/>
        </p:nvSpPr>
        <p:spPr>
          <a:xfrm>
            <a:off x="486562" y="536896"/>
            <a:ext cx="267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CDKAL1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0895044-D815-53EC-8156-2DC14E9CB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043553"/>
              </p:ext>
            </p:extLst>
          </p:nvPr>
        </p:nvGraphicFramePr>
        <p:xfrm>
          <a:off x="2508308" y="469783"/>
          <a:ext cx="7113864" cy="6056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294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8C2CE2-0F43-DE35-DC3B-D86DC5F84A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882532"/>
              </p:ext>
            </p:extLst>
          </p:nvPr>
        </p:nvGraphicFramePr>
        <p:xfrm>
          <a:off x="1073791" y="520117"/>
          <a:ext cx="9940954" cy="569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582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F85871-764C-0F3B-2D88-E22C5E42F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681920"/>
              </p:ext>
            </p:extLst>
          </p:nvPr>
        </p:nvGraphicFramePr>
        <p:xfrm>
          <a:off x="2499919" y="989902"/>
          <a:ext cx="7517480" cy="5587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6CD07B-C153-244E-7E78-F392EB6679BF}"/>
              </a:ext>
            </a:extLst>
          </p:cNvPr>
          <p:cNvSpPr txBox="1"/>
          <p:nvPr/>
        </p:nvSpPr>
        <p:spPr>
          <a:xfrm>
            <a:off x="889233" y="738231"/>
            <a:ext cx="233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PPARG</a:t>
            </a:r>
          </a:p>
        </p:txBody>
      </p:sp>
    </p:spTree>
    <p:extLst>
      <p:ext uri="{BB962C8B-B14F-4D97-AF65-F5344CB8AC3E}">
        <p14:creationId xmlns:p14="http://schemas.microsoft.com/office/powerpoint/2010/main" val="257734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EE668-ECEB-4224-A46A-F821102BF278}"/>
              </a:ext>
            </a:extLst>
          </p:cNvPr>
          <p:cNvSpPr txBox="1"/>
          <p:nvPr/>
        </p:nvSpPr>
        <p:spPr>
          <a:xfrm>
            <a:off x="444617" y="536895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KCNJ11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99C2FD-BB70-71BF-EEC0-05FE7895B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676676"/>
              </p:ext>
            </p:extLst>
          </p:nvPr>
        </p:nvGraphicFramePr>
        <p:xfrm>
          <a:off x="2155969" y="536895"/>
          <a:ext cx="8221211" cy="571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545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D2A9C-C354-C5D4-05D5-24440A3A60E3}"/>
              </a:ext>
            </a:extLst>
          </p:cNvPr>
          <p:cNvSpPr txBox="1"/>
          <p:nvPr/>
        </p:nvSpPr>
        <p:spPr>
          <a:xfrm>
            <a:off x="444617" y="536895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SLC30A8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9AACD3-5209-1F3A-9CC0-27ECFB77A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888951"/>
              </p:ext>
            </p:extLst>
          </p:nvPr>
        </p:nvGraphicFramePr>
        <p:xfrm>
          <a:off x="2114026" y="536895"/>
          <a:ext cx="7524924" cy="5784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96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C8A25-C587-10CA-7743-AB64A90F371B}"/>
              </a:ext>
            </a:extLst>
          </p:cNvPr>
          <p:cNvSpPr txBox="1"/>
          <p:nvPr/>
        </p:nvSpPr>
        <p:spPr>
          <a:xfrm>
            <a:off x="444617" y="536895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HHEX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078EA5-243D-73B9-3E71-8D6B8AEA0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135918"/>
              </p:ext>
            </p:extLst>
          </p:nvPr>
        </p:nvGraphicFramePr>
        <p:xfrm>
          <a:off x="1971413" y="469783"/>
          <a:ext cx="8003097" cy="6040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119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F7C4EF-8664-A56F-FB55-365A43D58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666052"/>
              </p:ext>
            </p:extLst>
          </p:nvPr>
        </p:nvGraphicFramePr>
        <p:xfrm>
          <a:off x="2449585" y="687897"/>
          <a:ext cx="7835317" cy="6040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FD6B4F9-BB0F-A2C2-2409-19DB82B69F95}"/>
              </a:ext>
            </a:extLst>
          </p:cNvPr>
          <p:cNvSpPr txBox="1"/>
          <p:nvPr/>
        </p:nvSpPr>
        <p:spPr>
          <a:xfrm>
            <a:off x="444617" y="536895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CDNK2B</a:t>
            </a:r>
          </a:p>
        </p:txBody>
      </p:sp>
    </p:spTree>
    <p:extLst>
      <p:ext uri="{BB962C8B-B14F-4D97-AF65-F5344CB8AC3E}">
        <p14:creationId xmlns:p14="http://schemas.microsoft.com/office/powerpoint/2010/main" val="353125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3D8B1-BCB9-33CD-3C3C-838F5D294D46}"/>
              </a:ext>
            </a:extLst>
          </p:cNvPr>
          <p:cNvSpPr txBox="1"/>
          <p:nvPr/>
        </p:nvSpPr>
        <p:spPr>
          <a:xfrm>
            <a:off x="444617" y="536895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IGF2BP2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8CEC45-40E4-8B30-4FCC-0C4F5F8AB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304949"/>
              </p:ext>
            </p:extLst>
          </p:nvPr>
        </p:nvGraphicFramePr>
        <p:xfrm>
          <a:off x="1560352" y="847288"/>
          <a:ext cx="9009776" cy="5536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375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1FB7E0D-065B-AF19-0CB7-F5491070C4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28936"/>
              </p:ext>
            </p:extLst>
          </p:nvPr>
        </p:nvGraphicFramePr>
        <p:xfrm>
          <a:off x="1946247" y="536895"/>
          <a:ext cx="8103764" cy="6073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4820FA-C525-42F4-6819-3A1D36A7461F}"/>
              </a:ext>
            </a:extLst>
          </p:cNvPr>
          <p:cNvSpPr txBox="1"/>
          <p:nvPr/>
        </p:nvSpPr>
        <p:spPr>
          <a:xfrm>
            <a:off x="444617" y="536895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CDKAL1</a:t>
            </a:r>
          </a:p>
        </p:txBody>
      </p:sp>
    </p:spTree>
    <p:extLst>
      <p:ext uri="{BB962C8B-B14F-4D97-AF65-F5344CB8AC3E}">
        <p14:creationId xmlns:p14="http://schemas.microsoft.com/office/powerpoint/2010/main" val="252927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CB2E1A-77D4-DD17-815F-D27D8A7EB5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830744"/>
              </p:ext>
            </p:extLst>
          </p:nvPr>
        </p:nvGraphicFramePr>
        <p:xfrm>
          <a:off x="1157681" y="679507"/>
          <a:ext cx="9781563" cy="536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439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186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Population size studied for each gene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 beta value in different population for each gene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size studied for each gene</dc:title>
  <dc:creator>Piyush Porwal</dc:creator>
  <cp:lastModifiedBy>Piyush Porwal</cp:lastModifiedBy>
  <cp:revision>3</cp:revision>
  <dcterms:created xsi:type="dcterms:W3CDTF">2022-11-04T06:39:38Z</dcterms:created>
  <dcterms:modified xsi:type="dcterms:W3CDTF">2022-11-08T17:15:25Z</dcterms:modified>
</cp:coreProperties>
</file>