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4" r:id="rId3"/>
    <p:sldId id="274" r:id="rId4"/>
    <p:sldId id="27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ystack%20Analytics\Gene_Panel\T2D_gene_pan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ystack%20Analytics\Gene_Panel\T2D_gene_pan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ystack%20Analytics\Gene_Panel\T2D_gene_pan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ystack%20Analytics\Gene_Panel\Dumm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dirty="0">
                <a:solidFill>
                  <a:schemeClr val="tx1"/>
                </a:solidFill>
                <a:latin typeface="Arial Black" panose="020B0A04020102020204" pitchFamily="34" charset="0"/>
              </a:rPr>
              <a:t>Population</a:t>
            </a:r>
            <a:r>
              <a:rPr lang="en-IN" sz="1600" b="1" baseline="0" dirty="0">
                <a:solidFill>
                  <a:schemeClr val="tx1"/>
                </a:solidFill>
                <a:latin typeface="Arial Black" panose="020B0A04020102020204" pitchFamily="34" charset="0"/>
              </a:rPr>
              <a:t> size studied for each gene</a:t>
            </a:r>
            <a:endParaRPr lang="en-IN" sz="16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c:rich>
      </c:tx>
      <c:layout>
        <c:manualLayout>
          <c:xMode val="edge"/>
          <c:yMode val="edge"/>
          <c:x val="0.36277944537084722"/>
          <c:y val="1.42149195094173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Sheet6!$E$74</c:f>
              <c:strCache>
                <c:ptCount val="1"/>
                <c:pt idx="0">
                  <c:v>TCF7L2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Sheet6!$D$75:$D$86</c:f>
              <c:strCache>
                <c:ptCount val="12"/>
                <c:pt idx="0">
                  <c:v>Iceland</c:v>
                </c:pt>
                <c:pt idx="1">
                  <c:v>Denmark</c:v>
                </c:pt>
                <c:pt idx="2">
                  <c:v>USA</c:v>
                </c:pt>
                <c:pt idx="3">
                  <c:v>Caucasian</c:v>
                </c:pt>
                <c:pt idx="4">
                  <c:v>Amish</c:v>
                </c:pt>
                <c:pt idx="5">
                  <c:v>Finnish</c:v>
                </c:pt>
                <c:pt idx="6">
                  <c:v>British</c:v>
                </c:pt>
                <c:pt idx="7">
                  <c:v>European</c:v>
                </c:pt>
                <c:pt idx="8">
                  <c:v>Finnish, Swedish, Polish and American</c:v>
                </c:pt>
                <c:pt idx="9">
                  <c:v>Han Chinese</c:v>
                </c:pt>
                <c:pt idx="10">
                  <c:v>Indian</c:v>
                </c:pt>
                <c:pt idx="11">
                  <c:v>Finnish, Swedish, Polish and American</c:v>
                </c:pt>
              </c:strCache>
            </c:strRef>
          </c:cat>
          <c:val>
            <c:numRef>
              <c:f>Sheet6!$E$75:$E$86</c:f>
              <c:numCache>
                <c:formatCode>General</c:formatCode>
                <c:ptCount val="12"/>
                <c:pt idx="0">
                  <c:v>2116</c:v>
                </c:pt>
                <c:pt idx="1">
                  <c:v>767</c:v>
                </c:pt>
                <c:pt idx="2">
                  <c:v>891</c:v>
                </c:pt>
                <c:pt idx="3">
                  <c:v>3520</c:v>
                </c:pt>
                <c:pt idx="4">
                  <c:v>698</c:v>
                </c:pt>
                <c:pt idx="5">
                  <c:v>2104</c:v>
                </c:pt>
                <c:pt idx="6">
                  <c:v>6736</c:v>
                </c:pt>
                <c:pt idx="7">
                  <c:v>32000</c:v>
                </c:pt>
                <c:pt idx="8">
                  <c:v>13781</c:v>
                </c:pt>
                <c:pt idx="9">
                  <c:v>2968</c:v>
                </c:pt>
                <c:pt idx="10">
                  <c:v>7835</c:v>
                </c:pt>
                <c:pt idx="11">
                  <c:v>13781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4C-4316-9993-78E1EDB3311F}"/>
            </c:ext>
          </c:extLst>
        </c:ser>
        <c:ser>
          <c:idx val="1"/>
          <c:order val="1"/>
          <c:tx>
            <c:strRef>
              <c:f>Sheet6!$F$74</c:f>
              <c:strCache>
                <c:ptCount val="1"/>
                <c:pt idx="0">
                  <c:v>PPARG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Sheet6!$D$75:$D$86</c:f>
              <c:strCache>
                <c:ptCount val="12"/>
                <c:pt idx="0">
                  <c:v>Iceland</c:v>
                </c:pt>
                <c:pt idx="1">
                  <c:v>Denmark</c:v>
                </c:pt>
                <c:pt idx="2">
                  <c:v>USA</c:v>
                </c:pt>
                <c:pt idx="3">
                  <c:v>Caucasian</c:v>
                </c:pt>
                <c:pt idx="4">
                  <c:v>Amish</c:v>
                </c:pt>
                <c:pt idx="5">
                  <c:v>Finnish</c:v>
                </c:pt>
                <c:pt idx="6">
                  <c:v>British</c:v>
                </c:pt>
                <c:pt idx="7">
                  <c:v>European</c:v>
                </c:pt>
                <c:pt idx="8">
                  <c:v>Finnish, Swedish, Polish and American</c:v>
                </c:pt>
                <c:pt idx="9">
                  <c:v>Han Chinese</c:v>
                </c:pt>
                <c:pt idx="10">
                  <c:v>Indian</c:v>
                </c:pt>
                <c:pt idx="11">
                  <c:v>Finnish, Swedish, Polish and American</c:v>
                </c:pt>
              </c:strCache>
            </c:strRef>
          </c:cat>
          <c:val>
            <c:numRef>
              <c:f>Sheet6!$F$75:$F$86</c:f>
              <c:numCache>
                <c:formatCode>General</c:formatCode>
                <c:ptCount val="12"/>
                <c:pt idx="5">
                  <c:v>13781</c:v>
                </c:pt>
                <c:pt idx="7">
                  <c:v>32000</c:v>
                </c:pt>
                <c:pt idx="8">
                  <c:v>479</c:v>
                </c:pt>
                <c:pt idx="10">
                  <c:v>5164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4C-4316-9993-78E1EDB3311F}"/>
            </c:ext>
          </c:extLst>
        </c:ser>
        <c:ser>
          <c:idx val="2"/>
          <c:order val="2"/>
          <c:tx>
            <c:strRef>
              <c:f>Sheet6!$G$74</c:f>
              <c:strCache>
                <c:ptCount val="1"/>
                <c:pt idx="0">
                  <c:v>KCNJ11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Sheet6!$D$75:$D$86</c:f>
              <c:strCache>
                <c:ptCount val="12"/>
                <c:pt idx="0">
                  <c:v>Iceland</c:v>
                </c:pt>
                <c:pt idx="1">
                  <c:v>Denmark</c:v>
                </c:pt>
                <c:pt idx="2">
                  <c:v>USA</c:v>
                </c:pt>
                <c:pt idx="3">
                  <c:v>Caucasian</c:v>
                </c:pt>
                <c:pt idx="4">
                  <c:v>Amish</c:v>
                </c:pt>
                <c:pt idx="5">
                  <c:v>Finnish</c:v>
                </c:pt>
                <c:pt idx="6">
                  <c:v>British</c:v>
                </c:pt>
                <c:pt idx="7">
                  <c:v>European</c:v>
                </c:pt>
                <c:pt idx="8">
                  <c:v>Finnish, Swedish, Polish and American</c:v>
                </c:pt>
                <c:pt idx="9">
                  <c:v>Han Chinese</c:v>
                </c:pt>
                <c:pt idx="10">
                  <c:v>Indian</c:v>
                </c:pt>
                <c:pt idx="11">
                  <c:v>Finnish, Swedish, Polish and American</c:v>
                </c:pt>
              </c:strCache>
            </c:strRef>
          </c:cat>
          <c:val>
            <c:numRef>
              <c:f>Sheet6!$G$75:$G$86</c:f>
              <c:numCache>
                <c:formatCode>General</c:formatCode>
                <c:ptCount val="12"/>
                <c:pt idx="5">
                  <c:v>13781</c:v>
                </c:pt>
                <c:pt idx="7">
                  <c:v>32000</c:v>
                </c:pt>
                <c:pt idx="10">
                  <c:v>5164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4C-4316-9993-78E1EDB3311F}"/>
            </c:ext>
          </c:extLst>
        </c:ser>
        <c:ser>
          <c:idx val="3"/>
          <c:order val="3"/>
          <c:tx>
            <c:strRef>
              <c:f>Sheet6!$H$74</c:f>
              <c:strCache>
                <c:ptCount val="1"/>
                <c:pt idx="0">
                  <c:v>SLC30A8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Sheet6!$D$75:$D$86</c:f>
              <c:strCache>
                <c:ptCount val="12"/>
                <c:pt idx="0">
                  <c:v>Iceland</c:v>
                </c:pt>
                <c:pt idx="1">
                  <c:v>Denmark</c:v>
                </c:pt>
                <c:pt idx="2">
                  <c:v>USA</c:v>
                </c:pt>
                <c:pt idx="3">
                  <c:v>Caucasian</c:v>
                </c:pt>
                <c:pt idx="4">
                  <c:v>Amish</c:v>
                </c:pt>
                <c:pt idx="5">
                  <c:v>Finnish</c:v>
                </c:pt>
                <c:pt idx="6">
                  <c:v>British</c:v>
                </c:pt>
                <c:pt idx="7">
                  <c:v>European</c:v>
                </c:pt>
                <c:pt idx="8">
                  <c:v>Finnish, Swedish, Polish and American</c:v>
                </c:pt>
                <c:pt idx="9">
                  <c:v>Han Chinese</c:v>
                </c:pt>
                <c:pt idx="10">
                  <c:v>Indian</c:v>
                </c:pt>
                <c:pt idx="11">
                  <c:v>Finnish, Swedish, Polish and American</c:v>
                </c:pt>
              </c:strCache>
            </c:strRef>
          </c:cat>
          <c:val>
            <c:numRef>
              <c:f>Sheet6!$H$75:$H$86</c:f>
              <c:numCache>
                <c:formatCode>General</c:formatCode>
                <c:ptCount val="12"/>
                <c:pt idx="5">
                  <c:v>13781</c:v>
                </c:pt>
                <c:pt idx="7">
                  <c:v>32000</c:v>
                </c:pt>
                <c:pt idx="9">
                  <c:v>2968</c:v>
                </c:pt>
                <c:pt idx="10">
                  <c:v>5164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64C-4316-9993-78E1EDB3311F}"/>
            </c:ext>
          </c:extLst>
        </c:ser>
        <c:ser>
          <c:idx val="4"/>
          <c:order val="4"/>
          <c:tx>
            <c:strRef>
              <c:f>Sheet6!$I$74</c:f>
              <c:strCache>
                <c:ptCount val="1"/>
                <c:pt idx="0">
                  <c:v>HHEX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Sheet6!$D$75:$D$86</c:f>
              <c:strCache>
                <c:ptCount val="12"/>
                <c:pt idx="0">
                  <c:v>Iceland</c:v>
                </c:pt>
                <c:pt idx="1">
                  <c:v>Denmark</c:v>
                </c:pt>
                <c:pt idx="2">
                  <c:v>USA</c:v>
                </c:pt>
                <c:pt idx="3">
                  <c:v>Caucasian</c:v>
                </c:pt>
                <c:pt idx="4">
                  <c:v>Amish</c:v>
                </c:pt>
                <c:pt idx="5">
                  <c:v>Finnish</c:v>
                </c:pt>
                <c:pt idx="6">
                  <c:v>British</c:v>
                </c:pt>
                <c:pt idx="7">
                  <c:v>European</c:v>
                </c:pt>
                <c:pt idx="8">
                  <c:v>Finnish, Swedish, Polish and American</c:v>
                </c:pt>
                <c:pt idx="9">
                  <c:v>Han Chinese</c:v>
                </c:pt>
                <c:pt idx="10">
                  <c:v>Indian</c:v>
                </c:pt>
                <c:pt idx="11">
                  <c:v>Finnish, Swedish, Polish and American</c:v>
                </c:pt>
              </c:strCache>
            </c:strRef>
          </c:cat>
          <c:val>
            <c:numRef>
              <c:f>Sheet6!$I$75:$I$86</c:f>
              <c:numCache>
                <c:formatCode>General</c:formatCode>
                <c:ptCount val="12"/>
                <c:pt idx="5">
                  <c:v>13781</c:v>
                </c:pt>
                <c:pt idx="7">
                  <c:v>32000</c:v>
                </c:pt>
                <c:pt idx="9">
                  <c:v>2968</c:v>
                </c:pt>
                <c:pt idx="10">
                  <c:v>5164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4C-4316-9993-78E1EDB3311F}"/>
            </c:ext>
          </c:extLst>
        </c:ser>
        <c:ser>
          <c:idx val="5"/>
          <c:order val="5"/>
          <c:tx>
            <c:strRef>
              <c:f>Sheet6!$J$74</c:f>
              <c:strCache>
                <c:ptCount val="1"/>
                <c:pt idx="0">
                  <c:v>CDNK2B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Sheet6!$D$75:$D$86</c:f>
              <c:strCache>
                <c:ptCount val="12"/>
                <c:pt idx="0">
                  <c:v>Iceland</c:v>
                </c:pt>
                <c:pt idx="1">
                  <c:v>Denmark</c:v>
                </c:pt>
                <c:pt idx="2">
                  <c:v>USA</c:v>
                </c:pt>
                <c:pt idx="3">
                  <c:v>Caucasian</c:v>
                </c:pt>
                <c:pt idx="4">
                  <c:v>Amish</c:v>
                </c:pt>
                <c:pt idx="5">
                  <c:v>Finnish</c:v>
                </c:pt>
                <c:pt idx="6">
                  <c:v>British</c:v>
                </c:pt>
                <c:pt idx="7">
                  <c:v>European</c:v>
                </c:pt>
                <c:pt idx="8">
                  <c:v>Finnish, Swedish, Polish and American</c:v>
                </c:pt>
                <c:pt idx="9">
                  <c:v>Han Chinese</c:v>
                </c:pt>
                <c:pt idx="10">
                  <c:v>Indian</c:v>
                </c:pt>
                <c:pt idx="11">
                  <c:v>Finnish, Swedish, Polish and American</c:v>
                </c:pt>
              </c:strCache>
            </c:strRef>
          </c:cat>
          <c:val>
            <c:numRef>
              <c:f>Sheet6!$J$75:$J$86</c:f>
              <c:numCache>
                <c:formatCode>General</c:formatCode>
                <c:ptCount val="12"/>
                <c:pt idx="5">
                  <c:v>13781</c:v>
                </c:pt>
                <c:pt idx="7">
                  <c:v>32000</c:v>
                </c:pt>
                <c:pt idx="10">
                  <c:v>5164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64C-4316-9993-78E1EDB3311F}"/>
            </c:ext>
          </c:extLst>
        </c:ser>
        <c:ser>
          <c:idx val="6"/>
          <c:order val="6"/>
          <c:tx>
            <c:strRef>
              <c:f>Sheet6!$K$74</c:f>
              <c:strCache>
                <c:ptCount val="1"/>
                <c:pt idx="0">
                  <c:v>IGFBP2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Sheet6!$D$75:$D$86</c:f>
              <c:strCache>
                <c:ptCount val="12"/>
                <c:pt idx="0">
                  <c:v>Iceland</c:v>
                </c:pt>
                <c:pt idx="1">
                  <c:v>Denmark</c:v>
                </c:pt>
                <c:pt idx="2">
                  <c:v>USA</c:v>
                </c:pt>
                <c:pt idx="3">
                  <c:v>Caucasian</c:v>
                </c:pt>
                <c:pt idx="4">
                  <c:v>Amish</c:v>
                </c:pt>
                <c:pt idx="5">
                  <c:v>Finnish</c:v>
                </c:pt>
                <c:pt idx="6">
                  <c:v>British</c:v>
                </c:pt>
                <c:pt idx="7">
                  <c:v>European</c:v>
                </c:pt>
                <c:pt idx="8">
                  <c:v>Finnish, Swedish, Polish and American</c:v>
                </c:pt>
                <c:pt idx="9">
                  <c:v>Han Chinese</c:v>
                </c:pt>
                <c:pt idx="10">
                  <c:v>Indian</c:v>
                </c:pt>
                <c:pt idx="11">
                  <c:v>Finnish, Swedish, Polish and American</c:v>
                </c:pt>
              </c:strCache>
            </c:strRef>
          </c:cat>
          <c:val>
            <c:numRef>
              <c:f>Sheet6!$K$75:$K$86</c:f>
              <c:numCache>
                <c:formatCode>General</c:formatCode>
                <c:ptCount val="12"/>
                <c:pt idx="5">
                  <c:v>13781</c:v>
                </c:pt>
                <c:pt idx="7">
                  <c:v>32000</c:v>
                </c:pt>
                <c:pt idx="10">
                  <c:v>5164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64C-4316-9993-78E1EDB3311F}"/>
            </c:ext>
          </c:extLst>
        </c:ser>
        <c:ser>
          <c:idx val="7"/>
          <c:order val="7"/>
          <c:tx>
            <c:strRef>
              <c:f>Sheet6!$L$74</c:f>
              <c:strCache>
                <c:ptCount val="1"/>
                <c:pt idx="0">
                  <c:v>CDKAL1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Sheet6!$D$75:$D$86</c:f>
              <c:strCache>
                <c:ptCount val="12"/>
                <c:pt idx="0">
                  <c:v>Iceland</c:v>
                </c:pt>
                <c:pt idx="1">
                  <c:v>Denmark</c:v>
                </c:pt>
                <c:pt idx="2">
                  <c:v>USA</c:v>
                </c:pt>
                <c:pt idx="3">
                  <c:v>Caucasian</c:v>
                </c:pt>
                <c:pt idx="4">
                  <c:v>Amish</c:v>
                </c:pt>
                <c:pt idx="5">
                  <c:v>Finnish</c:v>
                </c:pt>
                <c:pt idx="6">
                  <c:v>British</c:v>
                </c:pt>
                <c:pt idx="7">
                  <c:v>European</c:v>
                </c:pt>
                <c:pt idx="8">
                  <c:v>Finnish, Swedish, Polish and American</c:v>
                </c:pt>
                <c:pt idx="9">
                  <c:v>Han Chinese</c:v>
                </c:pt>
                <c:pt idx="10">
                  <c:v>Indian</c:v>
                </c:pt>
                <c:pt idx="11">
                  <c:v>Finnish, Swedish, Polish and American</c:v>
                </c:pt>
              </c:strCache>
            </c:strRef>
          </c:cat>
          <c:val>
            <c:numRef>
              <c:f>Sheet6!$L$75:$L$86</c:f>
              <c:numCache>
                <c:formatCode>General</c:formatCode>
                <c:ptCount val="12"/>
                <c:pt idx="5">
                  <c:v>13781</c:v>
                </c:pt>
                <c:pt idx="7">
                  <c:v>32000</c:v>
                </c:pt>
                <c:pt idx="9">
                  <c:v>2968</c:v>
                </c:pt>
                <c:pt idx="10">
                  <c:v>5164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64C-4316-9993-78E1EDB331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4285168"/>
        <c:axId val="1694301392"/>
      </c:barChart>
      <c:catAx>
        <c:axId val="16942851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/>
                  <a:t>POPULATION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4301392"/>
        <c:crosses val="autoZero"/>
        <c:auto val="1"/>
        <c:lblAlgn val="ctr"/>
        <c:lblOffset val="100"/>
        <c:noMultiLvlLbl val="0"/>
      </c:catAx>
      <c:valAx>
        <c:axId val="169430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i="0" baseline="0"/>
                  <a:t>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4285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u="sng" baseline="0"/>
              <a:t>Number of articles for each gene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'Number of articles'!$E$5</c:f>
              <c:strCache>
                <c:ptCount val="1"/>
                <c:pt idx="0">
                  <c:v>Number of Articles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87F-4DB5-B8A7-79D79DDA19E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87F-4DB5-B8A7-79D79DDA19E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87F-4DB5-B8A7-79D79DDA19E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87F-4DB5-B8A7-79D79DDA19E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87F-4DB5-B8A7-79D79DDA19E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87F-4DB5-B8A7-79D79DDA19E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87F-4DB5-B8A7-79D79DDA19E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87F-4DB5-B8A7-79D79DDA19E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87F-4DB5-B8A7-79D79DDA19E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D87F-4DB5-B8A7-79D79DDA19E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D87F-4DB5-B8A7-79D79DDA19E2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D87F-4DB5-B8A7-79D79DDA19E2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D87F-4DB5-B8A7-79D79DDA19E2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D87F-4DB5-B8A7-79D79DDA19E2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'Number of articles'!$D$6:$D$19</c:f>
              <c:strCache>
                <c:ptCount val="14"/>
                <c:pt idx="0">
                  <c:v>TCF7L2</c:v>
                </c:pt>
                <c:pt idx="1">
                  <c:v>PPARG</c:v>
                </c:pt>
                <c:pt idx="2">
                  <c:v>KCNJ11</c:v>
                </c:pt>
                <c:pt idx="3">
                  <c:v>SLC30A8</c:v>
                </c:pt>
                <c:pt idx="4">
                  <c:v>HHEX</c:v>
                </c:pt>
                <c:pt idx="5">
                  <c:v>CDNK2B</c:v>
                </c:pt>
                <c:pt idx="6">
                  <c:v>IGF2BP2</c:v>
                </c:pt>
                <c:pt idx="7">
                  <c:v>CDKAL1</c:v>
                </c:pt>
                <c:pt idx="8">
                  <c:v>JAZF1</c:v>
                </c:pt>
                <c:pt idx="9">
                  <c:v>CDC123/CAMKID</c:v>
                </c:pt>
                <c:pt idx="10">
                  <c:v>TSPAN8/LGR5</c:v>
                </c:pt>
                <c:pt idx="11">
                  <c:v>THADA</c:v>
                </c:pt>
                <c:pt idx="12">
                  <c:v>ADAMTS9</c:v>
                </c:pt>
                <c:pt idx="13">
                  <c:v>NOTCH2</c:v>
                </c:pt>
              </c:strCache>
            </c:strRef>
          </c:cat>
          <c:val>
            <c:numRef>
              <c:f>'Number of articles'!$E$6:$E$19</c:f>
              <c:numCache>
                <c:formatCode>General</c:formatCode>
                <c:ptCount val="14"/>
                <c:pt idx="0">
                  <c:v>9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D87F-4DB5-B8A7-79D79DDA19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sng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u="sng" baseline="0"/>
              <a:t>Number of articles for each gene</a:t>
            </a:r>
          </a:p>
        </c:rich>
      </c:tx>
      <c:layout>
        <c:manualLayout>
          <c:xMode val="edge"/>
          <c:yMode val="edge"/>
          <c:x val="0.24355432780847144"/>
          <c:y val="2.63504611330698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sng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'Number of articles'!$E$5</c:f>
              <c:strCache>
                <c:ptCount val="1"/>
                <c:pt idx="0">
                  <c:v>Number of Articles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'Number of articles'!$D$6:$D$19</c:f>
              <c:strCache>
                <c:ptCount val="14"/>
                <c:pt idx="0">
                  <c:v>TCF7L2</c:v>
                </c:pt>
                <c:pt idx="1">
                  <c:v>PPARG</c:v>
                </c:pt>
                <c:pt idx="2">
                  <c:v>KCNJ11</c:v>
                </c:pt>
                <c:pt idx="3">
                  <c:v>SLC30A8</c:v>
                </c:pt>
                <c:pt idx="4">
                  <c:v>HHEX</c:v>
                </c:pt>
                <c:pt idx="5">
                  <c:v>CDNK2B</c:v>
                </c:pt>
                <c:pt idx="6">
                  <c:v>IGF2BP2</c:v>
                </c:pt>
                <c:pt idx="7">
                  <c:v>CDKAL1</c:v>
                </c:pt>
                <c:pt idx="8">
                  <c:v>JAZF1</c:v>
                </c:pt>
                <c:pt idx="9">
                  <c:v>CDC123/CAMKID</c:v>
                </c:pt>
                <c:pt idx="10">
                  <c:v>TSPAN8/LGR5</c:v>
                </c:pt>
                <c:pt idx="11">
                  <c:v>THADA</c:v>
                </c:pt>
                <c:pt idx="12">
                  <c:v>ADAMTS9</c:v>
                </c:pt>
                <c:pt idx="13">
                  <c:v>NOTCH2</c:v>
                </c:pt>
              </c:strCache>
            </c:strRef>
          </c:cat>
          <c:val>
            <c:numRef>
              <c:f>'Number of articles'!$E$6:$E$19</c:f>
              <c:numCache>
                <c:formatCode>General</c:formatCode>
                <c:ptCount val="14"/>
                <c:pt idx="0">
                  <c:v>9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39-4C13-B85A-5E65E49704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07424032"/>
        <c:axId val="2107422368"/>
      </c:barChart>
      <c:catAx>
        <c:axId val="2107424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aseline="0" dirty="0"/>
                  <a:t>Genes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422368"/>
        <c:crosses val="autoZero"/>
        <c:auto val="1"/>
        <c:lblAlgn val="ctr"/>
        <c:lblOffset val="100"/>
        <c:noMultiLvlLbl val="0"/>
      </c:catAx>
      <c:valAx>
        <c:axId val="210742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aseline="0" dirty="0"/>
                  <a:t>Number of articles</a:t>
                </a:r>
              </a:p>
            </c:rich>
          </c:tx>
          <c:layout>
            <c:manualLayout>
              <c:xMode val="edge"/>
              <c:yMode val="edge"/>
              <c:x val="2.3020257826887661E-2"/>
              <c:y val="0.222661807813214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42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Avg.</a:t>
            </a:r>
            <a:r>
              <a:rPr lang="en-IN" sz="1600" b="1" baseline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beta value for each gene in different populations</a:t>
            </a:r>
            <a:endParaRPr lang="en-IN" sz="1600" b="1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Sheet1!$AC$8</c:f>
              <c:strCache>
                <c:ptCount val="1"/>
                <c:pt idx="0">
                  <c:v>TCF7L2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Sheet1!$AB$9:$AB$18</c:f>
              <c:strCache>
                <c:ptCount val="10"/>
                <c:pt idx="0">
                  <c:v>Iceland</c:v>
                </c:pt>
                <c:pt idx="1">
                  <c:v>Denmark</c:v>
                </c:pt>
                <c:pt idx="2">
                  <c:v>USA</c:v>
                </c:pt>
                <c:pt idx="3">
                  <c:v>Caucasian</c:v>
                </c:pt>
                <c:pt idx="4">
                  <c:v>Amish</c:v>
                </c:pt>
                <c:pt idx="5">
                  <c:v>Finnish</c:v>
                </c:pt>
                <c:pt idx="6">
                  <c:v>British</c:v>
                </c:pt>
                <c:pt idx="7">
                  <c:v>European</c:v>
                </c:pt>
                <c:pt idx="8">
                  <c:v>Han Chinese</c:v>
                </c:pt>
                <c:pt idx="9">
                  <c:v>Indian</c:v>
                </c:pt>
              </c:strCache>
            </c:strRef>
          </c:cat>
          <c:val>
            <c:numRef>
              <c:f>Sheet1!$AC$9:$AC$18</c:f>
              <c:numCache>
                <c:formatCode>General</c:formatCode>
                <c:ptCount val="10"/>
                <c:pt idx="0">
                  <c:v>0.33856225346781699</c:v>
                </c:pt>
                <c:pt idx="1">
                  <c:v>0.3405330750139518</c:v>
                </c:pt>
                <c:pt idx="2">
                  <c:v>0.41774947182725636</c:v>
                </c:pt>
                <c:pt idx="3">
                  <c:v>0.350656871613169</c:v>
                </c:pt>
                <c:pt idx="4">
                  <c:v>0.41210965082683298</c:v>
                </c:pt>
                <c:pt idx="5">
                  <c:v>0.23867507579970118</c:v>
                </c:pt>
                <c:pt idx="6">
                  <c:v>0.28306466194623453</c:v>
                </c:pt>
                <c:pt idx="7">
                  <c:v>0.31481073984003299</c:v>
                </c:pt>
                <c:pt idx="8">
                  <c:v>0.431782416425537</c:v>
                </c:pt>
                <c:pt idx="9">
                  <c:v>0.45313011516899576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A0-4915-9FA1-013143DA27CD}"/>
            </c:ext>
          </c:extLst>
        </c:ser>
        <c:ser>
          <c:idx val="1"/>
          <c:order val="1"/>
          <c:tx>
            <c:strRef>
              <c:f>Sheet1!$AD$8</c:f>
              <c:strCache>
                <c:ptCount val="1"/>
                <c:pt idx="0">
                  <c:v>PPARG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Sheet1!$AB$9:$AB$18</c:f>
              <c:strCache>
                <c:ptCount val="10"/>
                <c:pt idx="0">
                  <c:v>Iceland</c:v>
                </c:pt>
                <c:pt idx="1">
                  <c:v>Denmark</c:v>
                </c:pt>
                <c:pt idx="2">
                  <c:v>USA</c:v>
                </c:pt>
                <c:pt idx="3">
                  <c:v>Caucasian</c:v>
                </c:pt>
                <c:pt idx="4">
                  <c:v>Amish</c:v>
                </c:pt>
                <c:pt idx="5">
                  <c:v>Finnish</c:v>
                </c:pt>
                <c:pt idx="6">
                  <c:v>British</c:v>
                </c:pt>
                <c:pt idx="7">
                  <c:v>European</c:v>
                </c:pt>
                <c:pt idx="8">
                  <c:v>Han Chinese</c:v>
                </c:pt>
                <c:pt idx="9">
                  <c:v>Indian</c:v>
                </c:pt>
              </c:strCache>
            </c:strRef>
          </c:cat>
          <c:val>
            <c:numRef>
              <c:f>Sheet1!$AD$9:$AD$18</c:f>
              <c:numCache>
                <c:formatCode>General</c:formatCode>
                <c:ptCount val="10"/>
                <c:pt idx="5">
                  <c:v>0.40874322740777602</c:v>
                </c:pt>
                <c:pt idx="7">
                  <c:v>0.131028262406404</c:v>
                </c:pt>
                <c:pt idx="9">
                  <c:v>0.31481073984003299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A0-4915-9FA1-013143DA27CD}"/>
            </c:ext>
          </c:extLst>
        </c:ser>
        <c:ser>
          <c:idx val="2"/>
          <c:order val="2"/>
          <c:tx>
            <c:strRef>
              <c:f>Sheet1!$AE$8</c:f>
              <c:strCache>
                <c:ptCount val="1"/>
                <c:pt idx="0">
                  <c:v>KCNJ11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Sheet1!$AB$9:$AB$18</c:f>
              <c:strCache>
                <c:ptCount val="10"/>
                <c:pt idx="0">
                  <c:v>Iceland</c:v>
                </c:pt>
                <c:pt idx="1">
                  <c:v>Denmark</c:v>
                </c:pt>
                <c:pt idx="2">
                  <c:v>USA</c:v>
                </c:pt>
                <c:pt idx="3">
                  <c:v>Caucasian</c:v>
                </c:pt>
                <c:pt idx="4">
                  <c:v>Amish</c:v>
                </c:pt>
                <c:pt idx="5">
                  <c:v>Finnish</c:v>
                </c:pt>
                <c:pt idx="6">
                  <c:v>British</c:v>
                </c:pt>
                <c:pt idx="7">
                  <c:v>European</c:v>
                </c:pt>
                <c:pt idx="8">
                  <c:v>Han Chinese</c:v>
                </c:pt>
                <c:pt idx="9">
                  <c:v>Indian</c:v>
                </c:pt>
              </c:strCache>
            </c:strRef>
          </c:cat>
          <c:val>
            <c:numRef>
              <c:f>Sheet1!$AE$9:$AE$18</c:f>
              <c:numCache>
                <c:formatCode>General</c:formatCode>
                <c:ptCount val="10"/>
                <c:pt idx="7">
                  <c:v>0.131028262406404</c:v>
                </c:pt>
                <c:pt idx="9">
                  <c:v>0.32930374714260002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A0-4915-9FA1-013143DA27CD}"/>
            </c:ext>
          </c:extLst>
        </c:ser>
        <c:ser>
          <c:idx val="3"/>
          <c:order val="3"/>
          <c:tx>
            <c:strRef>
              <c:f>Sheet1!$AF$8</c:f>
              <c:strCache>
                <c:ptCount val="1"/>
                <c:pt idx="0">
                  <c:v>SLC30A8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Sheet1!$AB$9:$AB$18</c:f>
              <c:strCache>
                <c:ptCount val="10"/>
                <c:pt idx="0">
                  <c:v>Iceland</c:v>
                </c:pt>
                <c:pt idx="1">
                  <c:v>Denmark</c:v>
                </c:pt>
                <c:pt idx="2">
                  <c:v>USA</c:v>
                </c:pt>
                <c:pt idx="3">
                  <c:v>Caucasian</c:v>
                </c:pt>
                <c:pt idx="4">
                  <c:v>Amish</c:v>
                </c:pt>
                <c:pt idx="5">
                  <c:v>Finnish</c:v>
                </c:pt>
                <c:pt idx="6">
                  <c:v>British</c:v>
                </c:pt>
                <c:pt idx="7">
                  <c:v>European</c:v>
                </c:pt>
                <c:pt idx="8">
                  <c:v>Han Chinese</c:v>
                </c:pt>
                <c:pt idx="9">
                  <c:v>Indian</c:v>
                </c:pt>
              </c:strCache>
            </c:strRef>
          </c:cat>
          <c:val>
            <c:numRef>
              <c:f>Sheet1!$AF$9:$AF$18</c:f>
              <c:numCache>
                <c:formatCode>General</c:formatCode>
                <c:ptCount val="10"/>
                <c:pt idx="7">
                  <c:v>0.113328685307003</c:v>
                </c:pt>
                <c:pt idx="8">
                  <c:v>0.29195455312064494</c:v>
                </c:pt>
                <c:pt idx="9">
                  <c:v>0.29266961396281999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EA0-4915-9FA1-013143DA27CD}"/>
            </c:ext>
          </c:extLst>
        </c:ser>
        <c:ser>
          <c:idx val="4"/>
          <c:order val="4"/>
          <c:tx>
            <c:strRef>
              <c:f>Sheet1!$AG$8</c:f>
              <c:strCache>
                <c:ptCount val="1"/>
                <c:pt idx="0">
                  <c:v>HHEX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Sheet1!$AB$9:$AB$18</c:f>
              <c:strCache>
                <c:ptCount val="10"/>
                <c:pt idx="0">
                  <c:v>Iceland</c:v>
                </c:pt>
                <c:pt idx="1">
                  <c:v>Denmark</c:v>
                </c:pt>
                <c:pt idx="2">
                  <c:v>USA</c:v>
                </c:pt>
                <c:pt idx="3">
                  <c:v>Caucasian</c:v>
                </c:pt>
                <c:pt idx="4">
                  <c:v>Amish</c:v>
                </c:pt>
                <c:pt idx="5">
                  <c:v>Finnish</c:v>
                </c:pt>
                <c:pt idx="6">
                  <c:v>British</c:v>
                </c:pt>
                <c:pt idx="7">
                  <c:v>European</c:v>
                </c:pt>
                <c:pt idx="8">
                  <c:v>Han Chinese</c:v>
                </c:pt>
                <c:pt idx="9">
                  <c:v>Indian</c:v>
                </c:pt>
              </c:strCache>
            </c:strRef>
          </c:cat>
          <c:val>
            <c:numRef>
              <c:f>Sheet1!$AG$9:$AG$18</c:f>
              <c:numCache>
                <c:formatCode>General</c:formatCode>
                <c:ptCount val="10"/>
                <c:pt idx="7">
                  <c:v>0.122217632724249</c:v>
                </c:pt>
                <c:pt idx="8">
                  <c:v>0.27131655104173502</c:v>
                </c:pt>
                <c:pt idx="9">
                  <c:v>0.23901690047049901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EA0-4915-9FA1-013143DA27CD}"/>
            </c:ext>
          </c:extLst>
        </c:ser>
        <c:ser>
          <c:idx val="5"/>
          <c:order val="5"/>
          <c:tx>
            <c:strRef>
              <c:f>Sheet1!$AH$8</c:f>
              <c:strCache>
                <c:ptCount val="1"/>
                <c:pt idx="0">
                  <c:v>CDKN2B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Sheet1!$AB$9:$AB$18</c:f>
              <c:strCache>
                <c:ptCount val="10"/>
                <c:pt idx="0">
                  <c:v>Iceland</c:v>
                </c:pt>
                <c:pt idx="1">
                  <c:v>Denmark</c:v>
                </c:pt>
                <c:pt idx="2">
                  <c:v>USA</c:v>
                </c:pt>
                <c:pt idx="3">
                  <c:v>Caucasian</c:v>
                </c:pt>
                <c:pt idx="4">
                  <c:v>Amish</c:v>
                </c:pt>
                <c:pt idx="5">
                  <c:v>Finnish</c:v>
                </c:pt>
                <c:pt idx="6">
                  <c:v>British</c:v>
                </c:pt>
                <c:pt idx="7">
                  <c:v>European</c:v>
                </c:pt>
                <c:pt idx="8">
                  <c:v>Han Chinese</c:v>
                </c:pt>
                <c:pt idx="9">
                  <c:v>Indian</c:v>
                </c:pt>
              </c:strCache>
            </c:strRef>
          </c:cat>
          <c:val>
            <c:numRef>
              <c:f>Sheet1!$AH$9:$AH$18</c:f>
              <c:numCache>
                <c:formatCode>General</c:formatCode>
                <c:ptCount val="10"/>
                <c:pt idx="7">
                  <c:v>0.18232155679395401</c:v>
                </c:pt>
                <c:pt idx="9">
                  <c:v>0.31481073984003299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EA0-4915-9FA1-013143DA27CD}"/>
            </c:ext>
          </c:extLst>
        </c:ser>
        <c:ser>
          <c:idx val="6"/>
          <c:order val="6"/>
          <c:tx>
            <c:strRef>
              <c:f>Sheet1!$AI$8</c:f>
              <c:strCache>
                <c:ptCount val="1"/>
                <c:pt idx="0">
                  <c:v>IGF2BP2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Sheet1!$AB$9:$AB$18</c:f>
              <c:strCache>
                <c:ptCount val="10"/>
                <c:pt idx="0">
                  <c:v>Iceland</c:v>
                </c:pt>
                <c:pt idx="1">
                  <c:v>Denmark</c:v>
                </c:pt>
                <c:pt idx="2">
                  <c:v>USA</c:v>
                </c:pt>
                <c:pt idx="3">
                  <c:v>Caucasian</c:v>
                </c:pt>
                <c:pt idx="4">
                  <c:v>Amish</c:v>
                </c:pt>
                <c:pt idx="5">
                  <c:v>Finnish</c:v>
                </c:pt>
                <c:pt idx="6">
                  <c:v>British</c:v>
                </c:pt>
                <c:pt idx="7">
                  <c:v>European</c:v>
                </c:pt>
                <c:pt idx="8">
                  <c:v>Han Chinese</c:v>
                </c:pt>
                <c:pt idx="9">
                  <c:v>Indian</c:v>
                </c:pt>
              </c:strCache>
            </c:strRef>
          </c:cat>
          <c:val>
            <c:numRef>
              <c:f>Sheet1!$AI$9:$AI$18</c:f>
              <c:numCache>
                <c:formatCode>General</c:formatCode>
                <c:ptCount val="10"/>
                <c:pt idx="7">
                  <c:v>0.131028262406404</c:v>
                </c:pt>
                <c:pt idx="9">
                  <c:v>0.18232155679395401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EA0-4915-9FA1-013143DA27CD}"/>
            </c:ext>
          </c:extLst>
        </c:ser>
        <c:ser>
          <c:idx val="7"/>
          <c:order val="7"/>
          <c:tx>
            <c:strRef>
              <c:f>Sheet1!$AJ$8</c:f>
              <c:strCache>
                <c:ptCount val="1"/>
                <c:pt idx="0">
                  <c:v>CDKAL1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Sheet1!$AB$9:$AB$18</c:f>
              <c:strCache>
                <c:ptCount val="10"/>
                <c:pt idx="0">
                  <c:v>Iceland</c:v>
                </c:pt>
                <c:pt idx="1">
                  <c:v>Denmark</c:v>
                </c:pt>
                <c:pt idx="2">
                  <c:v>USA</c:v>
                </c:pt>
                <c:pt idx="3">
                  <c:v>Caucasian</c:v>
                </c:pt>
                <c:pt idx="4">
                  <c:v>Amish</c:v>
                </c:pt>
                <c:pt idx="5">
                  <c:v>Finnish</c:v>
                </c:pt>
                <c:pt idx="6">
                  <c:v>British</c:v>
                </c:pt>
                <c:pt idx="7">
                  <c:v>European</c:v>
                </c:pt>
                <c:pt idx="8">
                  <c:v>Han Chinese</c:v>
                </c:pt>
                <c:pt idx="9">
                  <c:v>Indian</c:v>
                </c:pt>
              </c:strCache>
            </c:strRef>
          </c:cat>
          <c:val>
            <c:numRef>
              <c:f>Sheet1!$AJ$9:$AJ$18</c:f>
              <c:numCache>
                <c:formatCode>General</c:formatCode>
                <c:ptCount val="10"/>
                <c:pt idx="7">
                  <c:v>0.113328685307003</c:v>
                </c:pt>
                <c:pt idx="8">
                  <c:v>0.36464311358790902</c:v>
                </c:pt>
                <c:pt idx="9">
                  <c:v>0.16551443847757299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EA0-4915-9FA1-013143DA27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4295568"/>
        <c:axId val="1694298064"/>
      </c:barChart>
      <c:catAx>
        <c:axId val="1694295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/>
                  <a:t>POPULATION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4298064"/>
        <c:crosses val="autoZero"/>
        <c:auto val="1"/>
        <c:lblAlgn val="ctr"/>
        <c:lblOffset val="100"/>
        <c:noMultiLvlLbl val="0"/>
      </c:catAx>
      <c:valAx>
        <c:axId val="1694298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/>
                  <a:t>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429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0BE621-2FCC-4A0D-9694-F3F4AD11FFB4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</dgm:pt>
    <dgm:pt modelId="{CCE57A25-8B92-4E5B-936A-B75D7129DCBA}">
      <dgm:prSet phldrT="[Text]" custT="1"/>
      <dgm:spPr/>
      <dgm:t>
        <a:bodyPr/>
        <a:lstStyle/>
        <a:p>
          <a:endParaRPr lang="en-IN" sz="2000">
            <a:latin typeface="Arial Black" panose="020B0A04020102020204" pitchFamily="34" charset="0"/>
          </a:endParaRPr>
        </a:p>
      </dgm:t>
    </dgm:pt>
    <dgm:pt modelId="{A96E5EA5-16B4-4099-B096-361E66906113}" type="parTrans" cxnId="{390302F3-1F27-4346-BCA7-C5341027D0D8}">
      <dgm:prSet/>
      <dgm:spPr/>
      <dgm:t>
        <a:bodyPr/>
        <a:lstStyle/>
        <a:p>
          <a:endParaRPr lang="en-IN"/>
        </a:p>
      </dgm:t>
    </dgm:pt>
    <dgm:pt modelId="{55E41CFA-C6A6-48D9-9118-10A5D9A0C9EA}" type="sibTrans" cxnId="{390302F3-1F27-4346-BCA7-C5341027D0D8}">
      <dgm:prSet/>
      <dgm:spPr/>
      <dgm:t>
        <a:bodyPr/>
        <a:lstStyle/>
        <a:p>
          <a:endParaRPr lang="en-IN"/>
        </a:p>
      </dgm:t>
    </dgm:pt>
    <dgm:pt modelId="{42B1A34D-0D3C-49BE-82B2-8754D3EA6980}">
      <dgm:prSet phldrT="[Text]"/>
      <dgm:spPr/>
      <dgm:t>
        <a:bodyPr/>
        <a:lstStyle/>
        <a:p>
          <a:r>
            <a:rPr lang="en-IN"/>
            <a:t> </a:t>
          </a:r>
        </a:p>
      </dgm:t>
    </dgm:pt>
    <dgm:pt modelId="{0D157D17-926C-4F3C-8842-C07799B16576}" type="sibTrans" cxnId="{0F2C97CE-18D5-45F7-BDC5-866EE14D303F}">
      <dgm:prSet/>
      <dgm:spPr/>
      <dgm:t>
        <a:bodyPr/>
        <a:lstStyle/>
        <a:p>
          <a:endParaRPr lang="en-IN"/>
        </a:p>
      </dgm:t>
    </dgm:pt>
    <dgm:pt modelId="{79DBF4A8-520D-42DF-863E-F2E2090A01BD}" type="parTrans" cxnId="{0F2C97CE-18D5-45F7-BDC5-866EE14D303F}">
      <dgm:prSet/>
      <dgm:spPr/>
      <dgm:t>
        <a:bodyPr/>
        <a:lstStyle/>
        <a:p>
          <a:endParaRPr lang="en-IN"/>
        </a:p>
      </dgm:t>
    </dgm:pt>
    <dgm:pt modelId="{79155195-FE02-4DD1-93B9-1BD7C6E27994}">
      <dgm:prSet phldrT="[Text]" custT="1"/>
      <dgm:spPr/>
      <dgm:t>
        <a:bodyPr/>
        <a:lstStyle/>
        <a:p>
          <a:r>
            <a:rPr lang="en-IN" sz="2000" b="1">
              <a:latin typeface="Arial Black" panose="020B0A04020102020204" pitchFamily="34" charset="0"/>
            </a:rPr>
            <a:t> </a:t>
          </a:r>
          <a:endParaRPr lang="en-IN" sz="1600">
            <a:latin typeface="+mn-lt"/>
          </a:endParaRPr>
        </a:p>
      </dgm:t>
    </dgm:pt>
    <dgm:pt modelId="{C0AB58D3-350E-467F-9D1C-3FA662F2CFD5}" type="sibTrans" cxnId="{36E129A1-EA05-4D7A-96D6-6AD8107EF9F4}">
      <dgm:prSet/>
      <dgm:spPr/>
      <dgm:t>
        <a:bodyPr/>
        <a:lstStyle/>
        <a:p>
          <a:endParaRPr lang="en-IN"/>
        </a:p>
      </dgm:t>
    </dgm:pt>
    <dgm:pt modelId="{90F349CF-DA79-471F-8B89-202D5719CB92}" type="parTrans" cxnId="{36E129A1-EA05-4D7A-96D6-6AD8107EF9F4}">
      <dgm:prSet/>
      <dgm:spPr/>
      <dgm:t>
        <a:bodyPr/>
        <a:lstStyle/>
        <a:p>
          <a:endParaRPr lang="en-IN"/>
        </a:p>
      </dgm:t>
    </dgm:pt>
    <dgm:pt modelId="{39D5B9AA-024F-4B84-A0A0-2407E36B4301}">
      <dgm:prSet phldrT="[Text]"/>
      <dgm:spPr/>
      <dgm:t>
        <a:bodyPr/>
        <a:lstStyle/>
        <a:p>
          <a:r>
            <a:rPr lang="en-IN"/>
            <a:t> </a:t>
          </a:r>
        </a:p>
      </dgm:t>
    </dgm:pt>
    <dgm:pt modelId="{5E62D7EF-4D4D-4721-8FBD-226DB2A77473}" type="parTrans" cxnId="{6B192674-15E8-45C3-8163-A2648D4EC926}">
      <dgm:prSet/>
      <dgm:spPr/>
      <dgm:t>
        <a:bodyPr/>
        <a:lstStyle/>
        <a:p>
          <a:endParaRPr lang="en-IN"/>
        </a:p>
      </dgm:t>
    </dgm:pt>
    <dgm:pt modelId="{062D12F8-C5C7-415A-A00E-671D95C68C87}" type="sibTrans" cxnId="{6B192674-15E8-45C3-8163-A2648D4EC926}">
      <dgm:prSet/>
      <dgm:spPr/>
      <dgm:t>
        <a:bodyPr/>
        <a:lstStyle/>
        <a:p>
          <a:endParaRPr lang="en-IN"/>
        </a:p>
      </dgm:t>
    </dgm:pt>
    <dgm:pt modelId="{41634C3E-FAA0-4075-8D1D-B35A4136EDAB}" type="pres">
      <dgm:prSet presAssocID="{1B0BE621-2FCC-4A0D-9694-F3F4AD11FFB4}" presName="compositeShape" presStyleCnt="0">
        <dgm:presLayoutVars>
          <dgm:chMax val="7"/>
          <dgm:dir/>
          <dgm:resizeHandles val="exact"/>
        </dgm:presLayoutVars>
      </dgm:prSet>
      <dgm:spPr/>
    </dgm:pt>
    <dgm:pt modelId="{FB5406B0-0006-4301-AE3B-43BF02F9AAB6}" type="pres">
      <dgm:prSet presAssocID="{79155195-FE02-4DD1-93B9-1BD7C6E27994}" presName="circ1" presStyleLbl="vennNode1" presStyleIdx="0" presStyleCnt="4" custScaleX="125104" custScaleY="123523" custLinFactNeighborX="-3259" custLinFactNeighborY="1274"/>
      <dgm:spPr/>
    </dgm:pt>
    <dgm:pt modelId="{CCA35485-372C-4F44-872F-3BF81F436487}" type="pres">
      <dgm:prSet presAssocID="{79155195-FE02-4DD1-93B9-1BD7C6E2799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B6FD9A3-7DB0-4851-B7EB-911C767DA49E}" type="pres">
      <dgm:prSet presAssocID="{CCE57A25-8B92-4E5B-936A-B75D7129DCBA}" presName="circ2" presStyleLbl="vennNode1" presStyleIdx="1" presStyleCnt="4" custScaleX="109293" custScaleY="108329" custLinFactNeighborX="-321" custLinFactNeighborY="-8047"/>
      <dgm:spPr/>
    </dgm:pt>
    <dgm:pt modelId="{16A98CDC-9A7B-4895-957E-76F61013C495}" type="pres">
      <dgm:prSet presAssocID="{CCE57A25-8B92-4E5B-936A-B75D7129DCB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5E7DF1B-B088-4777-9632-5C7BB2519426}" type="pres">
      <dgm:prSet presAssocID="{42B1A34D-0D3C-49BE-82B2-8754D3EA6980}" presName="circ3" presStyleLbl="vennNode1" presStyleIdx="2" presStyleCnt="4" custScaleX="113805" custScaleY="109377" custLinFactNeighborX="714" custLinFactNeighborY="824"/>
      <dgm:spPr/>
    </dgm:pt>
    <dgm:pt modelId="{76AC2129-A0BE-43E2-B66C-1D1F9B56BE80}" type="pres">
      <dgm:prSet presAssocID="{42B1A34D-0D3C-49BE-82B2-8754D3EA698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6B2703A-D3C4-4F3B-9788-7F9E178EE646}" type="pres">
      <dgm:prSet presAssocID="{39D5B9AA-024F-4B84-A0A0-2407E36B4301}" presName="circ4" presStyleLbl="vennNode1" presStyleIdx="3" presStyleCnt="4" custScaleX="113394" custScaleY="109377" custLinFactNeighborX="1089" custLinFactNeighborY="-8314"/>
      <dgm:spPr/>
    </dgm:pt>
    <dgm:pt modelId="{CD838B3C-B378-420E-976D-DF8579391F39}" type="pres">
      <dgm:prSet presAssocID="{39D5B9AA-024F-4B84-A0A0-2407E36B4301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9A99D29-D47D-4D00-B2B8-5178AA2E2237}" type="presOf" srcId="{42B1A34D-0D3C-49BE-82B2-8754D3EA6980}" destId="{55E7DF1B-B088-4777-9632-5C7BB2519426}" srcOrd="0" destOrd="0" presId="urn:microsoft.com/office/officeart/2005/8/layout/venn1"/>
    <dgm:cxn modelId="{2EC59F33-E1D0-4103-91C1-C468BECAEDFD}" type="presOf" srcId="{39D5B9AA-024F-4B84-A0A0-2407E36B4301}" destId="{CD838B3C-B378-420E-976D-DF8579391F39}" srcOrd="1" destOrd="0" presId="urn:microsoft.com/office/officeart/2005/8/layout/venn1"/>
    <dgm:cxn modelId="{586F5039-9A99-4081-B647-57C194DA7335}" type="presOf" srcId="{CCE57A25-8B92-4E5B-936A-B75D7129DCBA}" destId="{16A98CDC-9A7B-4895-957E-76F61013C495}" srcOrd="1" destOrd="0" presId="urn:microsoft.com/office/officeart/2005/8/layout/venn1"/>
    <dgm:cxn modelId="{4C5A3F53-51A5-444E-92B0-C63C814D6BEA}" type="presOf" srcId="{CCE57A25-8B92-4E5B-936A-B75D7129DCBA}" destId="{7B6FD9A3-7DB0-4851-B7EB-911C767DA49E}" srcOrd="0" destOrd="0" presId="urn:microsoft.com/office/officeart/2005/8/layout/venn1"/>
    <dgm:cxn modelId="{6B192674-15E8-45C3-8163-A2648D4EC926}" srcId="{1B0BE621-2FCC-4A0D-9694-F3F4AD11FFB4}" destId="{39D5B9AA-024F-4B84-A0A0-2407E36B4301}" srcOrd="3" destOrd="0" parTransId="{5E62D7EF-4D4D-4721-8FBD-226DB2A77473}" sibTransId="{062D12F8-C5C7-415A-A00E-671D95C68C87}"/>
    <dgm:cxn modelId="{A8E31F57-6246-4019-B3EE-491239FB99EC}" type="presOf" srcId="{42B1A34D-0D3C-49BE-82B2-8754D3EA6980}" destId="{76AC2129-A0BE-43E2-B66C-1D1F9B56BE80}" srcOrd="1" destOrd="0" presId="urn:microsoft.com/office/officeart/2005/8/layout/venn1"/>
    <dgm:cxn modelId="{E3CECD8B-B4C1-4532-941A-4066D2668038}" type="presOf" srcId="{39D5B9AA-024F-4B84-A0A0-2407E36B4301}" destId="{F6B2703A-D3C4-4F3B-9788-7F9E178EE646}" srcOrd="0" destOrd="0" presId="urn:microsoft.com/office/officeart/2005/8/layout/venn1"/>
    <dgm:cxn modelId="{36E129A1-EA05-4D7A-96D6-6AD8107EF9F4}" srcId="{1B0BE621-2FCC-4A0D-9694-F3F4AD11FFB4}" destId="{79155195-FE02-4DD1-93B9-1BD7C6E27994}" srcOrd="0" destOrd="0" parTransId="{90F349CF-DA79-471F-8B89-202D5719CB92}" sibTransId="{C0AB58D3-350E-467F-9D1C-3FA662F2CFD5}"/>
    <dgm:cxn modelId="{8A9768AC-BEFC-4914-9E81-D8DC5CD147E5}" type="presOf" srcId="{1B0BE621-2FCC-4A0D-9694-F3F4AD11FFB4}" destId="{41634C3E-FAA0-4075-8D1D-B35A4136EDAB}" srcOrd="0" destOrd="0" presId="urn:microsoft.com/office/officeart/2005/8/layout/venn1"/>
    <dgm:cxn modelId="{A92329C9-6781-4B0A-8E72-CA3312548873}" type="presOf" srcId="{79155195-FE02-4DD1-93B9-1BD7C6E27994}" destId="{CCA35485-372C-4F44-872F-3BF81F436487}" srcOrd="1" destOrd="0" presId="urn:microsoft.com/office/officeart/2005/8/layout/venn1"/>
    <dgm:cxn modelId="{0F2C97CE-18D5-45F7-BDC5-866EE14D303F}" srcId="{1B0BE621-2FCC-4A0D-9694-F3F4AD11FFB4}" destId="{42B1A34D-0D3C-49BE-82B2-8754D3EA6980}" srcOrd="2" destOrd="0" parTransId="{79DBF4A8-520D-42DF-863E-F2E2090A01BD}" sibTransId="{0D157D17-926C-4F3C-8842-C07799B16576}"/>
    <dgm:cxn modelId="{436C26E0-F5C9-4D36-8FD7-42235ED898A6}" type="presOf" srcId="{79155195-FE02-4DD1-93B9-1BD7C6E27994}" destId="{FB5406B0-0006-4301-AE3B-43BF02F9AAB6}" srcOrd="0" destOrd="0" presId="urn:microsoft.com/office/officeart/2005/8/layout/venn1"/>
    <dgm:cxn modelId="{390302F3-1F27-4346-BCA7-C5341027D0D8}" srcId="{1B0BE621-2FCC-4A0D-9694-F3F4AD11FFB4}" destId="{CCE57A25-8B92-4E5B-936A-B75D7129DCBA}" srcOrd="1" destOrd="0" parTransId="{A96E5EA5-16B4-4099-B096-361E66906113}" sibTransId="{55E41CFA-C6A6-48D9-9118-10A5D9A0C9EA}"/>
    <dgm:cxn modelId="{C4E54818-E835-4CFE-8531-92770D197F8B}" type="presParOf" srcId="{41634C3E-FAA0-4075-8D1D-B35A4136EDAB}" destId="{FB5406B0-0006-4301-AE3B-43BF02F9AAB6}" srcOrd="0" destOrd="0" presId="urn:microsoft.com/office/officeart/2005/8/layout/venn1"/>
    <dgm:cxn modelId="{4048E717-E63D-4E98-9DBB-63DF590FEDBB}" type="presParOf" srcId="{41634C3E-FAA0-4075-8D1D-B35A4136EDAB}" destId="{CCA35485-372C-4F44-872F-3BF81F436487}" srcOrd="1" destOrd="0" presId="urn:microsoft.com/office/officeart/2005/8/layout/venn1"/>
    <dgm:cxn modelId="{D504F4F1-0C88-4E29-9E06-552561470B91}" type="presParOf" srcId="{41634C3E-FAA0-4075-8D1D-B35A4136EDAB}" destId="{7B6FD9A3-7DB0-4851-B7EB-911C767DA49E}" srcOrd="2" destOrd="0" presId="urn:microsoft.com/office/officeart/2005/8/layout/venn1"/>
    <dgm:cxn modelId="{0A2F1941-0AD9-4C8A-9DD1-8602D7A612F5}" type="presParOf" srcId="{41634C3E-FAA0-4075-8D1D-B35A4136EDAB}" destId="{16A98CDC-9A7B-4895-957E-76F61013C495}" srcOrd="3" destOrd="0" presId="urn:microsoft.com/office/officeart/2005/8/layout/venn1"/>
    <dgm:cxn modelId="{AA12CAEF-91FF-4342-B7FE-B305EF5BF210}" type="presParOf" srcId="{41634C3E-FAA0-4075-8D1D-B35A4136EDAB}" destId="{55E7DF1B-B088-4777-9632-5C7BB2519426}" srcOrd="4" destOrd="0" presId="urn:microsoft.com/office/officeart/2005/8/layout/venn1"/>
    <dgm:cxn modelId="{3DDAFC75-2941-47BE-B969-3672F1C69A4A}" type="presParOf" srcId="{41634C3E-FAA0-4075-8D1D-B35A4136EDAB}" destId="{76AC2129-A0BE-43E2-B66C-1D1F9B56BE80}" srcOrd="5" destOrd="0" presId="urn:microsoft.com/office/officeart/2005/8/layout/venn1"/>
    <dgm:cxn modelId="{0A98790C-1585-4D9B-A942-C17384E80870}" type="presParOf" srcId="{41634C3E-FAA0-4075-8D1D-B35A4136EDAB}" destId="{F6B2703A-D3C4-4F3B-9788-7F9E178EE646}" srcOrd="6" destOrd="0" presId="urn:microsoft.com/office/officeart/2005/8/layout/venn1"/>
    <dgm:cxn modelId="{7C843ECA-7A83-485D-9902-AA4B3D077982}" type="presParOf" srcId="{41634C3E-FAA0-4075-8D1D-B35A4136EDAB}" destId="{CD838B3C-B378-420E-976D-DF8579391F39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406B0-0006-4301-AE3B-43BF02F9AAB6}">
      <dsp:nvSpPr>
        <dsp:cNvPr id="0" name=""/>
        <dsp:cNvSpPr/>
      </dsp:nvSpPr>
      <dsp:spPr>
        <a:xfrm>
          <a:off x="1930800" y="-177878"/>
          <a:ext cx="4425935" cy="437000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>
              <a:latin typeface="Arial Black" panose="020B0A04020102020204" pitchFamily="34" charset="0"/>
            </a:rPr>
            <a:t> </a:t>
          </a:r>
          <a:endParaRPr lang="en-IN" sz="1600" kern="1200">
            <a:latin typeface="+mn-lt"/>
          </a:endParaRPr>
        </a:p>
      </dsp:txBody>
      <dsp:txXfrm>
        <a:off x="2441484" y="410391"/>
        <a:ext cx="3404565" cy="1386635"/>
      </dsp:txXfrm>
    </dsp:sp>
    <dsp:sp modelId="{7B6FD9A3-7DB0-4851-B7EB-911C767DA49E}">
      <dsp:nvSpPr>
        <dsp:cNvPr id="0" name=""/>
        <dsp:cNvSpPr/>
      </dsp:nvSpPr>
      <dsp:spPr>
        <a:xfrm>
          <a:off x="3879220" y="1325928"/>
          <a:ext cx="3866573" cy="3832468"/>
        </a:xfrm>
        <a:prstGeom prst="ellipse">
          <a:avLst/>
        </a:prstGeom>
        <a:solidFill>
          <a:schemeClr val="accent2">
            <a:alpha val="50000"/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>
            <a:latin typeface="Arial Black" panose="020B0A04020102020204" pitchFamily="34" charset="0"/>
          </a:endParaRPr>
        </a:p>
      </dsp:txBody>
      <dsp:txXfrm>
        <a:off x="5961221" y="1768136"/>
        <a:ext cx="1487143" cy="2948052"/>
      </dsp:txXfrm>
    </dsp:sp>
    <dsp:sp modelId="{55E7DF1B-B088-4777-9632-5C7BB2519426}">
      <dsp:nvSpPr>
        <dsp:cNvPr id="0" name=""/>
        <dsp:cNvSpPr/>
      </dsp:nvSpPr>
      <dsp:spPr>
        <a:xfrm>
          <a:off x="2271225" y="3156875"/>
          <a:ext cx="4026198" cy="3869544"/>
        </a:xfrm>
        <a:prstGeom prst="ellipse">
          <a:avLst/>
        </a:prstGeom>
        <a:solidFill>
          <a:schemeClr val="accent2">
            <a:alpha val="50000"/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/>
            <a:t> </a:t>
          </a:r>
        </a:p>
      </dsp:txBody>
      <dsp:txXfrm>
        <a:off x="2735786" y="5277684"/>
        <a:ext cx="3097076" cy="1227836"/>
      </dsp:txXfrm>
    </dsp:sp>
    <dsp:sp modelId="{F6B2703A-D3C4-4F3B-9788-7F9E178EE646}">
      <dsp:nvSpPr>
        <dsp:cNvPr id="0" name=""/>
        <dsp:cNvSpPr/>
      </dsp:nvSpPr>
      <dsp:spPr>
        <a:xfrm>
          <a:off x="726963" y="1297944"/>
          <a:ext cx="4011658" cy="3869544"/>
        </a:xfrm>
        <a:prstGeom prst="ellipse">
          <a:avLst/>
        </a:prstGeom>
        <a:solidFill>
          <a:schemeClr val="accent2">
            <a:alpha val="50000"/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/>
            <a:t> </a:t>
          </a:r>
        </a:p>
      </dsp:txBody>
      <dsp:txXfrm>
        <a:off x="1035553" y="1744430"/>
        <a:ext cx="1542945" cy="2976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8CCA6-97C2-B5C9-B2B8-4A216091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C8643-F040-B743-75A1-8EDB63969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D6950-4725-FC7F-9E87-0EC5B375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AFA9-A9B5-4FAE-8895-FB33AA670DCF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D97EA-ED34-039E-7110-6CCF1B7D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1B2AA-1CC1-FF77-F1E3-6DCA2B9E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78CF-D5D5-47F8-9721-EF13B911C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39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C0F3-2C4D-68A3-4184-C0C009D5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AE5DC-48FB-029B-1A3C-75869C074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D03DB-9C1D-0830-AEEB-3DD0EC54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AFA9-A9B5-4FAE-8895-FB33AA670DCF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E48D7-91E8-C0A0-2DA4-89D3FCD4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28AAC-328B-E275-1BD9-6F3FFEE4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78CF-D5D5-47F8-9721-EF13B911C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38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B4853-A158-0D4D-5B7E-76B85843A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93549-CD4D-593F-4366-3D6AB2EAD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5C627-D039-2799-5D10-71BB8BB82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AFA9-A9B5-4FAE-8895-FB33AA670DCF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86C20-914C-89D6-22C7-E9977C0D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5915-DE30-E723-3E08-69B7624AF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78CF-D5D5-47F8-9721-EF13B911C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39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4F75-A70B-9169-8A2A-4254CD18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3159B-9E51-621A-76BB-F89C361F8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42B81-B008-5E0C-F6E3-9F739B1D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AFA9-A9B5-4FAE-8895-FB33AA670DCF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CF3C1-3107-3B69-AF06-B3A862FA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B0EC7-2B0E-4526-4F21-81407C4F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78CF-D5D5-47F8-9721-EF13B911C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07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2246-4BFE-63B3-0FF2-8F3805B9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4D81C-4B6A-11CA-C959-48611DF26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0EF0D-D5C3-E935-92E8-EFBFFB831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AFA9-A9B5-4FAE-8895-FB33AA670DCF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D9880-1115-277A-D632-24ECD177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30CD1-D1BE-B974-E869-D24C1202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78CF-D5D5-47F8-9721-EF13B911C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98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EDF12-1DF9-3909-0E71-B0CAE635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EE11E-C3C1-F240-E9DE-4E8F3C884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AD10E-F46B-DE0B-FD83-A985D5E60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1382D-138C-1B8E-D32E-72EAE1EB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AFA9-A9B5-4FAE-8895-FB33AA670DCF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CD3F1-993C-8D5E-28D2-FA9C85A0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D92C1-40A8-0319-BB8B-C666C733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78CF-D5D5-47F8-9721-EF13B911C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5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8AAB-7B45-7CB4-EE18-93B8AB40C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C1596-8722-9EED-2248-B2081C53E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B09C3-7EC1-2B31-38D8-AEB343990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56E1B-3DA5-E5DD-4BAF-83A0A92F0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26677-7F0A-1A66-F0C4-EA68C0B69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40F78-2FD6-57B8-D691-011D6198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AFA9-A9B5-4FAE-8895-FB33AA670DCF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591AC5-28C3-89BA-4088-E92EFA6A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2290D-FC21-BF76-0E95-E8D1A415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78CF-D5D5-47F8-9721-EF13B911C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04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8E5B-C7CD-CB77-0FCB-8A220B31E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6BCDEC-986E-7F54-6116-383AD9FD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AFA9-A9B5-4FAE-8895-FB33AA670DCF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78ADC-E496-8B65-3952-4D5B6302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377AD-1383-1A20-7902-478D13BD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78CF-D5D5-47F8-9721-EF13B911C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26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68046-5DB9-6A3D-5EE1-206402EC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AFA9-A9B5-4FAE-8895-FB33AA670DCF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570F5-2B33-312D-91A8-9CF1D702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B9FDE-D064-C0FB-EBBA-2ECBB61E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78CF-D5D5-47F8-9721-EF13B911C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39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5433-7A9B-999D-C077-6DE04493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14F39-6328-5748-1511-1E16F2153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D21EC-C162-60DB-5A77-264DDAE48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57CF0-349E-1FB8-7ADB-611AEE60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AFA9-A9B5-4FAE-8895-FB33AA670DCF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BF044-6FE7-6B50-9075-CF208AC4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21F48-8E2D-C6D4-9C94-B3CB1F10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78CF-D5D5-47F8-9721-EF13B911C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3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20A4-08C8-2AD1-20A1-F6D68B025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4FF9B-712F-701E-EC5F-EDBA6115E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CD0F9-FF8A-BC14-287F-93B33A543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44FCC-B8B9-9C48-6B9D-2C8E97FE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AFA9-A9B5-4FAE-8895-FB33AA670DCF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06381-BE1B-57C6-5D04-C9B87E66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57F80-82D5-7692-543F-AD9A9E09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78CF-D5D5-47F8-9721-EF13B911C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17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080AB-A28A-4062-FCF4-34DB9F8AE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F6859-78FD-B504-35EB-6340398CD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1CB52-A6E0-AD67-3708-8E78D62EB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8AFA9-A9B5-4FAE-8895-FB33AA670DCF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9C384-8F34-6E01-76A7-2B58DB28C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C527F-B34C-2493-9773-A28703F78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678CF-D5D5-47F8-9721-EF13B911C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84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4CB2E1A-77D4-DD17-815F-D27D8A7EB51E}"/>
              </a:ext>
            </a:extLst>
          </p:cNvPr>
          <p:cNvGraphicFramePr>
            <a:graphicFrameLocks/>
          </p:cNvGraphicFramePr>
          <p:nvPr/>
        </p:nvGraphicFramePr>
        <p:xfrm>
          <a:off x="1157681" y="679507"/>
          <a:ext cx="9781563" cy="5360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439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B3D8B1-BCB9-33CD-3C3C-838F5D294D46}"/>
              </a:ext>
            </a:extLst>
          </p:cNvPr>
          <p:cNvSpPr txBox="1"/>
          <p:nvPr/>
        </p:nvSpPr>
        <p:spPr>
          <a:xfrm>
            <a:off x="1846976" y="520117"/>
            <a:ext cx="8498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/>
              <a:t>Number of articles for each gene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636CEF3-AC19-127D-9FA3-1CD7DCEDA546}"/>
              </a:ext>
            </a:extLst>
          </p:cNvPr>
          <p:cNvGraphicFramePr>
            <a:graphicFrameLocks/>
          </p:cNvGraphicFramePr>
          <p:nvPr/>
        </p:nvGraphicFramePr>
        <p:xfrm>
          <a:off x="5746459" y="1686187"/>
          <a:ext cx="6445541" cy="419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A0051C0-030E-EE56-4904-DF4DEA87F170}"/>
              </a:ext>
            </a:extLst>
          </p:cNvPr>
          <p:cNvGraphicFramePr>
            <a:graphicFrameLocks/>
          </p:cNvGraphicFramePr>
          <p:nvPr/>
        </p:nvGraphicFramePr>
        <p:xfrm>
          <a:off x="130589" y="1605836"/>
          <a:ext cx="5766872" cy="396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8232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E8C2CE2-0F43-DE35-DC3B-D86DC5F84ABE}"/>
              </a:ext>
            </a:extLst>
          </p:cNvPr>
          <p:cNvGraphicFramePr>
            <a:graphicFrameLocks/>
          </p:cNvGraphicFramePr>
          <p:nvPr/>
        </p:nvGraphicFramePr>
        <p:xfrm>
          <a:off x="1073791" y="520117"/>
          <a:ext cx="9940954" cy="5696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582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7C63125-93F5-4D27-FD0C-523A908F62FD}"/>
              </a:ext>
            </a:extLst>
          </p:cNvPr>
          <p:cNvGrpSpPr/>
          <p:nvPr/>
        </p:nvGrpSpPr>
        <p:grpSpPr>
          <a:xfrm>
            <a:off x="1570868" y="109057"/>
            <a:ext cx="8445587" cy="6803471"/>
            <a:chOff x="0" y="0"/>
            <a:chExt cx="9224451" cy="9591008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0F26B3E4-09A4-02F6-8691-FF84C633664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91537341"/>
                </p:ext>
              </p:extLst>
            </p:nvPr>
          </p:nvGraphicFramePr>
          <p:xfrm>
            <a:off x="0" y="0"/>
            <a:ext cx="9224451" cy="95910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TextBox 2">
              <a:extLst>
                <a:ext uri="{FF2B5EF4-FFF2-40B4-BE49-F238E27FC236}">
                  <a16:creationId xmlns:a16="http://schemas.microsoft.com/office/drawing/2014/main" id="{39E58BAE-9F6A-1402-23DC-2E632ADC0713}"/>
                </a:ext>
              </a:extLst>
            </p:cNvPr>
            <p:cNvSpPr txBox="1"/>
            <p:nvPr/>
          </p:nvSpPr>
          <p:spPr>
            <a:xfrm>
              <a:off x="4066573" y="516277"/>
              <a:ext cx="1362443" cy="38733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dirty="0">
                  <a:latin typeface="Arial Black" panose="020B0A04020102020204" pitchFamily="34" charset="0"/>
                </a:rPr>
                <a:t>EUROPE</a:t>
              </a:r>
            </a:p>
          </p:txBody>
        </p:sp>
        <p:sp>
          <p:nvSpPr>
            <p:cNvPr id="7" name="TextBox 3">
              <a:extLst>
                <a:ext uri="{FF2B5EF4-FFF2-40B4-BE49-F238E27FC236}">
                  <a16:creationId xmlns:a16="http://schemas.microsoft.com/office/drawing/2014/main" id="{4A898671-2076-4016-B46A-758F9F4AFF60}"/>
                </a:ext>
              </a:extLst>
            </p:cNvPr>
            <p:cNvSpPr txBox="1"/>
            <p:nvPr/>
          </p:nvSpPr>
          <p:spPr>
            <a:xfrm>
              <a:off x="7118451" y="4958978"/>
              <a:ext cx="1083119" cy="37236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dirty="0">
                  <a:latin typeface="Arial Black" panose="020B0A04020102020204" pitchFamily="34" charset="0"/>
                </a:rPr>
                <a:t>INDIA</a:t>
              </a:r>
            </a:p>
          </p:txBody>
        </p:sp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9E4DE34D-1EC4-4144-BB69-FDA1401BE1B1}"/>
                </a:ext>
              </a:extLst>
            </p:cNvPr>
            <p:cNvSpPr txBox="1"/>
            <p:nvPr/>
          </p:nvSpPr>
          <p:spPr>
            <a:xfrm>
              <a:off x="928229" y="5053401"/>
              <a:ext cx="1552436" cy="47378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dirty="0">
                  <a:latin typeface="Arial Black" panose="020B0A04020102020204" pitchFamily="34" charset="0"/>
                </a:rPr>
                <a:t>AMERICA</a:t>
              </a:r>
            </a:p>
          </p:txBody>
        </p:sp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721447A9-F2C5-483D-A63E-9BC24C8F917F}"/>
                </a:ext>
              </a:extLst>
            </p:cNvPr>
            <p:cNvSpPr txBox="1"/>
            <p:nvPr/>
          </p:nvSpPr>
          <p:spPr>
            <a:xfrm>
              <a:off x="4305286" y="4594213"/>
              <a:ext cx="988544" cy="13921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300" b="1" dirty="0">
                  <a:solidFill>
                    <a:srgbClr val="ADF9B8"/>
                  </a:solidFill>
                  <a:latin typeface="+mn-lt"/>
                </a:rPr>
                <a:t>TCF7L2, SLC30A8, HHEX, CDKAL1</a:t>
              </a:r>
            </a:p>
          </p:txBody>
        </p:sp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90E63C30-37D5-9AE1-C39C-93EF57B6F0D3}"/>
                </a:ext>
              </a:extLst>
            </p:cNvPr>
            <p:cNvSpPr txBox="1"/>
            <p:nvPr/>
          </p:nvSpPr>
          <p:spPr>
            <a:xfrm>
              <a:off x="3699208" y="1348976"/>
              <a:ext cx="2253352" cy="818963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400" b="1" dirty="0">
                  <a:solidFill>
                    <a:schemeClr val="tx1"/>
                  </a:solidFill>
                </a:rPr>
                <a:t>JAZF1, TSPAN8/LGR5, THADA, ADAMTS9</a:t>
              </a:r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A1D270DA-6AA4-7E6F-77F0-DFADD8E25467}"/>
                </a:ext>
              </a:extLst>
            </p:cNvPr>
            <p:cNvSpPr txBox="1"/>
            <p:nvPr/>
          </p:nvSpPr>
          <p:spPr>
            <a:xfrm>
              <a:off x="4305286" y="3308894"/>
              <a:ext cx="988544" cy="1182537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300" b="1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PPARG, KCNJ11,</a:t>
              </a:r>
              <a:endParaRPr lang="en-IN" sz="1300" dirty="0">
                <a:solidFill>
                  <a:schemeClr val="bg1"/>
                </a:solidFill>
                <a:effectLst/>
              </a:endParaRPr>
            </a:p>
            <a:p>
              <a:r>
                <a:rPr lang="en-IN" sz="1300" b="1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CDNK2B, IGF2BP2 </a:t>
              </a:r>
              <a:endParaRPr lang="en-IN" sz="1300" dirty="0">
                <a:solidFill>
                  <a:schemeClr val="bg1"/>
                </a:solidFill>
                <a:effectLst/>
              </a:endParaRPr>
            </a:p>
            <a:p>
              <a:endParaRPr lang="en-IN" sz="1100" dirty="0"/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D24E5EE1-72E0-C2D6-35C3-994C251B1398}"/>
                </a:ext>
              </a:extLst>
            </p:cNvPr>
            <p:cNvSpPr txBox="1"/>
            <p:nvPr/>
          </p:nvSpPr>
          <p:spPr>
            <a:xfrm>
              <a:off x="5265273" y="3504927"/>
              <a:ext cx="1993867" cy="3952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400" b="1" dirty="0">
                  <a:solidFill>
                    <a:schemeClr val="accent6">
                      <a:lumMod val="75000"/>
                    </a:schemeClr>
                  </a:solidFill>
                </a:rPr>
                <a:t>CDC123/CAMKID</a:t>
              </a:r>
            </a:p>
          </p:txBody>
        </p: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FBCC8CA8-5020-4B0C-9351-F4DA65845E9C}"/>
                </a:ext>
              </a:extLst>
            </p:cNvPr>
            <p:cNvSpPr txBox="1"/>
            <p:nvPr/>
          </p:nvSpPr>
          <p:spPr>
            <a:xfrm>
              <a:off x="4224231" y="8157142"/>
              <a:ext cx="1436430" cy="38157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800" dirty="0">
                  <a:latin typeface="Arial Black" panose="020B0A04020102020204" pitchFamily="34" charset="0"/>
                </a:rPr>
                <a:t>CHINA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A6A0F12-4FD2-3C19-E9D5-56098A6515B7}"/>
              </a:ext>
            </a:extLst>
          </p:cNvPr>
          <p:cNvSpPr txBox="1"/>
          <p:nvPr/>
        </p:nvSpPr>
        <p:spPr>
          <a:xfrm>
            <a:off x="520117" y="475283"/>
            <a:ext cx="13937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T2D genes common in different population</a:t>
            </a:r>
          </a:p>
        </p:txBody>
      </p:sp>
    </p:spTree>
    <p:extLst>
      <p:ext uri="{BB962C8B-B14F-4D97-AF65-F5344CB8AC3E}">
        <p14:creationId xmlns:p14="http://schemas.microsoft.com/office/powerpoint/2010/main" val="171916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81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Porwal</dc:creator>
  <cp:lastModifiedBy>Piyush Porwal</cp:lastModifiedBy>
  <cp:revision>4</cp:revision>
  <dcterms:created xsi:type="dcterms:W3CDTF">2022-11-08T16:49:39Z</dcterms:created>
  <dcterms:modified xsi:type="dcterms:W3CDTF">2022-11-08T16:57:10Z</dcterms:modified>
</cp:coreProperties>
</file>