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56" r:id="rId4"/>
    <p:sldId id="258" r:id="rId5"/>
    <p:sldId id="260" r:id="rId6"/>
    <p:sldId id="302" r:id="rId7"/>
    <p:sldId id="282" r:id="rId8"/>
    <p:sldId id="263" r:id="rId9"/>
    <p:sldId id="299" r:id="rId10"/>
    <p:sldId id="300" r:id="rId11"/>
    <p:sldId id="301" r:id="rId12"/>
    <p:sldId id="283" r:id="rId13"/>
    <p:sldId id="262" r:id="rId14"/>
    <p:sldId id="303" r:id="rId15"/>
    <p:sldId id="306" r:id="rId16"/>
    <p:sldId id="304" r:id="rId17"/>
    <p:sldId id="305" r:id="rId18"/>
    <p:sldId id="266" r:id="rId19"/>
    <p:sldId id="265" r:id="rId20"/>
    <p:sldId id="284" r:id="rId21"/>
    <p:sldId id="270" r:id="rId22"/>
    <p:sldId id="285" r:id="rId23"/>
  </p:sldIdLst>
  <p:sldSz cx="12192000" cy="6858000"/>
  <p:notesSz cx="6858000" cy="9144000"/>
  <p:embeddedFontLst>
    <p:embeddedFont>
      <p:font typeface="汉仪雅酷黑简" panose="00020600040101010101" charset="-122"/>
      <p:regular r:id="rId27"/>
    </p:embeddedFont>
    <p:embeddedFont>
      <p:font typeface="汉仪旗黑-55简" panose="00020600040101010101" charset="-128"/>
      <p:regular r:id="rId28"/>
    </p:embeddedFont>
    <p:embeddedFont>
      <p:font typeface="汉仪文黑-85W" panose="00020600040101010101" charset="-122"/>
      <p:regular r:id="rId29"/>
    </p:embeddedFont>
    <p:embeddedFont>
      <p:font typeface="微软雅黑" panose="020B0503020204020204" charset="-122"/>
      <p:regular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7E3"/>
    <a:srgbClr val="45536B"/>
    <a:srgbClr val="CEC1B6"/>
    <a:srgbClr val="3C485E"/>
    <a:srgbClr val="B0BCD4"/>
    <a:srgbClr val="FDFDFD"/>
    <a:srgbClr val="2E384C"/>
    <a:srgbClr val="BEC9DD"/>
    <a:srgbClr val="FBED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18" autoAdjust="0"/>
  </p:normalViewPr>
  <p:slideViewPr>
    <p:cSldViewPr snapToGrid="0">
      <p:cViewPr>
        <p:scale>
          <a:sx n="75" d="100"/>
          <a:sy n="75" d="100"/>
        </p:scale>
        <p:origin x="1950"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A3593AB-3DCF-4107-BC5D-F305BE4321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3E1FE6-2CD8-41D1-A65C-721D8774C20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3593AB-3DCF-4107-BC5D-F305BE43214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3E1FE6-2CD8-41D1-A65C-721D8774C209}" type="slidenum">
              <a:rPr lang="zh-CN" altLang="en-US" smtClean="0"/>
            </a:fld>
            <a:endParaRPr lang="zh-CN" altLang="en-US"/>
          </a:p>
        </p:txBody>
      </p:sp>
      <p:sp>
        <p:nvSpPr>
          <p:cNvPr id="5" name="Freeform 26"/>
          <p:cNvSpPr/>
          <p:nvPr userDrawn="1"/>
        </p:nvSpPr>
        <p:spPr bwMode="auto">
          <a:xfrm rot="5400000" flipH="1">
            <a:off x="10597866" y="-565434"/>
            <a:ext cx="1028704" cy="2159564"/>
          </a:xfrm>
          <a:custGeom>
            <a:avLst/>
            <a:gdLst>
              <a:gd name="T0" fmla="*/ 27 w 497"/>
              <a:gd name="T1" fmla="*/ 0 h 937"/>
              <a:gd name="T2" fmla="*/ 3 w 497"/>
              <a:gd name="T3" fmla="*/ 127 h 937"/>
              <a:gd name="T4" fmla="*/ 157 w 497"/>
              <a:gd name="T5" fmla="*/ 342 h 937"/>
              <a:gd name="T6" fmla="*/ 335 w 497"/>
              <a:gd name="T7" fmla="*/ 420 h 937"/>
              <a:gd name="T8" fmla="*/ 371 w 497"/>
              <a:gd name="T9" fmla="*/ 563 h 937"/>
              <a:gd name="T10" fmla="*/ 356 w 497"/>
              <a:gd name="T11" fmla="*/ 713 h 937"/>
              <a:gd name="T12" fmla="*/ 455 w 497"/>
              <a:gd name="T13" fmla="*/ 910 h 937"/>
              <a:gd name="T14" fmla="*/ 497 w 497"/>
              <a:gd name="T15" fmla="*/ 937 h 937"/>
              <a:gd name="T16" fmla="*/ 497 w 497"/>
              <a:gd name="T17" fmla="*/ 0 h 937"/>
              <a:gd name="T18" fmla="*/ 27 w 497"/>
              <a:gd name="T19" fmla="*/ 0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937">
                <a:moveTo>
                  <a:pt x="27" y="0"/>
                </a:moveTo>
                <a:cubicBezTo>
                  <a:pt x="9" y="40"/>
                  <a:pt x="0" y="84"/>
                  <a:pt x="3" y="127"/>
                </a:cubicBezTo>
                <a:cubicBezTo>
                  <a:pt x="10" y="220"/>
                  <a:pt x="72" y="306"/>
                  <a:pt x="157" y="342"/>
                </a:cubicBezTo>
                <a:cubicBezTo>
                  <a:pt x="217" y="367"/>
                  <a:pt x="291" y="371"/>
                  <a:pt x="335" y="420"/>
                </a:cubicBezTo>
                <a:cubicBezTo>
                  <a:pt x="368" y="458"/>
                  <a:pt x="375" y="512"/>
                  <a:pt x="371" y="563"/>
                </a:cubicBezTo>
                <a:cubicBezTo>
                  <a:pt x="367" y="613"/>
                  <a:pt x="355" y="663"/>
                  <a:pt x="356" y="713"/>
                </a:cubicBezTo>
                <a:cubicBezTo>
                  <a:pt x="359" y="789"/>
                  <a:pt x="396" y="862"/>
                  <a:pt x="455" y="910"/>
                </a:cubicBezTo>
                <a:cubicBezTo>
                  <a:pt x="468" y="920"/>
                  <a:pt x="482" y="929"/>
                  <a:pt x="497" y="937"/>
                </a:cubicBezTo>
                <a:cubicBezTo>
                  <a:pt x="497" y="0"/>
                  <a:pt x="497" y="0"/>
                  <a:pt x="497" y="0"/>
                </a:cubicBezTo>
                <a:lnTo>
                  <a:pt x="27" y="0"/>
                </a:lnTo>
                <a:close/>
              </a:path>
            </a:pathLst>
          </a:custGeom>
          <a:solidFill>
            <a:srgbClr val="45536B"/>
          </a:solidFill>
          <a:ln>
            <a:noFill/>
          </a:ln>
        </p:spPr>
        <p:txBody>
          <a:bodyPr vert="horz" wrap="square" lIns="91440" tIns="45720" rIns="91440" bIns="45720" numCol="1" anchor="t" anchorCtr="0" compatLnSpc="1"/>
          <a:lstStyle/>
          <a:p>
            <a:endParaRPr lang="zh-CN" altLang="en-US"/>
          </a:p>
        </p:txBody>
      </p:sp>
      <p:sp>
        <p:nvSpPr>
          <p:cNvPr id="6" name="Freeform 26"/>
          <p:cNvSpPr/>
          <p:nvPr userDrawn="1"/>
        </p:nvSpPr>
        <p:spPr bwMode="auto">
          <a:xfrm rot="16200000" flipH="1">
            <a:off x="565430" y="5263866"/>
            <a:ext cx="1028704" cy="2159564"/>
          </a:xfrm>
          <a:custGeom>
            <a:avLst/>
            <a:gdLst>
              <a:gd name="T0" fmla="*/ 27 w 497"/>
              <a:gd name="T1" fmla="*/ 0 h 937"/>
              <a:gd name="T2" fmla="*/ 3 w 497"/>
              <a:gd name="T3" fmla="*/ 127 h 937"/>
              <a:gd name="T4" fmla="*/ 157 w 497"/>
              <a:gd name="T5" fmla="*/ 342 h 937"/>
              <a:gd name="T6" fmla="*/ 335 w 497"/>
              <a:gd name="T7" fmla="*/ 420 h 937"/>
              <a:gd name="T8" fmla="*/ 371 w 497"/>
              <a:gd name="T9" fmla="*/ 563 h 937"/>
              <a:gd name="T10" fmla="*/ 356 w 497"/>
              <a:gd name="T11" fmla="*/ 713 h 937"/>
              <a:gd name="T12" fmla="*/ 455 w 497"/>
              <a:gd name="T13" fmla="*/ 910 h 937"/>
              <a:gd name="T14" fmla="*/ 497 w 497"/>
              <a:gd name="T15" fmla="*/ 937 h 937"/>
              <a:gd name="T16" fmla="*/ 497 w 497"/>
              <a:gd name="T17" fmla="*/ 0 h 937"/>
              <a:gd name="T18" fmla="*/ 27 w 497"/>
              <a:gd name="T19" fmla="*/ 0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937">
                <a:moveTo>
                  <a:pt x="27" y="0"/>
                </a:moveTo>
                <a:cubicBezTo>
                  <a:pt x="9" y="40"/>
                  <a:pt x="0" y="84"/>
                  <a:pt x="3" y="127"/>
                </a:cubicBezTo>
                <a:cubicBezTo>
                  <a:pt x="10" y="220"/>
                  <a:pt x="72" y="306"/>
                  <a:pt x="157" y="342"/>
                </a:cubicBezTo>
                <a:cubicBezTo>
                  <a:pt x="217" y="367"/>
                  <a:pt x="291" y="371"/>
                  <a:pt x="335" y="420"/>
                </a:cubicBezTo>
                <a:cubicBezTo>
                  <a:pt x="368" y="458"/>
                  <a:pt x="375" y="512"/>
                  <a:pt x="371" y="563"/>
                </a:cubicBezTo>
                <a:cubicBezTo>
                  <a:pt x="367" y="613"/>
                  <a:pt x="355" y="663"/>
                  <a:pt x="356" y="713"/>
                </a:cubicBezTo>
                <a:cubicBezTo>
                  <a:pt x="359" y="789"/>
                  <a:pt x="396" y="862"/>
                  <a:pt x="455" y="910"/>
                </a:cubicBezTo>
                <a:cubicBezTo>
                  <a:pt x="468" y="920"/>
                  <a:pt x="482" y="929"/>
                  <a:pt x="497" y="937"/>
                </a:cubicBezTo>
                <a:cubicBezTo>
                  <a:pt x="497" y="0"/>
                  <a:pt x="497" y="0"/>
                  <a:pt x="497" y="0"/>
                </a:cubicBezTo>
                <a:lnTo>
                  <a:pt x="27" y="0"/>
                </a:lnTo>
                <a:close/>
              </a:path>
            </a:pathLst>
          </a:custGeom>
          <a:solidFill>
            <a:srgbClr val="45536B"/>
          </a:solidFill>
          <a:ln>
            <a:noFill/>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A3593AB-3DCF-4107-BC5D-F305BE4321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3E1FE6-2CD8-41D1-A65C-721D8774C20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A3593AB-3DCF-4107-BC5D-F305BE4321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3E1FE6-2CD8-41D1-A65C-721D8774C20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3593AB-3DCF-4107-BC5D-F305BE4321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3E1FE6-2CD8-41D1-A65C-721D8774C20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3593AB-3DCF-4107-BC5D-F305BE4321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3E1FE6-2CD8-41D1-A65C-721D8774C20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Rectangle 14"/>
          <p:cNvSpPr>
            <a:spLocks noChangeArrowheads="1"/>
          </p:cNvSpPr>
          <p:nvPr userDrawn="1"/>
        </p:nvSpPr>
        <p:spPr bwMode="auto">
          <a:xfrm rot="16200000">
            <a:off x="2668010" y="-2675240"/>
            <a:ext cx="6865230" cy="12201250"/>
          </a:xfrm>
          <a:prstGeom prst="rect">
            <a:avLst/>
          </a:prstGeom>
          <a:solidFill>
            <a:srgbClr val="3C48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 name="Rectangle 15"/>
          <p:cNvSpPr>
            <a:spLocks noChangeArrowheads="1"/>
          </p:cNvSpPr>
          <p:nvPr userDrawn="1"/>
        </p:nvSpPr>
        <p:spPr bwMode="auto">
          <a:xfrm rot="16200000">
            <a:off x="2668010" y="-2675240"/>
            <a:ext cx="6865230" cy="1220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Freeform 16"/>
          <p:cNvSpPr/>
          <p:nvPr userDrawn="1"/>
        </p:nvSpPr>
        <p:spPr bwMode="auto">
          <a:xfrm rot="16200000">
            <a:off x="6262111" y="918859"/>
            <a:ext cx="6865230" cy="5013049"/>
          </a:xfrm>
          <a:custGeom>
            <a:avLst/>
            <a:gdLst>
              <a:gd name="T0" fmla="*/ 670 w 882"/>
              <a:gd name="T1" fmla="*/ 188 h 664"/>
              <a:gd name="T2" fmla="*/ 607 w 882"/>
              <a:gd name="T3" fmla="*/ 324 h 664"/>
              <a:gd name="T4" fmla="*/ 449 w 882"/>
              <a:gd name="T5" fmla="*/ 429 h 664"/>
              <a:gd name="T6" fmla="*/ 264 w 882"/>
              <a:gd name="T7" fmla="*/ 385 h 664"/>
              <a:gd name="T8" fmla="*/ 146 w 882"/>
              <a:gd name="T9" fmla="*/ 297 h 664"/>
              <a:gd name="T10" fmla="*/ 0 w 882"/>
              <a:gd name="T11" fmla="*/ 347 h 664"/>
              <a:gd name="T12" fmla="*/ 0 w 882"/>
              <a:gd name="T13" fmla="*/ 664 h 664"/>
              <a:gd name="T14" fmla="*/ 882 w 882"/>
              <a:gd name="T15" fmla="*/ 664 h 664"/>
              <a:gd name="T16" fmla="*/ 882 w 882"/>
              <a:gd name="T17" fmla="*/ 0 h 664"/>
              <a:gd name="T18" fmla="*/ 670 w 882"/>
              <a:gd name="T19" fmla="*/ 188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664">
                <a:moveTo>
                  <a:pt x="670" y="188"/>
                </a:moveTo>
                <a:cubicBezTo>
                  <a:pt x="648" y="233"/>
                  <a:pt x="635" y="282"/>
                  <a:pt x="607" y="324"/>
                </a:cubicBezTo>
                <a:cubicBezTo>
                  <a:pt x="572" y="379"/>
                  <a:pt x="513" y="418"/>
                  <a:pt x="449" y="429"/>
                </a:cubicBezTo>
                <a:cubicBezTo>
                  <a:pt x="385" y="441"/>
                  <a:pt x="316" y="424"/>
                  <a:pt x="264" y="385"/>
                </a:cubicBezTo>
                <a:cubicBezTo>
                  <a:pt x="225" y="355"/>
                  <a:pt x="193" y="312"/>
                  <a:pt x="146" y="297"/>
                </a:cubicBezTo>
                <a:cubicBezTo>
                  <a:pt x="94" y="281"/>
                  <a:pt x="37" y="306"/>
                  <a:pt x="0" y="347"/>
                </a:cubicBezTo>
                <a:cubicBezTo>
                  <a:pt x="0" y="664"/>
                  <a:pt x="0" y="664"/>
                  <a:pt x="0" y="664"/>
                </a:cubicBezTo>
                <a:cubicBezTo>
                  <a:pt x="882" y="664"/>
                  <a:pt x="882" y="664"/>
                  <a:pt x="882" y="664"/>
                </a:cubicBezTo>
                <a:cubicBezTo>
                  <a:pt x="882" y="0"/>
                  <a:pt x="882" y="0"/>
                  <a:pt x="882" y="0"/>
                </a:cubicBezTo>
                <a:cubicBezTo>
                  <a:pt x="791" y="33"/>
                  <a:pt x="713" y="101"/>
                  <a:pt x="670" y="188"/>
                </a:cubicBezTo>
                <a:close/>
              </a:path>
            </a:pathLst>
          </a:custGeom>
          <a:solidFill>
            <a:srgbClr val="ECE7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7"/>
          <p:cNvSpPr/>
          <p:nvPr userDrawn="1"/>
        </p:nvSpPr>
        <p:spPr bwMode="auto">
          <a:xfrm rot="16200000">
            <a:off x="9547216" y="149293"/>
            <a:ext cx="1896716" cy="2394988"/>
          </a:xfrm>
          <a:custGeom>
            <a:avLst/>
            <a:gdLst>
              <a:gd name="T0" fmla="*/ 15 w 201"/>
              <a:gd name="T1" fmla="*/ 86 h 203"/>
              <a:gd name="T2" fmla="*/ 47 w 201"/>
              <a:gd name="T3" fmla="*/ 189 h 203"/>
              <a:gd name="T4" fmla="*/ 136 w 201"/>
              <a:gd name="T5" fmla="*/ 192 h 203"/>
              <a:gd name="T6" fmla="*/ 188 w 201"/>
              <a:gd name="T7" fmla="*/ 165 h 203"/>
              <a:gd name="T8" fmla="*/ 195 w 201"/>
              <a:gd name="T9" fmla="*/ 135 h 203"/>
              <a:gd name="T10" fmla="*/ 200 w 201"/>
              <a:gd name="T11" fmla="*/ 63 h 203"/>
              <a:gd name="T12" fmla="*/ 197 w 201"/>
              <a:gd name="T13" fmla="*/ 31 h 203"/>
              <a:gd name="T14" fmla="*/ 105 w 201"/>
              <a:gd name="T15" fmla="*/ 18 h 203"/>
              <a:gd name="T16" fmla="*/ 15 w 201"/>
              <a:gd name="T17" fmla="*/ 8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203">
                <a:moveTo>
                  <a:pt x="15" y="86"/>
                </a:moveTo>
                <a:cubicBezTo>
                  <a:pt x="0" y="122"/>
                  <a:pt x="12" y="171"/>
                  <a:pt x="47" y="189"/>
                </a:cubicBezTo>
                <a:cubicBezTo>
                  <a:pt x="74" y="203"/>
                  <a:pt x="106" y="198"/>
                  <a:pt x="136" y="192"/>
                </a:cubicBezTo>
                <a:cubicBezTo>
                  <a:pt x="155" y="189"/>
                  <a:pt x="178" y="183"/>
                  <a:pt x="188" y="165"/>
                </a:cubicBezTo>
                <a:cubicBezTo>
                  <a:pt x="193" y="156"/>
                  <a:pt x="194" y="145"/>
                  <a:pt x="195" y="135"/>
                </a:cubicBezTo>
                <a:cubicBezTo>
                  <a:pt x="197" y="111"/>
                  <a:pt x="198" y="87"/>
                  <a:pt x="200" y="63"/>
                </a:cubicBezTo>
                <a:cubicBezTo>
                  <a:pt x="201" y="52"/>
                  <a:pt x="201" y="41"/>
                  <a:pt x="197" y="31"/>
                </a:cubicBezTo>
                <a:cubicBezTo>
                  <a:pt x="181" y="0"/>
                  <a:pt x="131" y="12"/>
                  <a:pt x="105" y="18"/>
                </a:cubicBezTo>
                <a:cubicBezTo>
                  <a:pt x="68" y="27"/>
                  <a:pt x="31" y="50"/>
                  <a:pt x="15" y="86"/>
                </a:cubicBezTo>
                <a:close/>
              </a:path>
            </a:pathLst>
          </a:custGeom>
          <a:solidFill>
            <a:srgbClr val="3C48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8"/>
          <p:cNvSpPr/>
          <p:nvPr userDrawn="1"/>
        </p:nvSpPr>
        <p:spPr bwMode="auto">
          <a:xfrm rot="16200000">
            <a:off x="-463781" y="1386065"/>
            <a:ext cx="5935716" cy="5008155"/>
          </a:xfrm>
          <a:custGeom>
            <a:avLst/>
            <a:gdLst>
              <a:gd name="T0" fmla="*/ 697 w 763"/>
              <a:gd name="T1" fmla="*/ 0 h 514"/>
              <a:gd name="T2" fmla="*/ 0 w 763"/>
              <a:gd name="T3" fmla="*/ 0 h 514"/>
              <a:gd name="T4" fmla="*/ 0 w 763"/>
              <a:gd name="T5" fmla="*/ 514 h 514"/>
              <a:gd name="T6" fmla="*/ 249 w 763"/>
              <a:gd name="T7" fmla="*/ 422 h 514"/>
              <a:gd name="T8" fmla="*/ 318 w 763"/>
              <a:gd name="T9" fmla="*/ 429 h 514"/>
              <a:gd name="T10" fmla="*/ 516 w 763"/>
              <a:gd name="T11" fmla="*/ 475 h 514"/>
              <a:gd name="T12" fmla="*/ 518 w 763"/>
              <a:gd name="T13" fmla="*/ 475 h 514"/>
              <a:gd name="T14" fmla="*/ 756 w 763"/>
              <a:gd name="T15" fmla="*/ 231 h 514"/>
              <a:gd name="T16" fmla="*/ 697 w 763"/>
              <a:gd name="T17"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514">
                <a:moveTo>
                  <a:pt x="697" y="0"/>
                </a:moveTo>
                <a:cubicBezTo>
                  <a:pt x="0" y="0"/>
                  <a:pt x="0" y="0"/>
                  <a:pt x="0" y="0"/>
                </a:cubicBezTo>
                <a:cubicBezTo>
                  <a:pt x="0" y="514"/>
                  <a:pt x="0" y="514"/>
                  <a:pt x="0" y="514"/>
                </a:cubicBezTo>
                <a:cubicBezTo>
                  <a:pt x="68" y="456"/>
                  <a:pt x="159" y="422"/>
                  <a:pt x="249" y="422"/>
                </a:cubicBezTo>
                <a:cubicBezTo>
                  <a:pt x="272" y="422"/>
                  <a:pt x="295" y="424"/>
                  <a:pt x="318" y="429"/>
                </a:cubicBezTo>
                <a:cubicBezTo>
                  <a:pt x="385" y="443"/>
                  <a:pt x="448" y="475"/>
                  <a:pt x="516" y="475"/>
                </a:cubicBezTo>
                <a:cubicBezTo>
                  <a:pt x="517" y="475"/>
                  <a:pt x="517" y="475"/>
                  <a:pt x="518" y="475"/>
                </a:cubicBezTo>
                <a:cubicBezTo>
                  <a:pt x="642" y="473"/>
                  <a:pt x="745" y="355"/>
                  <a:pt x="756" y="231"/>
                </a:cubicBezTo>
                <a:cubicBezTo>
                  <a:pt x="763" y="150"/>
                  <a:pt x="739" y="71"/>
                  <a:pt x="697" y="0"/>
                </a:cubicBezTo>
              </a:path>
            </a:pathLst>
          </a:custGeom>
          <a:solidFill>
            <a:srgbClr val="2E38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任意多边形 9"/>
          <p:cNvSpPr/>
          <p:nvPr userDrawn="1"/>
        </p:nvSpPr>
        <p:spPr bwMode="auto">
          <a:xfrm rot="16200000">
            <a:off x="8041575" y="3148124"/>
            <a:ext cx="1509424" cy="5910329"/>
          </a:xfrm>
          <a:custGeom>
            <a:avLst/>
            <a:gdLst>
              <a:gd name="connsiteX0" fmla="*/ 1509424 w 1509424"/>
              <a:gd name="connsiteY0" fmla="*/ 1549556 h 5910329"/>
              <a:gd name="connsiteX1" fmla="*/ 1502722 w 1509424"/>
              <a:gd name="connsiteY1" fmla="*/ 1634231 h 5910329"/>
              <a:gd name="connsiteX2" fmla="*/ 946399 w 1509424"/>
              <a:gd name="connsiteY2" fmla="*/ 3005969 h 5910329"/>
              <a:gd name="connsiteX3" fmla="*/ 644779 w 1509424"/>
              <a:gd name="connsiteY3" fmla="*/ 3353137 h 5910329"/>
              <a:gd name="connsiteX4" fmla="*/ 537536 w 1509424"/>
              <a:gd name="connsiteY4" fmla="*/ 3683371 h 5910329"/>
              <a:gd name="connsiteX5" fmla="*/ 557644 w 1509424"/>
              <a:gd name="connsiteY5" fmla="*/ 3801915 h 5910329"/>
              <a:gd name="connsiteX6" fmla="*/ 651481 w 1509424"/>
              <a:gd name="connsiteY6" fmla="*/ 3962799 h 5910329"/>
              <a:gd name="connsiteX7" fmla="*/ 792238 w 1509424"/>
              <a:gd name="connsiteY7" fmla="*/ 4081343 h 5910329"/>
              <a:gd name="connsiteX8" fmla="*/ 1127372 w 1509424"/>
              <a:gd name="connsiteY8" fmla="*/ 4293031 h 5910329"/>
              <a:gd name="connsiteX9" fmla="*/ 1361965 w 1509424"/>
              <a:gd name="connsiteY9" fmla="*/ 4919629 h 5910329"/>
              <a:gd name="connsiteX10" fmla="*/ 1281533 w 1509424"/>
              <a:gd name="connsiteY10" fmla="*/ 5334537 h 5910329"/>
              <a:gd name="connsiteX11" fmla="*/ 966507 w 1509424"/>
              <a:gd name="connsiteY11" fmla="*/ 5732511 h 5910329"/>
              <a:gd name="connsiteX12" fmla="*/ 537536 w 1509424"/>
              <a:gd name="connsiteY12" fmla="*/ 5901861 h 5910329"/>
              <a:gd name="connsiteX13" fmla="*/ 443698 w 1509424"/>
              <a:gd name="connsiteY13" fmla="*/ 5910329 h 5910329"/>
              <a:gd name="connsiteX14" fmla="*/ 48240 w 1509424"/>
              <a:gd name="connsiteY14" fmla="*/ 5835179 h 5910329"/>
              <a:gd name="connsiteX15" fmla="*/ 0 w 1509424"/>
              <a:gd name="connsiteY15" fmla="*/ 5815415 h 5910329"/>
              <a:gd name="connsiteX16" fmla="*/ 0 w 1509424"/>
              <a:gd name="connsiteY16" fmla="*/ 5740867 h 5910329"/>
              <a:gd name="connsiteX17" fmla="*/ 61646 w 1509424"/>
              <a:gd name="connsiteY17" fmla="*/ 5768497 h 5910329"/>
              <a:gd name="connsiteX18" fmla="*/ 443698 w 1509424"/>
              <a:gd name="connsiteY18" fmla="*/ 5842589 h 5910329"/>
              <a:gd name="connsiteX19" fmla="*/ 530833 w 1509424"/>
              <a:gd name="connsiteY19" fmla="*/ 5834121 h 5910329"/>
              <a:gd name="connsiteX20" fmla="*/ 939697 w 1509424"/>
              <a:gd name="connsiteY20" fmla="*/ 5681705 h 5910329"/>
              <a:gd name="connsiteX21" fmla="*/ 1234614 w 1509424"/>
              <a:gd name="connsiteY21" fmla="*/ 5309135 h 5910329"/>
              <a:gd name="connsiteX22" fmla="*/ 1308344 w 1509424"/>
              <a:gd name="connsiteY22" fmla="*/ 4919629 h 5910329"/>
              <a:gd name="connsiteX23" fmla="*/ 1100561 w 1509424"/>
              <a:gd name="connsiteY23" fmla="*/ 4343837 h 5910329"/>
              <a:gd name="connsiteX24" fmla="*/ 859264 w 1509424"/>
              <a:gd name="connsiteY24" fmla="*/ 4191421 h 5910329"/>
              <a:gd name="connsiteX25" fmla="*/ 611265 w 1509424"/>
              <a:gd name="connsiteY25" fmla="*/ 4013603 h 5910329"/>
              <a:gd name="connsiteX26" fmla="*/ 504022 w 1509424"/>
              <a:gd name="connsiteY26" fmla="*/ 3827319 h 5910329"/>
              <a:gd name="connsiteX27" fmla="*/ 483914 w 1509424"/>
              <a:gd name="connsiteY27" fmla="*/ 3683371 h 5910329"/>
              <a:gd name="connsiteX28" fmla="*/ 604563 w 1509424"/>
              <a:gd name="connsiteY28" fmla="*/ 3310799 h 5910329"/>
              <a:gd name="connsiteX29" fmla="*/ 912886 w 1509424"/>
              <a:gd name="connsiteY29" fmla="*/ 2955163 h 5910329"/>
              <a:gd name="connsiteX30" fmla="*/ 1449100 w 1509424"/>
              <a:gd name="connsiteY30" fmla="*/ 1625764 h 5910329"/>
              <a:gd name="connsiteX31" fmla="*/ 1455803 w 1509424"/>
              <a:gd name="connsiteY31" fmla="*/ 1549556 h 5910329"/>
              <a:gd name="connsiteX32" fmla="*/ 966507 w 1509424"/>
              <a:gd name="connsiteY32" fmla="*/ 304830 h 5910329"/>
              <a:gd name="connsiteX33" fmla="*/ 369969 w 1509424"/>
              <a:gd name="connsiteY33" fmla="*/ 67740 h 5910329"/>
              <a:gd name="connsiteX34" fmla="*/ 86781 w 1509424"/>
              <a:gd name="connsiteY34" fmla="*/ 118545 h 5910329"/>
              <a:gd name="connsiteX35" fmla="*/ 1 w 1509424"/>
              <a:gd name="connsiteY35" fmla="*/ 160442 h 5910329"/>
              <a:gd name="connsiteX36" fmla="*/ 1 w 1509424"/>
              <a:gd name="connsiteY36" fmla="*/ 86746 h 5910329"/>
              <a:gd name="connsiteX37" fmla="*/ 73375 w 1509424"/>
              <a:gd name="connsiteY37" fmla="*/ 51863 h 5910329"/>
              <a:gd name="connsiteX38" fmla="*/ 369969 w 1509424"/>
              <a:gd name="connsiteY38" fmla="*/ 0 h 5910329"/>
              <a:gd name="connsiteX39" fmla="*/ 993318 w 1509424"/>
              <a:gd name="connsiteY39" fmla="*/ 245558 h 5910329"/>
              <a:gd name="connsiteX40" fmla="*/ 1509424 w 1509424"/>
              <a:gd name="connsiteY40" fmla="*/ 1549556 h 591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509424" h="5910329">
                <a:moveTo>
                  <a:pt x="1509424" y="1549556"/>
                </a:moveTo>
                <a:cubicBezTo>
                  <a:pt x="1509424" y="1574958"/>
                  <a:pt x="1509424" y="1600361"/>
                  <a:pt x="1502722" y="1634231"/>
                </a:cubicBezTo>
                <a:cubicBezTo>
                  <a:pt x="1482614" y="2159217"/>
                  <a:pt x="1268128" y="2658801"/>
                  <a:pt x="946399" y="3005969"/>
                </a:cubicBezTo>
                <a:cubicBezTo>
                  <a:pt x="845859" y="3124515"/>
                  <a:pt x="725211" y="3217657"/>
                  <a:pt x="644779" y="3353137"/>
                </a:cubicBezTo>
                <a:cubicBezTo>
                  <a:pt x="584455" y="3446279"/>
                  <a:pt x="537536" y="3573293"/>
                  <a:pt x="537536" y="3683371"/>
                </a:cubicBezTo>
                <a:cubicBezTo>
                  <a:pt x="537536" y="3725707"/>
                  <a:pt x="544239" y="3768045"/>
                  <a:pt x="557644" y="3801915"/>
                </a:cubicBezTo>
                <a:cubicBezTo>
                  <a:pt x="577752" y="3869655"/>
                  <a:pt x="604563" y="3920461"/>
                  <a:pt x="651481" y="3962799"/>
                </a:cubicBezTo>
                <a:cubicBezTo>
                  <a:pt x="691697" y="4005137"/>
                  <a:pt x="738616" y="4047473"/>
                  <a:pt x="792238" y="4081343"/>
                </a:cubicBezTo>
                <a:cubicBezTo>
                  <a:pt x="899481" y="4140617"/>
                  <a:pt x="1026831" y="4199889"/>
                  <a:pt x="1127372" y="4293031"/>
                </a:cubicBezTo>
                <a:cubicBezTo>
                  <a:pt x="1288236" y="4436979"/>
                  <a:pt x="1361965" y="4682537"/>
                  <a:pt x="1361965" y="4919629"/>
                </a:cubicBezTo>
                <a:cubicBezTo>
                  <a:pt x="1361965" y="5063577"/>
                  <a:pt x="1335155" y="5215991"/>
                  <a:pt x="1281533" y="5334537"/>
                </a:cubicBezTo>
                <a:cubicBezTo>
                  <a:pt x="1207804" y="5503887"/>
                  <a:pt x="1100561" y="5639367"/>
                  <a:pt x="966507" y="5732511"/>
                </a:cubicBezTo>
                <a:cubicBezTo>
                  <a:pt x="832454" y="5834121"/>
                  <a:pt x="684995" y="5884925"/>
                  <a:pt x="537536" y="5901861"/>
                </a:cubicBezTo>
                <a:cubicBezTo>
                  <a:pt x="504022" y="5901861"/>
                  <a:pt x="470509" y="5910329"/>
                  <a:pt x="443698" y="5910329"/>
                </a:cubicBezTo>
                <a:cubicBezTo>
                  <a:pt x="309645" y="5910329"/>
                  <a:pt x="177267" y="5882809"/>
                  <a:pt x="48240" y="5835179"/>
                </a:cubicBezTo>
                <a:lnTo>
                  <a:pt x="0" y="5815415"/>
                </a:lnTo>
                <a:lnTo>
                  <a:pt x="0" y="5740867"/>
                </a:lnTo>
                <a:lnTo>
                  <a:pt x="61646" y="5768497"/>
                </a:lnTo>
                <a:cubicBezTo>
                  <a:pt x="187321" y="5815069"/>
                  <a:pt x="316348" y="5842589"/>
                  <a:pt x="443698" y="5842589"/>
                </a:cubicBezTo>
                <a:cubicBezTo>
                  <a:pt x="470509" y="5842589"/>
                  <a:pt x="504022" y="5834121"/>
                  <a:pt x="530833" y="5834121"/>
                </a:cubicBezTo>
                <a:cubicBezTo>
                  <a:pt x="671589" y="5817185"/>
                  <a:pt x="819048" y="5766381"/>
                  <a:pt x="939697" y="5681705"/>
                </a:cubicBezTo>
                <a:cubicBezTo>
                  <a:pt x="1067048" y="5588563"/>
                  <a:pt x="1167588" y="5461549"/>
                  <a:pt x="1234614" y="5309135"/>
                </a:cubicBezTo>
                <a:cubicBezTo>
                  <a:pt x="1288236" y="5190589"/>
                  <a:pt x="1308344" y="5055109"/>
                  <a:pt x="1308344" y="4919629"/>
                </a:cubicBezTo>
                <a:cubicBezTo>
                  <a:pt x="1308344" y="4699473"/>
                  <a:pt x="1241317" y="4479317"/>
                  <a:pt x="1100561" y="4343837"/>
                </a:cubicBezTo>
                <a:cubicBezTo>
                  <a:pt x="1026831" y="4284565"/>
                  <a:pt x="939697" y="4233759"/>
                  <a:pt x="859264" y="4191421"/>
                </a:cubicBezTo>
                <a:cubicBezTo>
                  <a:pt x="772130" y="4140617"/>
                  <a:pt x="684995" y="4089811"/>
                  <a:pt x="611265" y="4013603"/>
                </a:cubicBezTo>
                <a:cubicBezTo>
                  <a:pt x="564347" y="3971267"/>
                  <a:pt x="530833" y="3903525"/>
                  <a:pt x="504022" y="3827319"/>
                </a:cubicBezTo>
                <a:cubicBezTo>
                  <a:pt x="490617" y="3784981"/>
                  <a:pt x="483914" y="3734175"/>
                  <a:pt x="483914" y="3683371"/>
                </a:cubicBezTo>
                <a:cubicBezTo>
                  <a:pt x="483914" y="3547891"/>
                  <a:pt x="537536" y="3412409"/>
                  <a:pt x="604563" y="3310799"/>
                </a:cubicBezTo>
                <a:cubicBezTo>
                  <a:pt x="691697" y="3166851"/>
                  <a:pt x="812346" y="3065241"/>
                  <a:pt x="912886" y="2955163"/>
                </a:cubicBezTo>
                <a:cubicBezTo>
                  <a:pt x="1221209" y="2624931"/>
                  <a:pt x="1428992" y="2133815"/>
                  <a:pt x="1449100" y="1625764"/>
                </a:cubicBezTo>
                <a:cubicBezTo>
                  <a:pt x="1455803" y="1600361"/>
                  <a:pt x="1455803" y="1574958"/>
                  <a:pt x="1455803" y="1549556"/>
                </a:cubicBezTo>
                <a:cubicBezTo>
                  <a:pt x="1455803" y="1066907"/>
                  <a:pt x="1274830" y="575791"/>
                  <a:pt x="966507" y="304830"/>
                </a:cubicBezTo>
                <a:cubicBezTo>
                  <a:pt x="792238" y="152415"/>
                  <a:pt x="577752" y="67740"/>
                  <a:pt x="369969" y="67740"/>
                </a:cubicBezTo>
                <a:cubicBezTo>
                  <a:pt x="272780" y="67740"/>
                  <a:pt x="177267" y="84675"/>
                  <a:pt x="86781" y="118545"/>
                </a:cubicBezTo>
                <a:lnTo>
                  <a:pt x="1" y="160442"/>
                </a:lnTo>
                <a:lnTo>
                  <a:pt x="1" y="86746"/>
                </a:lnTo>
                <a:lnTo>
                  <a:pt x="73375" y="51863"/>
                </a:lnTo>
                <a:cubicBezTo>
                  <a:pt x="168888" y="16935"/>
                  <a:pt x="269429" y="0"/>
                  <a:pt x="369969" y="0"/>
                </a:cubicBezTo>
                <a:cubicBezTo>
                  <a:pt x="591157" y="0"/>
                  <a:pt x="812346" y="84675"/>
                  <a:pt x="993318" y="245558"/>
                </a:cubicBezTo>
                <a:cubicBezTo>
                  <a:pt x="1321749" y="541921"/>
                  <a:pt x="1509424" y="1049972"/>
                  <a:pt x="1509424" y="1549556"/>
                </a:cubicBezTo>
                <a:close/>
              </a:path>
            </a:pathLst>
          </a:custGeom>
          <a:solidFill>
            <a:srgbClr val="EECC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1" name="任意多边形 10"/>
          <p:cNvSpPr/>
          <p:nvPr userDrawn="1"/>
        </p:nvSpPr>
        <p:spPr bwMode="auto">
          <a:xfrm rot="16200000">
            <a:off x="200203" y="-207436"/>
            <a:ext cx="2708036" cy="3108444"/>
          </a:xfrm>
          <a:custGeom>
            <a:avLst/>
            <a:gdLst>
              <a:gd name="connsiteX0" fmla="*/ 2708036 w 2708036"/>
              <a:gd name="connsiteY0" fmla="*/ 2918627 h 3108444"/>
              <a:gd name="connsiteX1" fmla="*/ 2708036 w 2708036"/>
              <a:gd name="connsiteY1" fmla="*/ 2988950 h 3108444"/>
              <a:gd name="connsiteX2" fmla="*/ 2509314 w 2708036"/>
              <a:gd name="connsiteY2" fmla="*/ 3034307 h 3108444"/>
              <a:gd name="connsiteX3" fmla="*/ 1837146 w 2708036"/>
              <a:gd name="connsiteY3" fmla="*/ 3108444 h 3108444"/>
              <a:gd name="connsiteX4" fmla="*/ 1367802 w 2708036"/>
              <a:gd name="connsiteY4" fmla="*/ 3057607 h 3108444"/>
              <a:gd name="connsiteX5" fmla="*/ 529688 w 2708036"/>
              <a:gd name="connsiteY5" fmla="*/ 2591603 h 3108444"/>
              <a:gd name="connsiteX6" fmla="*/ 33525 w 2708036"/>
              <a:gd name="connsiteY6" fmla="*/ 1659596 h 3108444"/>
              <a:gd name="connsiteX7" fmla="*/ 0 w 2708036"/>
              <a:gd name="connsiteY7" fmla="*/ 1286793 h 3108444"/>
              <a:gd name="connsiteX8" fmla="*/ 160918 w 2708036"/>
              <a:gd name="connsiteY8" fmla="*/ 380205 h 3108444"/>
              <a:gd name="connsiteX9" fmla="*/ 240958 w 2708036"/>
              <a:gd name="connsiteY9" fmla="*/ 159647 h 3108444"/>
              <a:gd name="connsiteX10" fmla="*/ 305754 w 2708036"/>
              <a:gd name="connsiteY10" fmla="*/ 0 h 3108444"/>
              <a:gd name="connsiteX11" fmla="*/ 365902 w 2708036"/>
              <a:gd name="connsiteY11" fmla="*/ 0 h 3108444"/>
              <a:gd name="connsiteX12" fmla="*/ 287893 w 2708036"/>
              <a:gd name="connsiteY12" fmla="*/ 189964 h 3108444"/>
              <a:gd name="connsiteX13" fmla="*/ 207853 w 2708036"/>
              <a:gd name="connsiteY13" fmla="*/ 405623 h 3108444"/>
              <a:gd name="connsiteX14" fmla="*/ 53640 w 2708036"/>
              <a:gd name="connsiteY14" fmla="*/ 1286793 h 3108444"/>
              <a:gd name="connsiteX15" fmla="*/ 87164 w 2708036"/>
              <a:gd name="connsiteY15" fmla="*/ 1642651 h 3108444"/>
              <a:gd name="connsiteX16" fmla="*/ 563213 w 2708036"/>
              <a:gd name="connsiteY16" fmla="*/ 2540767 h 3108444"/>
              <a:gd name="connsiteX17" fmla="*/ 1381212 w 2708036"/>
              <a:gd name="connsiteY17" fmla="*/ 2989825 h 3108444"/>
              <a:gd name="connsiteX18" fmla="*/ 1837146 w 2708036"/>
              <a:gd name="connsiteY18" fmla="*/ 3040661 h 3108444"/>
              <a:gd name="connsiteX19" fmla="*/ 2500095 w 2708036"/>
              <a:gd name="connsiteY19" fmla="*/ 2966524 h 3108444"/>
              <a:gd name="connsiteX20" fmla="*/ 2708036 w 2708036"/>
              <a:gd name="connsiteY20" fmla="*/ 2918627 h 3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8036" h="3108444">
                <a:moveTo>
                  <a:pt x="2708036" y="2918627"/>
                </a:moveTo>
                <a:lnTo>
                  <a:pt x="2708036" y="2988950"/>
                </a:lnTo>
                <a:lnTo>
                  <a:pt x="2509314" y="3034307"/>
                </a:lnTo>
                <a:cubicBezTo>
                  <a:pt x="2286375" y="3078789"/>
                  <a:pt x="2061760" y="3108444"/>
                  <a:pt x="1837146" y="3108444"/>
                </a:cubicBezTo>
                <a:cubicBezTo>
                  <a:pt x="1682933" y="3108444"/>
                  <a:pt x="1528720" y="3091498"/>
                  <a:pt x="1367802" y="3057607"/>
                </a:cubicBezTo>
                <a:cubicBezTo>
                  <a:pt x="1066081" y="2989825"/>
                  <a:pt x="771065" y="2828842"/>
                  <a:pt x="529688" y="2591603"/>
                </a:cubicBezTo>
                <a:cubicBezTo>
                  <a:pt x="288312" y="2354365"/>
                  <a:pt x="100574" y="2040872"/>
                  <a:pt x="33525" y="1659596"/>
                </a:cubicBezTo>
                <a:cubicBezTo>
                  <a:pt x="6705" y="1540977"/>
                  <a:pt x="0" y="1413885"/>
                  <a:pt x="0" y="1286793"/>
                </a:cubicBezTo>
                <a:cubicBezTo>
                  <a:pt x="0" y="981773"/>
                  <a:pt x="60345" y="668280"/>
                  <a:pt x="160918" y="380205"/>
                </a:cubicBezTo>
                <a:cubicBezTo>
                  <a:pt x="186062" y="306068"/>
                  <a:pt x="212881" y="232461"/>
                  <a:pt x="240958" y="159647"/>
                </a:cubicBezTo>
                <a:lnTo>
                  <a:pt x="305754" y="0"/>
                </a:lnTo>
                <a:lnTo>
                  <a:pt x="365902" y="0"/>
                </a:lnTo>
                <a:lnTo>
                  <a:pt x="287893" y="189964"/>
                </a:lnTo>
                <a:cubicBezTo>
                  <a:pt x="259816" y="261586"/>
                  <a:pt x="232996" y="333604"/>
                  <a:pt x="207853" y="405623"/>
                </a:cubicBezTo>
                <a:cubicBezTo>
                  <a:pt x="113984" y="693698"/>
                  <a:pt x="53640" y="990246"/>
                  <a:pt x="53640" y="1286793"/>
                </a:cubicBezTo>
                <a:cubicBezTo>
                  <a:pt x="53640" y="1405412"/>
                  <a:pt x="60345" y="1524032"/>
                  <a:pt x="87164" y="1642651"/>
                </a:cubicBezTo>
                <a:cubicBezTo>
                  <a:pt x="154213" y="2006981"/>
                  <a:pt x="328541" y="2312001"/>
                  <a:pt x="563213" y="2540767"/>
                </a:cubicBezTo>
                <a:cubicBezTo>
                  <a:pt x="797885" y="2769532"/>
                  <a:pt x="1086196" y="2930515"/>
                  <a:pt x="1381212" y="2989825"/>
                </a:cubicBezTo>
                <a:cubicBezTo>
                  <a:pt x="1528720" y="3023716"/>
                  <a:pt x="1682933" y="3040661"/>
                  <a:pt x="1837146" y="3040661"/>
                </a:cubicBezTo>
                <a:cubicBezTo>
                  <a:pt x="2058408" y="3040661"/>
                  <a:pt x="2279670" y="3011006"/>
                  <a:pt x="2500095" y="2966524"/>
                </a:cubicBezTo>
                <a:lnTo>
                  <a:pt x="2708036" y="2918627"/>
                </a:lnTo>
                <a:close/>
              </a:path>
            </a:pathLst>
          </a:custGeom>
          <a:solidFill>
            <a:srgbClr val="EECC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12" name="Rectangle 22"/>
          <p:cNvSpPr>
            <a:spLocks noChangeArrowheads="1"/>
          </p:cNvSpPr>
          <p:nvPr userDrawn="1"/>
        </p:nvSpPr>
        <p:spPr bwMode="auto">
          <a:xfrm rot="16200000">
            <a:off x="2668010" y="-2668011"/>
            <a:ext cx="6865230" cy="12201250"/>
          </a:xfrm>
          <a:prstGeom prst="rect">
            <a:avLst/>
          </a:prstGeom>
          <a:solidFill>
            <a:srgbClr val="3C485E"/>
          </a:solidFill>
          <a:ln>
            <a:noFill/>
          </a:ln>
        </p:spPr>
        <p:txBody>
          <a:bodyPr vert="horz" wrap="square" lIns="91440" tIns="45720" rIns="91440" bIns="45720" numCol="1" anchor="t" anchorCtr="0" compatLnSpc="1"/>
          <a:lstStyle/>
          <a:p>
            <a:endParaRPr lang="zh-CN" altLang="en-US"/>
          </a:p>
        </p:txBody>
      </p:sp>
      <p:sp>
        <p:nvSpPr>
          <p:cNvPr id="13" name="Rectangle 23"/>
          <p:cNvSpPr>
            <a:spLocks noChangeArrowheads="1"/>
          </p:cNvSpPr>
          <p:nvPr userDrawn="1"/>
        </p:nvSpPr>
        <p:spPr bwMode="auto">
          <a:xfrm rot="16200000">
            <a:off x="2671669" y="-2664352"/>
            <a:ext cx="6857911" cy="1220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任意多边形 22"/>
          <p:cNvSpPr/>
          <p:nvPr userDrawn="1"/>
        </p:nvSpPr>
        <p:spPr bwMode="auto">
          <a:xfrm rot="16200000">
            <a:off x="4733606" y="-602416"/>
            <a:ext cx="6886940" cy="8048350"/>
          </a:xfrm>
          <a:custGeom>
            <a:avLst/>
            <a:gdLst>
              <a:gd name="connsiteX0" fmla="*/ 6886940 w 6886940"/>
              <a:gd name="connsiteY0" fmla="*/ 5056779 h 8048350"/>
              <a:gd name="connsiteX1" fmla="*/ 6886940 w 6886940"/>
              <a:gd name="connsiteY1" fmla="*/ 8048350 h 8048350"/>
              <a:gd name="connsiteX2" fmla="*/ 6872264 w 6886940"/>
              <a:gd name="connsiteY2" fmla="*/ 8048350 h 8048350"/>
              <a:gd name="connsiteX3" fmla="*/ 0 w 6886940"/>
              <a:gd name="connsiteY3" fmla="*/ 8048350 h 8048350"/>
              <a:gd name="connsiteX4" fmla="*/ 0 w 6886940"/>
              <a:gd name="connsiteY4" fmla="*/ 635680 h 8048350"/>
              <a:gd name="connsiteX5" fmla="*/ 2047396 w 6886940"/>
              <a:gd name="connsiteY5" fmla="*/ 0 h 8048350"/>
              <a:gd name="connsiteX6" fmla="*/ 4199057 w 6886940"/>
              <a:gd name="connsiteY6" fmla="*/ 721874 h 8048350"/>
              <a:gd name="connsiteX7" fmla="*/ 6094794 w 6886940"/>
              <a:gd name="connsiteY7" fmla="*/ 3286140 h 8048350"/>
              <a:gd name="connsiteX8" fmla="*/ 6768966 w 6886940"/>
              <a:gd name="connsiteY8" fmla="*/ 4795879 h 8048350"/>
              <a:gd name="connsiteX9" fmla="*/ 6886940 w 6886940"/>
              <a:gd name="connsiteY9" fmla="*/ 5056779 h 804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86940" h="8048350">
                <a:moveTo>
                  <a:pt x="6886940" y="5056779"/>
                </a:moveTo>
                <a:lnTo>
                  <a:pt x="6886940" y="8048350"/>
                </a:lnTo>
                <a:lnTo>
                  <a:pt x="6872264" y="8048350"/>
                </a:lnTo>
                <a:cubicBezTo>
                  <a:pt x="5714981" y="8048350"/>
                  <a:pt x="3657588" y="8048350"/>
                  <a:pt x="0" y="8048350"/>
                </a:cubicBezTo>
                <a:cubicBezTo>
                  <a:pt x="0" y="8048350"/>
                  <a:pt x="0" y="8048350"/>
                  <a:pt x="0" y="635680"/>
                </a:cubicBezTo>
                <a:cubicBezTo>
                  <a:pt x="616114" y="215485"/>
                  <a:pt x="1327016" y="0"/>
                  <a:pt x="2047396" y="0"/>
                </a:cubicBezTo>
                <a:cubicBezTo>
                  <a:pt x="2805691" y="0"/>
                  <a:pt x="3563985" y="237033"/>
                  <a:pt x="4199057" y="721874"/>
                </a:cubicBezTo>
                <a:cubicBezTo>
                  <a:pt x="5033181" y="1336005"/>
                  <a:pt x="5620860" y="2294911"/>
                  <a:pt x="6094794" y="3286140"/>
                </a:cubicBezTo>
                <a:cubicBezTo>
                  <a:pt x="6331761" y="3781755"/>
                  <a:pt x="6547401" y="4290837"/>
                  <a:pt x="6768966" y="4795879"/>
                </a:cubicBezTo>
                <a:lnTo>
                  <a:pt x="6886940" y="5056779"/>
                </a:lnTo>
                <a:close/>
              </a:path>
            </a:pathLst>
          </a:custGeom>
          <a:solidFill>
            <a:srgbClr val="ECE7E3"/>
          </a:solidFill>
          <a:ln>
            <a:noFill/>
          </a:ln>
        </p:spPr>
        <p:txBody>
          <a:bodyPr vert="horz" wrap="square" lIns="91440" tIns="45720" rIns="91440" bIns="45720" numCol="1" anchor="t" anchorCtr="0" compatLnSpc="1">
            <a:noAutofit/>
          </a:bodyPr>
          <a:lstStyle/>
          <a:p>
            <a:endParaRPr lang="zh-CN" altLang="en-US"/>
          </a:p>
        </p:txBody>
      </p:sp>
      <p:sp>
        <p:nvSpPr>
          <p:cNvPr id="15" name="Freeform 25"/>
          <p:cNvSpPr/>
          <p:nvPr userDrawn="1"/>
        </p:nvSpPr>
        <p:spPr bwMode="auto">
          <a:xfrm rot="16200000">
            <a:off x="9503929" y="4167907"/>
            <a:ext cx="2496429" cy="2898213"/>
          </a:xfrm>
          <a:custGeom>
            <a:avLst/>
            <a:gdLst>
              <a:gd name="T0" fmla="*/ 184 w 414"/>
              <a:gd name="T1" fmla="*/ 16 h 373"/>
              <a:gd name="T2" fmla="*/ 0 w 414"/>
              <a:gd name="T3" fmla="*/ 30 h 373"/>
              <a:gd name="T4" fmla="*/ 0 w 414"/>
              <a:gd name="T5" fmla="*/ 373 h 373"/>
              <a:gd name="T6" fmla="*/ 414 w 414"/>
              <a:gd name="T7" fmla="*/ 373 h 373"/>
              <a:gd name="T8" fmla="*/ 368 w 414"/>
              <a:gd name="T9" fmla="*/ 174 h 373"/>
              <a:gd name="T10" fmla="*/ 184 w 414"/>
              <a:gd name="T11" fmla="*/ 16 h 373"/>
            </a:gdLst>
            <a:ahLst/>
            <a:cxnLst>
              <a:cxn ang="0">
                <a:pos x="T0" y="T1"/>
              </a:cxn>
              <a:cxn ang="0">
                <a:pos x="T2" y="T3"/>
              </a:cxn>
              <a:cxn ang="0">
                <a:pos x="T4" y="T5"/>
              </a:cxn>
              <a:cxn ang="0">
                <a:pos x="T6" y="T7"/>
              </a:cxn>
              <a:cxn ang="0">
                <a:pos x="T8" y="T9"/>
              </a:cxn>
              <a:cxn ang="0">
                <a:pos x="T10" y="T11"/>
              </a:cxn>
            </a:cxnLst>
            <a:rect l="0" t="0" r="r" b="b"/>
            <a:pathLst>
              <a:path w="414" h="373">
                <a:moveTo>
                  <a:pt x="184" y="16"/>
                </a:moveTo>
                <a:cubicBezTo>
                  <a:pt x="124" y="0"/>
                  <a:pt x="58" y="5"/>
                  <a:pt x="0" y="30"/>
                </a:cubicBezTo>
                <a:cubicBezTo>
                  <a:pt x="0" y="373"/>
                  <a:pt x="0" y="373"/>
                  <a:pt x="0" y="373"/>
                </a:cubicBezTo>
                <a:cubicBezTo>
                  <a:pt x="414" y="373"/>
                  <a:pt x="414" y="373"/>
                  <a:pt x="414" y="373"/>
                </a:cubicBezTo>
                <a:cubicBezTo>
                  <a:pt x="400" y="306"/>
                  <a:pt x="396" y="236"/>
                  <a:pt x="368" y="174"/>
                </a:cubicBezTo>
                <a:cubicBezTo>
                  <a:pt x="335" y="98"/>
                  <a:pt x="265" y="38"/>
                  <a:pt x="184" y="16"/>
                </a:cubicBezTo>
                <a:close/>
              </a:path>
            </a:pathLst>
          </a:custGeom>
          <a:solidFill>
            <a:srgbClr val="45536B"/>
          </a:solidFill>
          <a:ln>
            <a:noFill/>
          </a:ln>
        </p:spPr>
        <p:txBody>
          <a:bodyPr vert="horz" wrap="square" lIns="91440" tIns="45720" rIns="91440" bIns="45720" numCol="1" anchor="t" anchorCtr="0" compatLnSpc="1"/>
          <a:lstStyle/>
          <a:p>
            <a:endParaRPr lang="zh-CN" altLang="en-US"/>
          </a:p>
        </p:txBody>
      </p:sp>
      <p:sp>
        <p:nvSpPr>
          <p:cNvPr id="16" name="Freeform 26"/>
          <p:cNvSpPr/>
          <p:nvPr userDrawn="1"/>
        </p:nvSpPr>
        <p:spPr bwMode="auto">
          <a:xfrm rot="16200000">
            <a:off x="2128121" y="-2128126"/>
            <a:ext cx="3871757" cy="8128001"/>
          </a:xfrm>
          <a:custGeom>
            <a:avLst/>
            <a:gdLst>
              <a:gd name="T0" fmla="*/ 27 w 497"/>
              <a:gd name="T1" fmla="*/ 0 h 937"/>
              <a:gd name="T2" fmla="*/ 3 w 497"/>
              <a:gd name="T3" fmla="*/ 127 h 937"/>
              <a:gd name="T4" fmla="*/ 157 w 497"/>
              <a:gd name="T5" fmla="*/ 342 h 937"/>
              <a:gd name="T6" fmla="*/ 335 w 497"/>
              <a:gd name="T7" fmla="*/ 420 h 937"/>
              <a:gd name="T8" fmla="*/ 371 w 497"/>
              <a:gd name="T9" fmla="*/ 563 h 937"/>
              <a:gd name="T10" fmla="*/ 356 w 497"/>
              <a:gd name="T11" fmla="*/ 713 h 937"/>
              <a:gd name="T12" fmla="*/ 455 w 497"/>
              <a:gd name="T13" fmla="*/ 910 h 937"/>
              <a:gd name="T14" fmla="*/ 497 w 497"/>
              <a:gd name="T15" fmla="*/ 937 h 937"/>
              <a:gd name="T16" fmla="*/ 497 w 497"/>
              <a:gd name="T17" fmla="*/ 0 h 937"/>
              <a:gd name="T18" fmla="*/ 27 w 497"/>
              <a:gd name="T19" fmla="*/ 0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937">
                <a:moveTo>
                  <a:pt x="27" y="0"/>
                </a:moveTo>
                <a:cubicBezTo>
                  <a:pt x="9" y="40"/>
                  <a:pt x="0" y="84"/>
                  <a:pt x="3" y="127"/>
                </a:cubicBezTo>
                <a:cubicBezTo>
                  <a:pt x="10" y="220"/>
                  <a:pt x="72" y="306"/>
                  <a:pt x="157" y="342"/>
                </a:cubicBezTo>
                <a:cubicBezTo>
                  <a:pt x="217" y="367"/>
                  <a:pt x="291" y="371"/>
                  <a:pt x="335" y="420"/>
                </a:cubicBezTo>
                <a:cubicBezTo>
                  <a:pt x="368" y="458"/>
                  <a:pt x="375" y="512"/>
                  <a:pt x="371" y="563"/>
                </a:cubicBezTo>
                <a:cubicBezTo>
                  <a:pt x="367" y="613"/>
                  <a:pt x="355" y="663"/>
                  <a:pt x="356" y="713"/>
                </a:cubicBezTo>
                <a:cubicBezTo>
                  <a:pt x="359" y="789"/>
                  <a:pt x="396" y="862"/>
                  <a:pt x="455" y="910"/>
                </a:cubicBezTo>
                <a:cubicBezTo>
                  <a:pt x="468" y="920"/>
                  <a:pt x="482" y="929"/>
                  <a:pt x="497" y="937"/>
                </a:cubicBezTo>
                <a:cubicBezTo>
                  <a:pt x="497" y="0"/>
                  <a:pt x="497" y="0"/>
                  <a:pt x="497" y="0"/>
                </a:cubicBezTo>
                <a:lnTo>
                  <a:pt x="27" y="0"/>
                </a:lnTo>
                <a:close/>
              </a:path>
            </a:pathLst>
          </a:custGeom>
          <a:solidFill>
            <a:srgbClr val="2E384C"/>
          </a:solidFill>
          <a:ln>
            <a:noFill/>
          </a:ln>
        </p:spPr>
        <p:txBody>
          <a:bodyPr vert="horz" wrap="square" lIns="91440" tIns="45720" rIns="91440" bIns="45720" numCol="1" anchor="t" anchorCtr="0" compatLnSpc="1"/>
          <a:lstStyle/>
          <a:p>
            <a:endParaRPr lang="zh-CN" altLang="en-US"/>
          </a:p>
        </p:txBody>
      </p:sp>
      <p:sp>
        <p:nvSpPr>
          <p:cNvPr id="17" name="Freeform 39"/>
          <p:cNvSpPr/>
          <p:nvPr userDrawn="1"/>
        </p:nvSpPr>
        <p:spPr bwMode="auto">
          <a:xfrm rot="16200000">
            <a:off x="27225" y="-98211"/>
            <a:ext cx="4309726" cy="4437101"/>
          </a:xfrm>
          <a:custGeom>
            <a:avLst/>
            <a:gdLst>
              <a:gd name="T0" fmla="*/ 604 w 605"/>
              <a:gd name="T1" fmla="*/ 483 h 493"/>
              <a:gd name="T2" fmla="*/ 586 w 605"/>
              <a:gd name="T3" fmla="*/ 485 h 493"/>
              <a:gd name="T4" fmla="*/ 506 w 605"/>
              <a:gd name="T5" fmla="*/ 458 h 493"/>
              <a:gd name="T6" fmla="*/ 431 w 605"/>
              <a:gd name="T7" fmla="*/ 412 h 493"/>
              <a:gd name="T8" fmla="*/ 281 w 605"/>
              <a:gd name="T9" fmla="*/ 375 h 493"/>
              <a:gd name="T10" fmla="*/ 228 w 605"/>
              <a:gd name="T11" fmla="*/ 379 h 493"/>
              <a:gd name="T12" fmla="*/ 141 w 605"/>
              <a:gd name="T13" fmla="*/ 388 h 493"/>
              <a:gd name="T14" fmla="*/ 93 w 605"/>
              <a:gd name="T15" fmla="*/ 382 h 493"/>
              <a:gd name="T16" fmla="*/ 51 w 605"/>
              <a:gd name="T17" fmla="*/ 357 h 493"/>
              <a:gd name="T18" fmla="*/ 8 w 605"/>
              <a:gd name="T19" fmla="*/ 247 h 493"/>
              <a:gd name="T20" fmla="*/ 14 w 605"/>
              <a:gd name="T21" fmla="*/ 198 h 493"/>
              <a:gd name="T22" fmla="*/ 124 w 605"/>
              <a:gd name="T23" fmla="*/ 5 h 493"/>
              <a:gd name="T24" fmla="*/ 118 w 605"/>
              <a:gd name="T25" fmla="*/ 0 h 493"/>
              <a:gd name="T26" fmla="*/ 6 w 605"/>
              <a:gd name="T27" fmla="*/ 196 h 493"/>
              <a:gd name="T28" fmla="*/ 0 w 605"/>
              <a:gd name="T29" fmla="*/ 247 h 493"/>
              <a:gd name="T30" fmla="*/ 45 w 605"/>
              <a:gd name="T31" fmla="*/ 363 h 493"/>
              <a:gd name="T32" fmla="*/ 91 w 605"/>
              <a:gd name="T33" fmla="*/ 389 h 493"/>
              <a:gd name="T34" fmla="*/ 141 w 605"/>
              <a:gd name="T35" fmla="*/ 396 h 493"/>
              <a:gd name="T36" fmla="*/ 229 w 605"/>
              <a:gd name="T37" fmla="*/ 387 h 493"/>
              <a:gd name="T38" fmla="*/ 281 w 605"/>
              <a:gd name="T39" fmla="*/ 383 h 493"/>
              <a:gd name="T40" fmla="*/ 427 w 605"/>
              <a:gd name="T41" fmla="*/ 419 h 493"/>
              <a:gd name="T42" fmla="*/ 502 w 605"/>
              <a:gd name="T43" fmla="*/ 465 h 493"/>
              <a:gd name="T44" fmla="*/ 586 w 605"/>
              <a:gd name="T45" fmla="*/ 493 h 493"/>
              <a:gd name="T46" fmla="*/ 605 w 605"/>
              <a:gd name="T47" fmla="*/ 491 h 493"/>
              <a:gd name="T48" fmla="*/ 604 w 605"/>
              <a:gd name="T49" fmla="*/ 48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5" h="493">
                <a:moveTo>
                  <a:pt x="604" y="483"/>
                </a:moveTo>
                <a:cubicBezTo>
                  <a:pt x="598" y="484"/>
                  <a:pt x="592" y="485"/>
                  <a:pt x="586" y="485"/>
                </a:cubicBezTo>
                <a:cubicBezTo>
                  <a:pt x="558" y="485"/>
                  <a:pt x="532" y="473"/>
                  <a:pt x="506" y="458"/>
                </a:cubicBezTo>
                <a:cubicBezTo>
                  <a:pt x="480" y="444"/>
                  <a:pt x="455" y="425"/>
                  <a:pt x="431" y="412"/>
                </a:cubicBezTo>
                <a:cubicBezTo>
                  <a:pt x="384" y="386"/>
                  <a:pt x="333" y="375"/>
                  <a:pt x="281" y="375"/>
                </a:cubicBezTo>
                <a:cubicBezTo>
                  <a:pt x="264" y="375"/>
                  <a:pt x="246" y="376"/>
                  <a:pt x="228" y="379"/>
                </a:cubicBezTo>
                <a:cubicBezTo>
                  <a:pt x="200" y="383"/>
                  <a:pt x="170" y="388"/>
                  <a:pt x="141" y="388"/>
                </a:cubicBezTo>
                <a:cubicBezTo>
                  <a:pt x="125" y="388"/>
                  <a:pt x="109" y="386"/>
                  <a:pt x="93" y="382"/>
                </a:cubicBezTo>
                <a:cubicBezTo>
                  <a:pt x="78" y="377"/>
                  <a:pt x="64" y="369"/>
                  <a:pt x="51" y="357"/>
                </a:cubicBezTo>
                <a:cubicBezTo>
                  <a:pt x="21" y="329"/>
                  <a:pt x="8" y="288"/>
                  <a:pt x="8" y="247"/>
                </a:cubicBezTo>
                <a:cubicBezTo>
                  <a:pt x="8" y="231"/>
                  <a:pt x="10" y="214"/>
                  <a:pt x="14" y="198"/>
                </a:cubicBezTo>
                <a:cubicBezTo>
                  <a:pt x="32" y="126"/>
                  <a:pt x="82" y="66"/>
                  <a:pt x="124" y="5"/>
                </a:cubicBezTo>
                <a:cubicBezTo>
                  <a:pt x="118" y="0"/>
                  <a:pt x="118" y="0"/>
                  <a:pt x="118" y="0"/>
                </a:cubicBezTo>
                <a:cubicBezTo>
                  <a:pt x="76" y="61"/>
                  <a:pt x="25" y="121"/>
                  <a:pt x="6" y="196"/>
                </a:cubicBezTo>
                <a:cubicBezTo>
                  <a:pt x="2" y="213"/>
                  <a:pt x="0" y="230"/>
                  <a:pt x="0" y="247"/>
                </a:cubicBezTo>
                <a:cubicBezTo>
                  <a:pt x="0" y="290"/>
                  <a:pt x="13" y="333"/>
                  <a:pt x="45" y="363"/>
                </a:cubicBezTo>
                <a:cubicBezTo>
                  <a:pt x="59" y="376"/>
                  <a:pt x="75" y="384"/>
                  <a:pt x="91" y="389"/>
                </a:cubicBezTo>
                <a:cubicBezTo>
                  <a:pt x="107" y="394"/>
                  <a:pt x="124" y="396"/>
                  <a:pt x="141" y="396"/>
                </a:cubicBezTo>
                <a:cubicBezTo>
                  <a:pt x="171" y="396"/>
                  <a:pt x="201" y="391"/>
                  <a:pt x="229" y="387"/>
                </a:cubicBezTo>
                <a:cubicBezTo>
                  <a:pt x="247" y="384"/>
                  <a:pt x="264" y="383"/>
                  <a:pt x="281" y="383"/>
                </a:cubicBezTo>
                <a:cubicBezTo>
                  <a:pt x="332" y="383"/>
                  <a:pt x="381" y="394"/>
                  <a:pt x="427" y="419"/>
                </a:cubicBezTo>
                <a:cubicBezTo>
                  <a:pt x="451" y="432"/>
                  <a:pt x="476" y="450"/>
                  <a:pt x="502" y="465"/>
                </a:cubicBezTo>
                <a:cubicBezTo>
                  <a:pt x="528" y="481"/>
                  <a:pt x="556" y="493"/>
                  <a:pt x="586" y="493"/>
                </a:cubicBezTo>
                <a:cubicBezTo>
                  <a:pt x="593" y="493"/>
                  <a:pt x="599" y="492"/>
                  <a:pt x="605" y="491"/>
                </a:cubicBezTo>
                <a:cubicBezTo>
                  <a:pt x="604" y="483"/>
                  <a:pt x="604" y="483"/>
                  <a:pt x="604" y="483"/>
                </a:cubicBezTo>
                <a:close/>
              </a:path>
            </a:pathLst>
          </a:custGeom>
          <a:solidFill>
            <a:srgbClr val="EECC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任意多边形 17"/>
          <p:cNvSpPr/>
          <p:nvPr userDrawn="1"/>
        </p:nvSpPr>
        <p:spPr bwMode="auto">
          <a:xfrm rot="16200000">
            <a:off x="9401442" y="4067442"/>
            <a:ext cx="3064297" cy="2516819"/>
          </a:xfrm>
          <a:custGeom>
            <a:avLst/>
            <a:gdLst>
              <a:gd name="connsiteX0" fmla="*/ 3064297 w 3064297"/>
              <a:gd name="connsiteY0" fmla="*/ 2516819 h 2516819"/>
              <a:gd name="connsiteX1" fmla="*/ 2997766 w 3064297"/>
              <a:gd name="connsiteY1" fmla="*/ 2516819 h 2516819"/>
              <a:gd name="connsiteX2" fmla="*/ 2981999 w 3064297"/>
              <a:gd name="connsiteY2" fmla="*/ 2483023 h 2516819"/>
              <a:gd name="connsiteX3" fmla="*/ 2908276 w 3064297"/>
              <a:gd name="connsiteY3" fmla="*/ 2297349 h 2516819"/>
              <a:gd name="connsiteX4" fmla="*/ 2551911 w 3064297"/>
              <a:gd name="connsiteY4" fmla="*/ 1207234 h 2516819"/>
              <a:gd name="connsiteX5" fmla="*/ 2003110 w 3064297"/>
              <a:gd name="connsiteY5" fmla="*/ 315322 h 2516819"/>
              <a:gd name="connsiteX6" fmla="*/ 1318891 w 3064297"/>
              <a:gd name="connsiteY6" fmla="*/ 72074 h 2516819"/>
              <a:gd name="connsiteX7" fmla="*/ 449362 w 3064297"/>
              <a:gd name="connsiteY7" fmla="*/ 324332 h 2516819"/>
              <a:gd name="connsiteX8" fmla="*/ 52016 w 3064297"/>
              <a:gd name="connsiteY8" fmla="*/ 583347 h 2516819"/>
              <a:gd name="connsiteX9" fmla="*/ 0 w 3064297"/>
              <a:gd name="connsiteY9" fmla="*/ 625662 h 2516819"/>
              <a:gd name="connsiteX10" fmla="*/ 0 w 3064297"/>
              <a:gd name="connsiteY10" fmla="*/ 541789 h 2516819"/>
              <a:gd name="connsiteX11" fmla="*/ 20834 w 3064297"/>
              <a:gd name="connsiteY11" fmla="*/ 524787 h 2516819"/>
              <a:gd name="connsiteX12" fmla="*/ 427980 w 3064297"/>
              <a:gd name="connsiteY12" fmla="*/ 261267 h 2516819"/>
              <a:gd name="connsiteX13" fmla="*/ 1318891 w 3064297"/>
              <a:gd name="connsiteY13" fmla="*/ 0 h 2516819"/>
              <a:gd name="connsiteX14" fmla="*/ 2031619 w 3064297"/>
              <a:gd name="connsiteY14" fmla="*/ 252258 h 2516819"/>
              <a:gd name="connsiteX15" fmla="*/ 2608930 w 3064297"/>
              <a:gd name="connsiteY15" fmla="*/ 1180207 h 2516819"/>
              <a:gd name="connsiteX16" fmla="*/ 2958167 w 3064297"/>
              <a:gd name="connsiteY16" fmla="*/ 2261312 h 2516819"/>
              <a:gd name="connsiteX17" fmla="*/ 3031778 w 3064297"/>
              <a:gd name="connsiteY17" fmla="*/ 2446846 h 2516819"/>
              <a:gd name="connsiteX18" fmla="*/ 3064297 w 3064297"/>
              <a:gd name="connsiteY18" fmla="*/ 2516819 h 2516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64297" h="2516819">
                <a:moveTo>
                  <a:pt x="3064297" y="2516819"/>
                </a:moveTo>
                <a:lnTo>
                  <a:pt x="2997766" y="2516819"/>
                </a:lnTo>
                <a:lnTo>
                  <a:pt x="2981999" y="2483023"/>
                </a:lnTo>
                <a:cubicBezTo>
                  <a:pt x="2955940" y="2422352"/>
                  <a:pt x="2931440" y="2360413"/>
                  <a:pt x="2908276" y="2297349"/>
                </a:cubicBezTo>
                <a:cubicBezTo>
                  <a:pt x="2787112" y="1954999"/>
                  <a:pt x="2687330" y="1567603"/>
                  <a:pt x="2551911" y="1207234"/>
                </a:cubicBezTo>
                <a:cubicBezTo>
                  <a:pt x="2423620" y="855875"/>
                  <a:pt x="2259693" y="531543"/>
                  <a:pt x="2003110" y="315322"/>
                </a:cubicBezTo>
                <a:cubicBezTo>
                  <a:pt x="1796419" y="144147"/>
                  <a:pt x="1561219" y="72074"/>
                  <a:pt x="1318891" y="72074"/>
                </a:cubicBezTo>
                <a:cubicBezTo>
                  <a:pt x="1033799" y="72074"/>
                  <a:pt x="734453" y="171175"/>
                  <a:pt x="449362" y="324332"/>
                </a:cubicBezTo>
                <a:cubicBezTo>
                  <a:pt x="310380" y="400910"/>
                  <a:pt x="176743" y="488750"/>
                  <a:pt x="52016" y="583347"/>
                </a:cubicBezTo>
                <a:lnTo>
                  <a:pt x="0" y="625662"/>
                </a:lnTo>
                <a:lnTo>
                  <a:pt x="0" y="541789"/>
                </a:lnTo>
                <a:lnTo>
                  <a:pt x="20834" y="524787"/>
                </a:lnTo>
                <a:cubicBezTo>
                  <a:pt x="148234" y="427938"/>
                  <a:pt x="285435" y="337845"/>
                  <a:pt x="427980" y="261267"/>
                </a:cubicBezTo>
                <a:cubicBezTo>
                  <a:pt x="713071" y="99101"/>
                  <a:pt x="1019545" y="0"/>
                  <a:pt x="1318891" y="0"/>
                </a:cubicBezTo>
                <a:cubicBezTo>
                  <a:pt x="1575473" y="0"/>
                  <a:pt x="1817801" y="72074"/>
                  <a:pt x="2031619" y="252258"/>
                </a:cubicBezTo>
                <a:cubicBezTo>
                  <a:pt x="2302456" y="477488"/>
                  <a:pt x="2473511" y="819838"/>
                  <a:pt x="2608930" y="1180207"/>
                </a:cubicBezTo>
                <a:cubicBezTo>
                  <a:pt x="2737221" y="1540575"/>
                  <a:pt x="2837003" y="1927971"/>
                  <a:pt x="2958167" y="2261312"/>
                </a:cubicBezTo>
                <a:cubicBezTo>
                  <a:pt x="2981331" y="2324377"/>
                  <a:pt x="3005831" y="2386315"/>
                  <a:pt x="3031778" y="2446846"/>
                </a:cubicBezTo>
                <a:lnTo>
                  <a:pt x="3064297" y="2516819"/>
                </a:lnTo>
                <a:close/>
              </a:path>
            </a:pathLst>
          </a:custGeom>
          <a:solidFill>
            <a:srgbClr val="EECC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9" name="任意多边形 18"/>
          <p:cNvSpPr/>
          <p:nvPr userDrawn="1"/>
        </p:nvSpPr>
        <p:spPr bwMode="auto">
          <a:xfrm rot="16200000">
            <a:off x="-1118099" y="2550476"/>
            <a:ext cx="5142037" cy="3051534"/>
          </a:xfrm>
          <a:custGeom>
            <a:avLst/>
            <a:gdLst>
              <a:gd name="connsiteX0" fmla="*/ 5142037 w 5142037"/>
              <a:gd name="connsiteY0" fmla="*/ 63596 h 3051534"/>
              <a:gd name="connsiteX1" fmla="*/ 5135640 w 5142037"/>
              <a:gd name="connsiteY1" fmla="*/ 158090 h 3051534"/>
              <a:gd name="connsiteX2" fmla="*/ 4962191 w 5142037"/>
              <a:gd name="connsiteY2" fmla="*/ 639112 h 3051534"/>
              <a:gd name="connsiteX3" fmla="*/ 4099511 w 5142037"/>
              <a:gd name="connsiteY3" fmla="*/ 1251219 h 3051534"/>
              <a:gd name="connsiteX4" fmla="*/ 3151277 w 5142037"/>
              <a:gd name="connsiteY4" fmla="*/ 1593279 h 3051534"/>
              <a:gd name="connsiteX5" fmla="*/ 2131746 w 5142037"/>
              <a:gd name="connsiteY5" fmla="*/ 2547446 h 3051534"/>
              <a:gd name="connsiteX6" fmla="*/ 1140734 w 5142037"/>
              <a:gd name="connsiteY6" fmla="*/ 3051534 h 3051534"/>
              <a:gd name="connsiteX7" fmla="*/ 926846 w 5142037"/>
              <a:gd name="connsiteY7" fmla="*/ 3024529 h 3051534"/>
              <a:gd name="connsiteX8" fmla="*/ 349350 w 5142037"/>
              <a:gd name="connsiteY8" fmla="*/ 2556447 h 3051534"/>
              <a:gd name="connsiteX9" fmla="*/ 42778 w 5142037"/>
              <a:gd name="connsiteY9" fmla="*/ 1755307 h 3051534"/>
              <a:gd name="connsiteX10" fmla="*/ 0 w 5142037"/>
              <a:gd name="connsiteY10" fmla="*/ 1170205 h 3051534"/>
              <a:gd name="connsiteX11" fmla="*/ 99814 w 5142037"/>
              <a:gd name="connsiteY11" fmla="*/ 0 h 3051534"/>
              <a:gd name="connsiteX12" fmla="*/ 156851 w 5142037"/>
              <a:gd name="connsiteY12" fmla="*/ 18004 h 3051534"/>
              <a:gd name="connsiteX13" fmla="*/ 57037 w 5142037"/>
              <a:gd name="connsiteY13" fmla="*/ 1170205 h 3051534"/>
              <a:gd name="connsiteX14" fmla="*/ 99814 w 5142037"/>
              <a:gd name="connsiteY14" fmla="*/ 1737304 h 3051534"/>
              <a:gd name="connsiteX15" fmla="*/ 392127 w 5142037"/>
              <a:gd name="connsiteY15" fmla="*/ 2511439 h 3051534"/>
              <a:gd name="connsiteX16" fmla="*/ 941105 w 5142037"/>
              <a:gd name="connsiteY16" fmla="*/ 2952516 h 3051534"/>
              <a:gd name="connsiteX17" fmla="*/ 1140734 w 5142037"/>
              <a:gd name="connsiteY17" fmla="*/ 2979521 h 3051534"/>
              <a:gd name="connsiteX18" fmla="*/ 2096098 w 5142037"/>
              <a:gd name="connsiteY18" fmla="*/ 2484435 h 3051534"/>
              <a:gd name="connsiteX19" fmla="*/ 3129888 w 5142037"/>
              <a:gd name="connsiteY19" fmla="*/ 1530268 h 3051534"/>
              <a:gd name="connsiteX20" fmla="*/ 4085252 w 5142037"/>
              <a:gd name="connsiteY20" fmla="*/ 1179206 h 3051534"/>
              <a:gd name="connsiteX21" fmla="*/ 4919414 w 5142037"/>
              <a:gd name="connsiteY21" fmla="*/ 594104 h 3051534"/>
              <a:gd name="connsiteX22" fmla="*/ 5078827 w 5142037"/>
              <a:gd name="connsiteY22" fmla="*/ 145995 h 3051534"/>
              <a:gd name="connsiteX23" fmla="*/ 5084704 w 5142037"/>
              <a:gd name="connsiteY23" fmla="*/ 63596 h 3051534"/>
              <a:gd name="connsiteX24" fmla="*/ 5142037 w 5142037"/>
              <a:gd name="connsiteY24" fmla="*/ 63596 h 305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42037" h="3051534">
                <a:moveTo>
                  <a:pt x="5142037" y="63596"/>
                </a:moveTo>
                <a:lnTo>
                  <a:pt x="5135640" y="158090"/>
                </a:lnTo>
                <a:cubicBezTo>
                  <a:pt x="5111912" y="333621"/>
                  <a:pt x="5053093" y="504089"/>
                  <a:pt x="4962191" y="639112"/>
                </a:cubicBezTo>
                <a:cubicBezTo>
                  <a:pt x="4748304" y="972170"/>
                  <a:pt x="4420343" y="1143200"/>
                  <a:pt x="4099511" y="1251219"/>
                </a:cubicBezTo>
                <a:cubicBezTo>
                  <a:pt x="3778680" y="1359238"/>
                  <a:pt x="3450719" y="1422249"/>
                  <a:pt x="3151277" y="1593279"/>
                </a:cubicBezTo>
                <a:cubicBezTo>
                  <a:pt x="2773409" y="1818318"/>
                  <a:pt x="2473966" y="2214387"/>
                  <a:pt x="2131746" y="2547446"/>
                </a:cubicBezTo>
                <a:cubicBezTo>
                  <a:pt x="1846563" y="2817493"/>
                  <a:pt x="1497213" y="3051534"/>
                  <a:pt x="1140734" y="3051534"/>
                </a:cubicBezTo>
                <a:cubicBezTo>
                  <a:pt x="1069438" y="3051534"/>
                  <a:pt x="998142" y="3042532"/>
                  <a:pt x="926846" y="3024529"/>
                </a:cubicBezTo>
                <a:cubicBezTo>
                  <a:pt x="691570" y="2961518"/>
                  <a:pt x="499071" y="2790488"/>
                  <a:pt x="349350" y="2556447"/>
                </a:cubicBezTo>
                <a:cubicBezTo>
                  <a:pt x="199629" y="2331408"/>
                  <a:pt x="92685" y="2043358"/>
                  <a:pt x="42778" y="1755307"/>
                </a:cubicBezTo>
                <a:cubicBezTo>
                  <a:pt x="7130" y="1557273"/>
                  <a:pt x="0" y="1368240"/>
                  <a:pt x="0" y="1170205"/>
                </a:cubicBezTo>
                <a:cubicBezTo>
                  <a:pt x="0" y="774136"/>
                  <a:pt x="49907" y="387068"/>
                  <a:pt x="99814" y="0"/>
                </a:cubicBezTo>
                <a:cubicBezTo>
                  <a:pt x="99814" y="0"/>
                  <a:pt x="99814" y="0"/>
                  <a:pt x="156851" y="18004"/>
                </a:cubicBezTo>
                <a:cubicBezTo>
                  <a:pt x="106944" y="396070"/>
                  <a:pt x="57037" y="783137"/>
                  <a:pt x="57037" y="1170205"/>
                </a:cubicBezTo>
                <a:cubicBezTo>
                  <a:pt x="57037" y="1359238"/>
                  <a:pt x="64167" y="1548271"/>
                  <a:pt x="99814" y="1737304"/>
                </a:cubicBezTo>
                <a:cubicBezTo>
                  <a:pt x="142592" y="2016353"/>
                  <a:pt x="249536" y="2295402"/>
                  <a:pt x="392127" y="2511439"/>
                </a:cubicBezTo>
                <a:cubicBezTo>
                  <a:pt x="534719" y="2727477"/>
                  <a:pt x="720088" y="2898507"/>
                  <a:pt x="941105" y="2952516"/>
                </a:cubicBezTo>
                <a:cubicBezTo>
                  <a:pt x="1005272" y="2970519"/>
                  <a:pt x="1069438" y="2979521"/>
                  <a:pt x="1140734" y="2979521"/>
                </a:cubicBezTo>
                <a:cubicBezTo>
                  <a:pt x="1475824" y="2979521"/>
                  <a:pt x="1818044" y="2754482"/>
                  <a:pt x="2096098" y="2484435"/>
                </a:cubicBezTo>
                <a:cubicBezTo>
                  <a:pt x="2431189" y="2160378"/>
                  <a:pt x="2737761" y="1764309"/>
                  <a:pt x="3129888" y="1530268"/>
                </a:cubicBezTo>
                <a:cubicBezTo>
                  <a:pt x="3436460" y="1350236"/>
                  <a:pt x="3764421" y="1287225"/>
                  <a:pt x="4085252" y="1179206"/>
                </a:cubicBezTo>
                <a:cubicBezTo>
                  <a:pt x="4398954" y="1071188"/>
                  <a:pt x="4719785" y="909159"/>
                  <a:pt x="4919414" y="594104"/>
                </a:cubicBezTo>
                <a:cubicBezTo>
                  <a:pt x="4999621" y="472583"/>
                  <a:pt x="5055767" y="310555"/>
                  <a:pt x="5078827" y="145995"/>
                </a:cubicBezTo>
                <a:lnTo>
                  <a:pt x="5084704" y="63596"/>
                </a:lnTo>
                <a:lnTo>
                  <a:pt x="5142037" y="63596"/>
                </a:lnTo>
                <a:close/>
              </a:path>
            </a:pathLst>
          </a:custGeom>
          <a:solidFill>
            <a:srgbClr val="EECC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10" name="Rectangle 5"/>
          <p:cNvSpPr>
            <a:spLocks noChangeArrowheads="1"/>
          </p:cNvSpPr>
          <p:nvPr userDrawn="1"/>
        </p:nvSpPr>
        <p:spPr bwMode="auto">
          <a:xfrm rot="16200000">
            <a:off x="2671670" y="-2671581"/>
            <a:ext cx="6857911" cy="12201250"/>
          </a:xfrm>
          <a:prstGeom prst="rect">
            <a:avLst/>
          </a:prstGeom>
          <a:solidFill>
            <a:srgbClr val="3C485E"/>
          </a:solidFill>
          <a:ln>
            <a:noFill/>
          </a:ln>
        </p:spPr>
        <p:txBody>
          <a:bodyPr vert="horz" wrap="square" lIns="91440" tIns="45720" rIns="91440" bIns="45720" numCol="1" anchor="t" anchorCtr="0" compatLnSpc="1"/>
          <a:lstStyle/>
          <a:p>
            <a:endParaRPr lang="zh-CN" altLang="en-US"/>
          </a:p>
        </p:txBody>
      </p:sp>
      <p:sp>
        <p:nvSpPr>
          <p:cNvPr id="11" name="任意多边形 10"/>
          <p:cNvSpPr/>
          <p:nvPr userDrawn="1"/>
        </p:nvSpPr>
        <p:spPr bwMode="auto">
          <a:xfrm rot="16200000">
            <a:off x="3897220" y="-1446033"/>
            <a:ext cx="6857914" cy="9750151"/>
          </a:xfrm>
          <a:custGeom>
            <a:avLst/>
            <a:gdLst>
              <a:gd name="connsiteX0" fmla="*/ 6839854 w 6839854"/>
              <a:gd name="connsiteY0" fmla="*/ 197973 h 9750151"/>
              <a:gd name="connsiteX1" fmla="*/ 6839854 w 6839854"/>
              <a:gd name="connsiteY1" fmla="*/ 9750151 h 9750151"/>
              <a:gd name="connsiteX2" fmla="*/ 38015 w 6839854"/>
              <a:gd name="connsiteY2" fmla="*/ 9750151 h 9750151"/>
              <a:gd name="connsiteX3" fmla="*/ 0 w 6839854"/>
              <a:gd name="connsiteY3" fmla="*/ 9750151 h 9750151"/>
              <a:gd name="connsiteX4" fmla="*/ 0 w 6839854"/>
              <a:gd name="connsiteY4" fmla="*/ 5352997 h 9750151"/>
              <a:gd name="connsiteX5" fmla="*/ 19694 w 6839854"/>
              <a:gd name="connsiteY5" fmla="*/ 5322834 h 9750151"/>
              <a:gd name="connsiteX6" fmla="*/ 1710951 w 6839854"/>
              <a:gd name="connsiteY6" fmla="*/ 2239565 h 9750151"/>
              <a:gd name="connsiteX7" fmla="*/ 5632503 w 6839854"/>
              <a:gd name="connsiteY7" fmla="*/ 0 h 9750151"/>
              <a:gd name="connsiteX8" fmla="*/ 6839854 w 6839854"/>
              <a:gd name="connsiteY8" fmla="*/ 197973 h 9750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9854" h="9750151">
                <a:moveTo>
                  <a:pt x="6839854" y="197973"/>
                </a:moveTo>
                <a:cubicBezTo>
                  <a:pt x="6839854" y="197973"/>
                  <a:pt x="6839854" y="197973"/>
                  <a:pt x="6839854" y="9750151"/>
                </a:cubicBezTo>
                <a:cubicBezTo>
                  <a:pt x="6839854" y="9750151"/>
                  <a:pt x="6839854" y="9750151"/>
                  <a:pt x="38015" y="9750151"/>
                </a:cubicBezTo>
                <a:lnTo>
                  <a:pt x="0" y="9750151"/>
                </a:lnTo>
                <a:lnTo>
                  <a:pt x="0" y="5352997"/>
                </a:lnTo>
                <a:lnTo>
                  <a:pt x="19694" y="5322834"/>
                </a:lnTo>
                <a:cubicBezTo>
                  <a:pt x="628196" y="4350757"/>
                  <a:pt x="1072178" y="3176842"/>
                  <a:pt x="1710951" y="2239565"/>
                </a:cubicBezTo>
                <a:cubicBezTo>
                  <a:pt x="2693679" y="791891"/>
                  <a:pt x="4172450" y="0"/>
                  <a:pt x="5632503" y="0"/>
                </a:cubicBezTo>
                <a:cubicBezTo>
                  <a:pt x="6044312" y="0"/>
                  <a:pt x="6446763" y="61867"/>
                  <a:pt x="6839854" y="197973"/>
                </a:cubicBezTo>
                <a:close/>
              </a:path>
            </a:pathLst>
          </a:custGeom>
          <a:solidFill>
            <a:srgbClr val="ECE7E3"/>
          </a:solidFill>
          <a:ln>
            <a:noFill/>
          </a:ln>
        </p:spPr>
        <p:txBody>
          <a:bodyPr vert="horz" wrap="square" lIns="91440" tIns="45720" rIns="91440" bIns="45720" numCol="1" anchor="t" anchorCtr="0" compatLnSpc="1">
            <a:noAutofit/>
          </a:bodyPr>
          <a:lstStyle/>
          <a:p>
            <a:endParaRPr lang="zh-CN" altLang="en-US"/>
          </a:p>
        </p:txBody>
      </p:sp>
      <p:sp>
        <p:nvSpPr>
          <p:cNvPr id="14" name="Freeform 9"/>
          <p:cNvSpPr/>
          <p:nvPr userDrawn="1"/>
        </p:nvSpPr>
        <p:spPr bwMode="auto">
          <a:xfrm flipH="1">
            <a:off x="8627643" y="84"/>
            <a:ext cx="3564357" cy="3566946"/>
          </a:xfrm>
          <a:custGeom>
            <a:avLst/>
            <a:gdLst>
              <a:gd name="T0" fmla="*/ 52 w 458"/>
              <a:gd name="T1" fmla="*/ 317 h 366"/>
              <a:gd name="T2" fmla="*/ 263 w 458"/>
              <a:gd name="T3" fmla="*/ 244 h 366"/>
              <a:gd name="T4" fmla="*/ 439 w 458"/>
              <a:gd name="T5" fmla="*/ 118 h 366"/>
              <a:gd name="T6" fmla="*/ 456 w 458"/>
              <a:gd name="T7" fmla="*/ 24 h 366"/>
              <a:gd name="T8" fmla="*/ 458 w 458"/>
              <a:gd name="T9" fmla="*/ 0 h 366"/>
              <a:gd name="T10" fmla="*/ 0 w 458"/>
              <a:gd name="T11" fmla="*/ 0 h 366"/>
              <a:gd name="T12" fmla="*/ 0 w 458"/>
              <a:gd name="T13" fmla="*/ 366 h 366"/>
              <a:gd name="T14" fmla="*/ 52 w 458"/>
              <a:gd name="T15" fmla="*/ 317 h 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8" h="366">
                <a:moveTo>
                  <a:pt x="52" y="317"/>
                </a:moveTo>
                <a:cubicBezTo>
                  <a:pt x="114" y="275"/>
                  <a:pt x="191" y="264"/>
                  <a:pt x="263" y="244"/>
                </a:cubicBezTo>
                <a:cubicBezTo>
                  <a:pt x="336" y="225"/>
                  <a:pt x="411" y="187"/>
                  <a:pt x="439" y="118"/>
                </a:cubicBezTo>
                <a:cubicBezTo>
                  <a:pt x="451" y="88"/>
                  <a:pt x="453" y="56"/>
                  <a:pt x="456" y="24"/>
                </a:cubicBezTo>
                <a:cubicBezTo>
                  <a:pt x="456" y="16"/>
                  <a:pt x="457" y="8"/>
                  <a:pt x="458" y="0"/>
                </a:cubicBezTo>
                <a:cubicBezTo>
                  <a:pt x="0" y="0"/>
                  <a:pt x="0" y="0"/>
                  <a:pt x="0" y="0"/>
                </a:cubicBezTo>
                <a:cubicBezTo>
                  <a:pt x="0" y="366"/>
                  <a:pt x="0" y="366"/>
                  <a:pt x="0" y="366"/>
                </a:cubicBezTo>
                <a:cubicBezTo>
                  <a:pt x="15" y="347"/>
                  <a:pt x="32" y="330"/>
                  <a:pt x="52" y="317"/>
                </a:cubicBezTo>
                <a:close/>
              </a:path>
            </a:pathLst>
          </a:custGeom>
          <a:solidFill>
            <a:srgbClr val="45536B"/>
          </a:solidFill>
          <a:ln>
            <a:noFill/>
          </a:ln>
        </p:spPr>
        <p:txBody>
          <a:bodyPr vert="horz" wrap="square" lIns="91440" tIns="45720" rIns="91440" bIns="45720" numCol="1" anchor="t" anchorCtr="0" compatLnSpc="1"/>
          <a:lstStyle/>
          <a:p>
            <a:endParaRPr lang="zh-CN" altLang="en-US"/>
          </a:p>
        </p:txBody>
      </p:sp>
      <p:sp>
        <p:nvSpPr>
          <p:cNvPr id="20" name="Rectangle 6"/>
          <p:cNvSpPr>
            <a:spLocks noChangeArrowheads="1"/>
          </p:cNvSpPr>
          <p:nvPr userDrawn="1"/>
        </p:nvSpPr>
        <p:spPr bwMode="auto">
          <a:xfrm rot="16200000">
            <a:off x="2671670" y="-2671581"/>
            <a:ext cx="6857911" cy="1220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Freeform 9"/>
          <p:cNvSpPr/>
          <p:nvPr userDrawn="1"/>
        </p:nvSpPr>
        <p:spPr bwMode="auto">
          <a:xfrm rot="16200000">
            <a:off x="1295" y="3292348"/>
            <a:ext cx="3564357" cy="3566946"/>
          </a:xfrm>
          <a:custGeom>
            <a:avLst/>
            <a:gdLst>
              <a:gd name="T0" fmla="*/ 52 w 458"/>
              <a:gd name="T1" fmla="*/ 317 h 366"/>
              <a:gd name="T2" fmla="*/ 263 w 458"/>
              <a:gd name="T3" fmla="*/ 244 h 366"/>
              <a:gd name="T4" fmla="*/ 439 w 458"/>
              <a:gd name="T5" fmla="*/ 118 h 366"/>
              <a:gd name="T6" fmla="*/ 456 w 458"/>
              <a:gd name="T7" fmla="*/ 24 h 366"/>
              <a:gd name="T8" fmla="*/ 458 w 458"/>
              <a:gd name="T9" fmla="*/ 0 h 366"/>
              <a:gd name="T10" fmla="*/ 0 w 458"/>
              <a:gd name="T11" fmla="*/ 0 h 366"/>
              <a:gd name="T12" fmla="*/ 0 w 458"/>
              <a:gd name="T13" fmla="*/ 366 h 366"/>
              <a:gd name="T14" fmla="*/ 52 w 458"/>
              <a:gd name="T15" fmla="*/ 317 h 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8" h="366">
                <a:moveTo>
                  <a:pt x="52" y="317"/>
                </a:moveTo>
                <a:cubicBezTo>
                  <a:pt x="114" y="275"/>
                  <a:pt x="191" y="264"/>
                  <a:pt x="263" y="244"/>
                </a:cubicBezTo>
                <a:cubicBezTo>
                  <a:pt x="336" y="225"/>
                  <a:pt x="411" y="187"/>
                  <a:pt x="439" y="118"/>
                </a:cubicBezTo>
                <a:cubicBezTo>
                  <a:pt x="451" y="88"/>
                  <a:pt x="453" y="56"/>
                  <a:pt x="456" y="24"/>
                </a:cubicBezTo>
                <a:cubicBezTo>
                  <a:pt x="456" y="16"/>
                  <a:pt x="457" y="8"/>
                  <a:pt x="458" y="0"/>
                </a:cubicBezTo>
                <a:cubicBezTo>
                  <a:pt x="0" y="0"/>
                  <a:pt x="0" y="0"/>
                  <a:pt x="0" y="0"/>
                </a:cubicBezTo>
                <a:cubicBezTo>
                  <a:pt x="0" y="366"/>
                  <a:pt x="0" y="366"/>
                  <a:pt x="0" y="366"/>
                </a:cubicBezTo>
                <a:cubicBezTo>
                  <a:pt x="15" y="347"/>
                  <a:pt x="32" y="330"/>
                  <a:pt x="52" y="317"/>
                </a:cubicBezTo>
                <a:close/>
              </a:path>
            </a:pathLst>
          </a:custGeom>
          <a:solidFill>
            <a:srgbClr val="2E384C"/>
          </a:solidFill>
          <a:ln>
            <a:noFill/>
          </a:ln>
        </p:spPr>
        <p:txBody>
          <a:bodyPr vert="horz" wrap="square" lIns="91440" tIns="45720" rIns="91440" bIns="45720" numCol="1" anchor="t" anchorCtr="0" compatLnSpc="1"/>
          <a:lstStyle/>
          <a:p>
            <a:endParaRPr lang="zh-CN" altLang="en-US"/>
          </a:p>
        </p:txBody>
      </p:sp>
      <p:sp>
        <p:nvSpPr>
          <p:cNvPr id="22" name="Freeform 18"/>
          <p:cNvSpPr/>
          <p:nvPr userDrawn="1"/>
        </p:nvSpPr>
        <p:spPr bwMode="auto">
          <a:xfrm rot="16200000">
            <a:off x="-1267999" y="2967347"/>
            <a:ext cx="4424464" cy="2086841"/>
          </a:xfrm>
          <a:custGeom>
            <a:avLst/>
            <a:gdLst>
              <a:gd name="T0" fmla="*/ 0 w 605"/>
              <a:gd name="T1" fmla="*/ 2 h 226"/>
              <a:gd name="T2" fmla="*/ 200 w 605"/>
              <a:gd name="T3" fmla="*/ 214 h 226"/>
              <a:gd name="T4" fmla="*/ 287 w 605"/>
              <a:gd name="T5" fmla="*/ 226 h 226"/>
              <a:gd name="T6" fmla="*/ 490 w 605"/>
              <a:gd name="T7" fmla="*/ 150 h 226"/>
              <a:gd name="T8" fmla="*/ 605 w 605"/>
              <a:gd name="T9" fmla="*/ 14 h 226"/>
              <a:gd name="T10" fmla="*/ 599 w 605"/>
              <a:gd name="T11" fmla="*/ 9 h 226"/>
              <a:gd name="T12" fmla="*/ 485 w 605"/>
              <a:gd name="T13" fmla="*/ 144 h 226"/>
              <a:gd name="T14" fmla="*/ 287 w 605"/>
              <a:gd name="T15" fmla="*/ 218 h 226"/>
              <a:gd name="T16" fmla="*/ 203 w 605"/>
              <a:gd name="T17" fmla="*/ 206 h 226"/>
              <a:gd name="T18" fmla="*/ 8 w 605"/>
              <a:gd name="T19" fmla="*/ 0 h 226"/>
              <a:gd name="T20" fmla="*/ 0 w 605"/>
              <a:gd name="T21" fmla="*/ 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5" h="226">
                <a:moveTo>
                  <a:pt x="0" y="2"/>
                </a:moveTo>
                <a:cubicBezTo>
                  <a:pt x="26" y="101"/>
                  <a:pt x="101" y="184"/>
                  <a:pt x="200" y="214"/>
                </a:cubicBezTo>
                <a:cubicBezTo>
                  <a:pt x="229" y="222"/>
                  <a:pt x="258" y="226"/>
                  <a:pt x="287" y="226"/>
                </a:cubicBezTo>
                <a:cubicBezTo>
                  <a:pt x="361" y="226"/>
                  <a:pt x="435" y="200"/>
                  <a:pt x="490" y="150"/>
                </a:cubicBezTo>
                <a:cubicBezTo>
                  <a:pt x="535" y="110"/>
                  <a:pt x="568" y="59"/>
                  <a:pt x="605" y="14"/>
                </a:cubicBezTo>
                <a:cubicBezTo>
                  <a:pt x="599" y="9"/>
                  <a:pt x="599" y="9"/>
                  <a:pt x="599" y="9"/>
                </a:cubicBezTo>
                <a:cubicBezTo>
                  <a:pt x="561" y="55"/>
                  <a:pt x="529" y="105"/>
                  <a:pt x="485" y="144"/>
                </a:cubicBezTo>
                <a:cubicBezTo>
                  <a:pt x="431" y="193"/>
                  <a:pt x="359" y="218"/>
                  <a:pt x="287" y="218"/>
                </a:cubicBezTo>
                <a:cubicBezTo>
                  <a:pt x="259" y="218"/>
                  <a:pt x="230" y="214"/>
                  <a:pt x="203" y="206"/>
                </a:cubicBezTo>
                <a:cubicBezTo>
                  <a:pt x="107" y="178"/>
                  <a:pt x="33" y="96"/>
                  <a:pt x="8" y="0"/>
                </a:cubicBezTo>
                <a:cubicBezTo>
                  <a:pt x="0" y="2"/>
                  <a:pt x="0" y="2"/>
                  <a:pt x="0" y="2"/>
                </a:cubicBezTo>
                <a:close/>
              </a:path>
            </a:pathLst>
          </a:custGeom>
          <a:solidFill>
            <a:srgbClr val="EECC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任意多边形 23"/>
          <p:cNvSpPr/>
          <p:nvPr userDrawn="1"/>
        </p:nvSpPr>
        <p:spPr bwMode="auto">
          <a:xfrm rot="16200000">
            <a:off x="9537201" y="-286662"/>
            <a:ext cx="2382654" cy="2926948"/>
          </a:xfrm>
          <a:custGeom>
            <a:avLst/>
            <a:gdLst>
              <a:gd name="connsiteX0" fmla="*/ 2382654 w 2382654"/>
              <a:gd name="connsiteY0" fmla="*/ 7593 h 2926948"/>
              <a:gd name="connsiteX1" fmla="*/ 2382654 w 2382654"/>
              <a:gd name="connsiteY1" fmla="*/ 85699 h 2926948"/>
              <a:gd name="connsiteX2" fmla="*/ 2348443 w 2382654"/>
              <a:gd name="connsiteY2" fmla="*/ 81690 h 2926948"/>
              <a:gd name="connsiteX3" fmla="*/ 2258471 w 2382654"/>
              <a:gd name="connsiteY3" fmla="*/ 78380 h 2926948"/>
              <a:gd name="connsiteX4" fmla="*/ 1398299 w 2382654"/>
              <a:gd name="connsiteY4" fmla="*/ 342914 h 2926948"/>
              <a:gd name="connsiteX5" fmla="*/ 396156 w 2382654"/>
              <a:gd name="connsiteY5" fmla="*/ 1518624 h 2926948"/>
              <a:gd name="connsiteX6" fmla="*/ 67214 w 2382654"/>
              <a:gd name="connsiteY6" fmla="*/ 2912924 h 2926948"/>
              <a:gd name="connsiteX7" fmla="*/ 66877 w 2382654"/>
              <a:gd name="connsiteY7" fmla="*/ 2926948 h 2926948"/>
              <a:gd name="connsiteX8" fmla="*/ 0 w 2382654"/>
              <a:gd name="connsiteY8" fmla="*/ 2926948 h 2926948"/>
              <a:gd name="connsiteX9" fmla="*/ 421 w 2382654"/>
              <a:gd name="connsiteY9" fmla="*/ 2909230 h 2926948"/>
              <a:gd name="connsiteX10" fmla="*/ 337698 w 2382654"/>
              <a:gd name="connsiteY10" fmla="*/ 1479434 h 2926948"/>
              <a:gd name="connsiteX11" fmla="*/ 1364894 w 2382654"/>
              <a:gd name="connsiteY11" fmla="*/ 274332 h 2926948"/>
              <a:gd name="connsiteX12" fmla="*/ 2258471 w 2382654"/>
              <a:gd name="connsiteY12" fmla="*/ 0 h 2926948"/>
              <a:gd name="connsiteX13" fmla="*/ 2351966 w 2382654"/>
              <a:gd name="connsiteY13" fmla="*/ 3751 h 2926948"/>
              <a:gd name="connsiteX14" fmla="*/ 2382654 w 2382654"/>
              <a:gd name="connsiteY14" fmla="*/ 7593 h 2926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2654" h="2926948">
                <a:moveTo>
                  <a:pt x="2382654" y="7593"/>
                </a:moveTo>
                <a:lnTo>
                  <a:pt x="2382654" y="85699"/>
                </a:lnTo>
                <a:lnTo>
                  <a:pt x="2348443" y="81690"/>
                </a:lnTo>
                <a:cubicBezTo>
                  <a:pt x="2318756" y="79452"/>
                  <a:pt x="2288744" y="78380"/>
                  <a:pt x="2258471" y="78380"/>
                </a:cubicBezTo>
                <a:cubicBezTo>
                  <a:pt x="1957828" y="78380"/>
                  <a:pt x="1648834" y="195950"/>
                  <a:pt x="1398299" y="342914"/>
                </a:cubicBezTo>
                <a:cubicBezTo>
                  <a:pt x="947335" y="617246"/>
                  <a:pt x="613287" y="1028744"/>
                  <a:pt x="396156" y="1518624"/>
                </a:cubicBezTo>
                <a:cubicBezTo>
                  <a:pt x="198859" y="1938696"/>
                  <a:pt x="91077" y="2418776"/>
                  <a:pt x="67214" y="2912924"/>
                </a:cubicBezTo>
                <a:lnTo>
                  <a:pt x="66877" y="2926948"/>
                </a:lnTo>
                <a:lnTo>
                  <a:pt x="0" y="2926948"/>
                </a:lnTo>
                <a:lnTo>
                  <a:pt x="421" y="2909230"/>
                </a:lnTo>
                <a:cubicBezTo>
                  <a:pt x="24397" y="2406376"/>
                  <a:pt x="133094" y="1916650"/>
                  <a:pt x="337698" y="1479434"/>
                </a:cubicBezTo>
                <a:cubicBezTo>
                  <a:pt x="563180" y="979758"/>
                  <a:pt x="905579" y="558462"/>
                  <a:pt x="1364894" y="274332"/>
                </a:cubicBezTo>
                <a:cubicBezTo>
                  <a:pt x="1623781" y="117570"/>
                  <a:pt x="1949477" y="0"/>
                  <a:pt x="2258471" y="0"/>
                </a:cubicBezTo>
                <a:cubicBezTo>
                  <a:pt x="2289788" y="0"/>
                  <a:pt x="2320974" y="1225"/>
                  <a:pt x="2351966" y="3751"/>
                </a:cubicBezTo>
                <a:lnTo>
                  <a:pt x="2382654" y="7593"/>
                </a:lnTo>
                <a:close/>
              </a:path>
            </a:pathLst>
          </a:custGeom>
          <a:solidFill>
            <a:srgbClr val="EECC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5" name="任意多边形 24"/>
          <p:cNvSpPr/>
          <p:nvPr userDrawn="1"/>
        </p:nvSpPr>
        <p:spPr bwMode="auto">
          <a:xfrm rot="16200000">
            <a:off x="9136878" y="-957473"/>
            <a:ext cx="2112166" cy="3998081"/>
          </a:xfrm>
          <a:custGeom>
            <a:avLst/>
            <a:gdLst>
              <a:gd name="connsiteX0" fmla="*/ 2112166 w 2112166"/>
              <a:gd name="connsiteY0" fmla="*/ 140110 h 3998081"/>
              <a:gd name="connsiteX1" fmla="*/ 2112166 w 2112166"/>
              <a:gd name="connsiteY1" fmla="*/ 227874 h 3998081"/>
              <a:gd name="connsiteX2" fmla="*/ 2031400 w 2112166"/>
              <a:gd name="connsiteY2" fmla="*/ 178718 h 3998081"/>
              <a:gd name="connsiteX3" fmla="*/ 1670935 w 2112166"/>
              <a:gd name="connsiteY3" fmla="*/ 78342 h 3998081"/>
              <a:gd name="connsiteX4" fmla="*/ 1360857 w 2112166"/>
              <a:gd name="connsiteY4" fmla="*/ 156684 h 3998081"/>
              <a:gd name="connsiteX5" fmla="*/ 872486 w 2112166"/>
              <a:gd name="connsiteY5" fmla="*/ 616945 h 3998081"/>
              <a:gd name="connsiteX6" fmla="*/ 608920 w 2112166"/>
              <a:gd name="connsiteY6" fmla="*/ 1302440 h 3998081"/>
              <a:gd name="connsiteX7" fmla="*/ 376362 w 2112166"/>
              <a:gd name="connsiteY7" fmla="*/ 2869285 h 3998081"/>
              <a:gd name="connsiteX8" fmla="*/ 95733 w 2112166"/>
              <a:gd name="connsiteY8" fmla="*/ 3945057 h 3998081"/>
              <a:gd name="connsiteX9" fmla="*/ 70999 w 2112166"/>
              <a:gd name="connsiteY9" fmla="*/ 3998081 h 3998081"/>
              <a:gd name="connsiteX10" fmla="*/ 0 w 2112166"/>
              <a:gd name="connsiteY10" fmla="*/ 3998081 h 3998081"/>
              <a:gd name="connsiteX11" fmla="*/ 40909 w 2112166"/>
              <a:gd name="connsiteY11" fmla="*/ 3910208 h 3998081"/>
              <a:gd name="connsiteX12" fmla="*/ 314346 w 2112166"/>
              <a:gd name="connsiteY12" fmla="*/ 2859492 h 3998081"/>
              <a:gd name="connsiteX13" fmla="*/ 469385 w 2112166"/>
              <a:gd name="connsiteY13" fmla="*/ 1674565 h 3998081"/>
              <a:gd name="connsiteX14" fmla="*/ 825974 w 2112166"/>
              <a:gd name="connsiteY14" fmla="*/ 567981 h 3998081"/>
              <a:gd name="connsiteX15" fmla="*/ 1337602 w 2112166"/>
              <a:gd name="connsiteY15" fmla="*/ 88135 h 3998081"/>
              <a:gd name="connsiteX16" fmla="*/ 1670935 w 2112166"/>
              <a:gd name="connsiteY16" fmla="*/ 0 h 3998081"/>
              <a:gd name="connsiteX17" fmla="*/ 2053687 w 2112166"/>
              <a:gd name="connsiteY17" fmla="*/ 105272 h 3998081"/>
              <a:gd name="connsiteX18" fmla="*/ 2112166 w 2112166"/>
              <a:gd name="connsiteY18" fmla="*/ 140110 h 399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12166" h="3998081">
                <a:moveTo>
                  <a:pt x="2112166" y="140110"/>
                </a:moveTo>
                <a:lnTo>
                  <a:pt x="2112166" y="227874"/>
                </a:lnTo>
                <a:lnTo>
                  <a:pt x="2031400" y="178718"/>
                </a:lnTo>
                <a:cubicBezTo>
                  <a:pt x="1915121" y="115065"/>
                  <a:pt x="1794966" y="78342"/>
                  <a:pt x="1670935" y="78342"/>
                </a:cubicBezTo>
                <a:cubicBezTo>
                  <a:pt x="1570160" y="78342"/>
                  <a:pt x="1461633" y="107720"/>
                  <a:pt x="1360857" y="156684"/>
                </a:cubicBezTo>
                <a:cubicBezTo>
                  <a:pt x="1151555" y="264405"/>
                  <a:pt x="988765" y="421089"/>
                  <a:pt x="872486" y="616945"/>
                </a:cubicBezTo>
                <a:cubicBezTo>
                  <a:pt x="748455" y="812800"/>
                  <a:pt x="670935" y="1047827"/>
                  <a:pt x="608920" y="1302440"/>
                </a:cubicBezTo>
                <a:cubicBezTo>
                  <a:pt x="484889" y="1811664"/>
                  <a:pt x="446129" y="2389438"/>
                  <a:pt x="376362" y="2869285"/>
                </a:cubicBezTo>
                <a:cubicBezTo>
                  <a:pt x="323067" y="3248755"/>
                  <a:pt x="236463" y="3612924"/>
                  <a:pt x="95733" y="3945057"/>
                </a:cubicBezTo>
                <a:lnTo>
                  <a:pt x="70999" y="3998081"/>
                </a:lnTo>
                <a:lnTo>
                  <a:pt x="0" y="3998081"/>
                </a:lnTo>
                <a:lnTo>
                  <a:pt x="40909" y="3910208"/>
                </a:lnTo>
                <a:cubicBezTo>
                  <a:pt x="177476" y="3587065"/>
                  <a:pt x="261051" y="3232842"/>
                  <a:pt x="314346" y="2859492"/>
                </a:cubicBezTo>
                <a:cubicBezTo>
                  <a:pt x="368610" y="2497159"/>
                  <a:pt x="399618" y="2085862"/>
                  <a:pt x="469385" y="1674565"/>
                </a:cubicBezTo>
                <a:cubicBezTo>
                  <a:pt x="531401" y="1273061"/>
                  <a:pt x="632176" y="881350"/>
                  <a:pt x="825974" y="567981"/>
                </a:cubicBezTo>
                <a:cubicBezTo>
                  <a:pt x="950005" y="362332"/>
                  <a:pt x="1112796" y="195855"/>
                  <a:pt x="1337602" y="88135"/>
                </a:cubicBezTo>
                <a:cubicBezTo>
                  <a:pt x="1446129" y="29378"/>
                  <a:pt x="1562408" y="0"/>
                  <a:pt x="1670935" y="0"/>
                </a:cubicBezTo>
                <a:cubicBezTo>
                  <a:pt x="1802718" y="0"/>
                  <a:pt x="1930625" y="39171"/>
                  <a:pt x="2053687" y="105272"/>
                </a:cubicBezTo>
                <a:lnTo>
                  <a:pt x="2112166" y="140110"/>
                </a:lnTo>
                <a:close/>
              </a:path>
            </a:pathLst>
          </a:custGeom>
          <a:solidFill>
            <a:srgbClr val="EECC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3593AB-3DCF-4107-BC5D-F305BE4321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3E1FE6-2CD8-41D1-A65C-721D8774C20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A3593AB-3DCF-4107-BC5D-F305BE43214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3E1FE6-2CD8-41D1-A65C-721D8774C20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3593AB-3DCF-4107-BC5D-F305BE43214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3E1FE6-2CD8-41D1-A65C-721D8774C20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3593AB-3DCF-4107-BC5D-F305BE43214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3E1FE6-2CD8-41D1-A65C-721D8774C20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3593AB-3DCF-4107-BC5D-F305BE43214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3E1FE6-2CD8-41D1-A65C-721D8774C20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ECE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593AB-3DCF-4107-BC5D-F305BE43214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E1FE6-2CD8-41D1-A65C-721D8774C20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7" Type="http://schemas.openxmlformats.org/officeDocument/2006/relationships/slideLayout" Target="../slideLayouts/slideLayout10.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文本框 1085"/>
          <p:cNvSpPr txBox="1"/>
          <p:nvPr/>
        </p:nvSpPr>
        <p:spPr>
          <a:xfrm>
            <a:off x="1463992" y="2689593"/>
            <a:ext cx="9120505" cy="1999615"/>
          </a:xfrm>
          <a:prstGeom prst="rect">
            <a:avLst/>
          </a:prstGeom>
          <a:noFill/>
        </p:spPr>
        <p:txBody>
          <a:bodyPr wrap="none" rtlCol="0">
            <a:spAutoFit/>
          </a:bodyPr>
          <a:lstStyle/>
          <a:p>
            <a:pPr algn="ctr"/>
            <a:r>
              <a:rPr lang="en-US" altLang="zh-CN" sz="4400" dirty="0">
                <a:solidFill>
                  <a:schemeClr val="bg1"/>
                </a:solidFill>
                <a:effectLst>
                  <a:outerShdw blurRad="38100" dist="19050" dir="2700000" algn="tl" rotWithShape="0">
                    <a:schemeClr val="dk1">
                      <a:alpha val="40000"/>
                    </a:schemeClr>
                  </a:outerShdw>
                </a:effectLst>
                <a:latin typeface="汉仪雅酷黑简" panose="00020600040101010101" charset="-122"/>
                <a:ea typeface="汉仪雅酷黑简" panose="00020600040101010101" charset="-122"/>
                <a:cs typeface="汉仪雅酷黑简" panose="00020600040101010101" charset="-122"/>
              </a:rPr>
              <a:t>Research and Application of Urban </a:t>
            </a:r>
            <a:endParaRPr lang="en-US" altLang="zh-CN" sz="4400" dirty="0">
              <a:solidFill>
                <a:schemeClr val="bg1"/>
              </a:solidFill>
              <a:effectLst>
                <a:outerShdw blurRad="38100" dist="19050" dir="2700000" algn="tl" rotWithShape="0">
                  <a:schemeClr val="dk1">
                    <a:alpha val="40000"/>
                  </a:schemeClr>
                </a:outerShdw>
              </a:effectLst>
              <a:latin typeface="汉仪雅酷黑简" panose="00020600040101010101" charset="-122"/>
              <a:ea typeface="汉仪雅酷黑简" panose="00020600040101010101" charset="-122"/>
              <a:cs typeface="汉仪雅酷黑简" panose="00020600040101010101" charset="-122"/>
            </a:endParaRPr>
          </a:p>
          <a:p>
            <a:pPr algn="ctr"/>
            <a:r>
              <a:rPr lang="en-US" altLang="zh-CN" sz="4400" dirty="0">
                <a:solidFill>
                  <a:schemeClr val="bg1"/>
                </a:solidFill>
                <a:effectLst>
                  <a:outerShdw blurRad="38100" dist="19050" dir="2700000" algn="tl" rotWithShape="0">
                    <a:schemeClr val="dk1">
                      <a:alpha val="40000"/>
                    </a:schemeClr>
                  </a:outerShdw>
                </a:effectLst>
                <a:latin typeface="汉仪雅酷黑简" panose="00020600040101010101" charset="-122"/>
                <a:ea typeface="汉仪雅酷黑简" panose="00020600040101010101" charset="-122"/>
                <a:cs typeface="汉仪雅酷黑简" panose="00020600040101010101" charset="-122"/>
              </a:rPr>
              <a:t>Land Use Change Detection</a:t>
            </a:r>
            <a:endParaRPr lang="en-US" altLang="zh-CN" sz="4400" dirty="0">
              <a:solidFill>
                <a:schemeClr val="bg1"/>
              </a:solidFill>
              <a:effectLst>
                <a:outerShdw blurRad="38100" dist="19050" dir="2700000" algn="tl" rotWithShape="0">
                  <a:schemeClr val="dk1">
                    <a:alpha val="40000"/>
                  </a:schemeClr>
                </a:outerShdw>
              </a:effectLst>
              <a:latin typeface="汉仪雅酷黑简" panose="00020600040101010101" charset="-122"/>
              <a:ea typeface="汉仪雅酷黑简" panose="00020600040101010101" charset="-122"/>
              <a:cs typeface="汉仪雅酷黑简" panose="00020600040101010101" charset="-122"/>
            </a:endParaRPr>
          </a:p>
          <a:p>
            <a:pPr algn="ctr">
              <a:lnSpc>
                <a:spcPct val="60000"/>
              </a:lnSpc>
            </a:pPr>
            <a:r>
              <a:rPr lang="en-US" altLang="zh-CN" sz="2800" dirty="0">
                <a:solidFill>
                  <a:schemeClr val="bg1"/>
                </a:solidFill>
                <a:latin typeface="汉仪雅酷黑简" panose="00020600040101010101" charset="-122"/>
                <a:ea typeface="汉仪雅酷黑简" panose="00020600040101010101" charset="-122"/>
                <a:cs typeface="汉仪雅酷黑简" panose="00020600040101010101" charset="-122"/>
              </a:rPr>
              <a:t>Milestone 1 Review Meeting</a:t>
            </a:r>
            <a:r>
              <a:rPr lang="en-US" altLang="zh-CN" sz="6000" dirty="0">
                <a:solidFill>
                  <a:schemeClr val="bg1"/>
                </a:solidFill>
                <a:latin typeface="汉仪雅酷黑简" panose="00020600040101010101" charset="-122"/>
                <a:ea typeface="汉仪雅酷黑简" panose="00020600040101010101" charset="-122"/>
                <a:cs typeface="汉仪雅酷黑简" panose="00020600040101010101" charset="-122"/>
              </a:rPr>
              <a:t> </a:t>
            </a:r>
            <a:endParaRPr lang="en-US" altLang="zh-CN" sz="6000" dirty="0">
              <a:solidFill>
                <a:schemeClr val="bg1"/>
              </a:solidFill>
              <a:latin typeface="汉仪雅酷黑简" panose="00020600040101010101" charset="-122"/>
              <a:ea typeface="汉仪雅酷黑简" panose="00020600040101010101" charset="-122"/>
              <a:cs typeface="汉仪雅酷黑简" panose="00020600040101010101" charset="-122"/>
            </a:endParaRPr>
          </a:p>
        </p:txBody>
      </p:sp>
      <p:sp>
        <p:nvSpPr>
          <p:cNvPr id="106" name="文本框 105"/>
          <p:cNvSpPr txBox="1"/>
          <p:nvPr/>
        </p:nvSpPr>
        <p:spPr>
          <a:xfrm>
            <a:off x="3294383" y="4989112"/>
            <a:ext cx="5203825" cy="398780"/>
          </a:xfrm>
          <a:prstGeom prst="rect">
            <a:avLst/>
          </a:prstGeom>
          <a:noFill/>
        </p:spPr>
        <p:txBody>
          <a:bodyPr wrap="none" rtlCol="0">
            <a:spAutoFit/>
          </a:bodyPr>
          <a:lstStyle/>
          <a:p>
            <a:r>
              <a:rPr lang="zh-CN" altLang="en-US" sz="2000" cap="all" dirty="0" smtClean="0">
                <a:solidFill>
                  <a:schemeClr val="bg1"/>
                </a:solidFill>
                <a:latin typeface="Arial" panose="020B0604020202020204" pitchFamily="34" charset="0"/>
                <a:ea typeface="汉仪旗黑-55简" panose="00020600040101010101" charset="-128"/>
              </a:rPr>
              <a:t>汇报人：</a:t>
            </a:r>
            <a:r>
              <a:rPr lang="en-US" altLang="zh-CN" sz="2000" cap="all" dirty="0" smtClean="0">
                <a:solidFill>
                  <a:schemeClr val="bg1"/>
                </a:solidFill>
                <a:latin typeface="Arial" panose="020B0604020202020204" pitchFamily="34" charset="0"/>
                <a:ea typeface="汉仪旗黑-55简" panose="00020600040101010101" charset="-128"/>
              </a:rPr>
              <a:t>Team 12              </a:t>
            </a:r>
            <a:r>
              <a:rPr lang="zh-CN" altLang="en-US" sz="2000" cap="all" dirty="0" smtClean="0">
                <a:solidFill>
                  <a:schemeClr val="bg1"/>
                </a:solidFill>
                <a:latin typeface="Arial" panose="020B0604020202020204" pitchFamily="34" charset="0"/>
                <a:ea typeface="汉仪旗黑-55简" panose="00020600040101010101" charset="-128"/>
              </a:rPr>
              <a:t>日期： </a:t>
            </a:r>
            <a:r>
              <a:rPr lang="en-US" altLang="zh-CN" sz="2000" cap="all" dirty="0" smtClean="0">
                <a:solidFill>
                  <a:schemeClr val="bg1"/>
                </a:solidFill>
                <a:latin typeface="Arial" panose="020B0604020202020204" pitchFamily="34" charset="0"/>
                <a:ea typeface="汉仪旗黑-55简" panose="00020600040101010101" charset="-128"/>
              </a:rPr>
              <a:t>2025/4/20</a:t>
            </a:r>
            <a:endParaRPr lang="zh-CN" altLang="en-US" sz="2000" cap="all" dirty="0" smtClean="0">
              <a:solidFill>
                <a:schemeClr val="bg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86"/>
                                        </p:tgtEl>
                                        <p:attrNameLst>
                                          <p:attrName>style.visibility</p:attrName>
                                        </p:attrNameLst>
                                      </p:cBhvr>
                                      <p:to>
                                        <p:strVal val="visible"/>
                                      </p:to>
                                    </p:set>
                                    <p:animEffect transition="in" filter="barn(inVertical)">
                                      <p:cBhvr>
                                        <p:cTn id="7" dur="500"/>
                                        <p:tgtEl>
                                          <p:spTgt spid="108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fade">
                                      <p:cBhvr>
                                        <p:cTn id="12" dur="1000"/>
                                        <p:tgtEl>
                                          <p:spTgt spid="106"/>
                                        </p:tgtEl>
                                      </p:cBhvr>
                                    </p:animEffect>
                                    <p:anim calcmode="lin" valueType="num">
                                      <p:cBhvr>
                                        <p:cTn id="13" dur="1000" fill="hold"/>
                                        <p:tgtEl>
                                          <p:spTgt spid="106"/>
                                        </p:tgtEl>
                                        <p:attrNameLst>
                                          <p:attrName>ppt_x</p:attrName>
                                        </p:attrNameLst>
                                      </p:cBhvr>
                                      <p:tavLst>
                                        <p:tav tm="0">
                                          <p:val>
                                            <p:strVal val="#ppt_x"/>
                                          </p:val>
                                        </p:tav>
                                        <p:tav tm="100000">
                                          <p:val>
                                            <p:strVal val="#ppt_x"/>
                                          </p:val>
                                        </p:tav>
                                      </p:tavLst>
                                    </p:anim>
                                    <p:anim calcmode="lin" valueType="num">
                                      <p:cBhvr>
                                        <p:cTn id="14"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 grpId="0"/>
      <p:bldP spid="10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1275956" y="411249"/>
            <a:ext cx="1249680" cy="521970"/>
          </a:xfrm>
          <a:prstGeom prst="rect">
            <a:avLst/>
          </a:prstGeom>
          <a:noFill/>
        </p:spPr>
        <p:txBody>
          <a:bodyPr wrap="none" rtlCol="0">
            <a:spAutoFit/>
          </a:bodyPr>
          <a:lstStyle/>
          <a:p>
            <a:r>
              <a:rPr lang="zh-CN" altLang="en-US" sz="2800" dirty="0" smtClean="0">
                <a:latin typeface="微软雅黑" panose="020B0503020204020204" charset="-122"/>
                <a:ea typeface="微软雅黑" panose="020B0503020204020204" charset="-122"/>
                <a:cs typeface="+mn-ea"/>
                <a:sym typeface="+mn-lt"/>
              </a:rPr>
              <a:t>活动图</a:t>
            </a:r>
            <a:endParaRPr lang="zh-CN" altLang="en-US" sz="2800" dirty="0" smtClean="0">
              <a:latin typeface="微软雅黑" panose="020B0503020204020204" charset="-122"/>
              <a:ea typeface="微软雅黑" panose="020B0503020204020204" charset="-122"/>
              <a:cs typeface="+mn-ea"/>
              <a:sym typeface="+mn-lt"/>
            </a:endParaRPr>
          </a:p>
        </p:txBody>
      </p:sp>
      <p:sp>
        <p:nvSpPr>
          <p:cNvPr id="38"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39"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pic>
        <p:nvPicPr>
          <p:cNvPr id="3" name="图片 2" descr="a4aa169beeebd12a57a24d3cf7dbd21"/>
          <p:cNvPicPr>
            <a:picLocks noChangeAspect="1"/>
          </p:cNvPicPr>
          <p:nvPr/>
        </p:nvPicPr>
        <p:blipFill>
          <a:blip r:embed="rId1"/>
          <a:stretch>
            <a:fillRect/>
          </a:stretch>
        </p:blipFill>
        <p:spPr>
          <a:xfrm>
            <a:off x="2496820" y="81915"/>
            <a:ext cx="9695180" cy="669417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5226808" y="2366624"/>
            <a:ext cx="4124325" cy="829945"/>
          </a:xfrm>
          <a:prstGeom prst="rect">
            <a:avLst/>
          </a:prstGeom>
          <a:noFill/>
        </p:spPr>
        <p:txBody>
          <a:bodyPr wrap="none" rtlCol="0">
            <a:spAutoFit/>
          </a:bodyPr>
          <a:lstStyle/>
          <a:p>
            <a:r>
              <a:rPr lang="en-US" altLang="zh-CN" sz="4800" b="1" dirty="0" smtClean="0">
                <a:solidFill>
                  <a:schemeClr val="accent1"/>
                </a:solidFill>
                <a:latin typeface="微软雅黑" panose="020B0503020204020204" charset="-122"/>
                <a:ea typeface="微软雅黑" panose="020B0503020204020204" charset="-122"/>
                <a:cs typeface="+mn-ea"/>
                <a:sym typeface="+mn-lt"/>
              </a:rPr>
              <a:t>Work Report</a:t>
            </a:r>
            <a:endParaRPr lang="en-US" altLang="zh-CN" sz="4800" b="1" dirty="0" smtClean="0">
              <a:solidFill>
                <a:schemeClr val="accent1"/>
              </a:solidFill>
              <a:latin typeface="微软雅黑" panose="020B0503020204020204" charset="-122"/>
              <a:ea typeface="微软雅黑" panose="020B0503020204020204" charset="-122"/>
              <a:cs typeface="+mn-ea"/>
              <a:sym typeface="+mn-lt"/>
            </a:endParaRPr>
          </a:p>
        </p:txBody>
      </p:sp>
      <p:grpSp>
        <p:nvGrpSpPr>
          <p:cNvPr id="31" name="组合 30"/>
          <p:cNvGrpSpPr/>
          <p:nvPr/>
        </p:nvGrpSpPr>
        <p:grpSpPr>
          <a:xfrm>
            <a:off x="5307707" y="3321652"/>
            <a:ext cx="3797085" cy="80940"/>
            <a:chOff x="8681725" y="6562822"/>
            <a:chExt cx="3510275" cy="295179"/>
          </a:xfrm>
        </p:grpSpPr>
        <p:sp>
          <p:nvSpPr>
            <p:cNvPr id="32" name="矩形 31"/>
            <p:cNvSpPr/>
            <p:nvPr/>
          </p:nvSpPr>
          <p:spPr>
            <a:xfrm>
              <a:off x="8681725" y="6562822"/>
              <a:ext cx="2799075" cy="295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392925" y="6562822"/>
              <a:ext cx="2799075" cy="295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Freeform 27"/>
          <p:cNvSpPr/>
          <p:nvPr/>
        </p:nvSpPr>
        <p:spPr bwMode="auto">
          <a:xfrm rot="16200000">
            <a:off x="1982397" y="2280284"/>
            <a:ext cx="3180883" cy="3018958"/>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36" name="文本框 35"/>
          <p:cNvSpPr txBox="1"/>
          <p:nvPr/>
        </p:nvSpPr>
        <p:spPr>
          <a:xfrm>
            <a:off x="3129249" y="2886666"/>
            <a:ext cx="1524000" cy="1322070"/>
          </a:xfrm>
          <a:prstGeom prst="rect">
            <a:avLst/>
          </a:prstGeom>
          <a:noFill/>
        </p:spPr>
        <p:txBody>
          <a:bodyPr wrap="none" rtlCol="0">
            <a:spAutoFit/>
          </a:bodyPr>
          <a:lstStyle/>
          <a:p>
            <a:r>
              <a:rPr lang="en-US" altLang="zh-CN" sz="8000" dirty="0" smtClean="0">
                <a:solidFill>
                  <a:schemeClr val="accent1"/>
                </a:solidFill>
                <a:latin typeface="汉仪雅酷黑简" panose="00020600040101010101" charset="-122"/>
                <a:ea typeface="汉仪雅酷黑简" panose="00020600040101010101" charset="-122"/>
                <a:cs typeface="+mn-ea"/>
                <a:sym typeface="+mn-lt"/>
              </a:rPr>
              <a:t>03</a:t>
            </a:r>
            <a:endParaRPr lang="en-US" altLang="zh-CN" sz="8000" dirty="0" smtClean="0">
              <a:solidFill>
                <a:schemeClr val="accent1"/>
              </a:solidFill>
              <a:latin typeface="汉仪雅酷黑简" panose="00020600040101010101" charset="-122"/>
              <a:ea typeface="汉仪雅酷黑简" panose="0002060004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275956" y="411249"/>
            <a:ext cx="3161665" cy="521970"/>
          </a:xfrm>
          <a:prstGeom prst="rect">
            <a:avLst/>
          </a:prstGeom>
          <a:noFill/>
        </p:spPr>
        <p:txBody>
          <a:bodyPr wrap="none" rtlCol="0">
            <a:spAutoFit/>
          </a:bodyPr>
          <a:lstStyle/>
          <a:p>
            <a:r>
              <a:rPr lang="en-US" altLang="zh-CN" sz="2800" b="1" dirty="0" smtClean="0">
                <a:latin typeface="微软雅黑" panose="020B0503020204020204" charset="-122"/>
                <a:ea typeface="微软雅黑" panose="020B0503020204020204" charset="-122"/>
                <a:cs typeface="+mn-ea"/>
                <a:sym typeface="+mn-lt"/>
              </a:rPr>
              <a:t>Project Schedule</a:t>
            </a:r>
            <a:endParaRPr lang="en-US" altLang="zh-CN" sz="2800" b="1" dirty="0" smtClean="0">
              <a:latin typeface="微软雅黑" panose="020B0503020204020204" charset="-122"/>
              <a:ea typeface="微软雅黑" panose="020B0503020204020204" charset="-122"/>
              <a:cs typeface="+mn-ea"/>
              <a:sym typeface="+mn-lt"/>
            </a:endParaRPr>
          </a:p>
        </p:txBody>
      </p:sp>
      <p:sp>
        <p:nvSpPr>
          <p:cNvPr id="50"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51"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1"/>
          <a:stretch>
            <a:fillRect/>
          </a:stretch>
        </p:blipFill>
        <p:spPr>
          <a:xfrm>
            <a:off x="776605" y="1281430"/>
            <a:ext cx="11095355" cy="458216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275956" y="411249"/>
            <a:ext cx="2273300" cy="521970"/>
          </a:xfrm>
          <a:prstGeom prst="rect">
            <a:avLst/>
          </a:prstGeom>
          <a:noFill/>
        </p:spPr>
        <p:txBody>
          <a:bodyPr wrap="none" rtlCol="0">
            <a:spAutoFit/>
          </a:bodyPr>
          <a:lstStyle/>
          <a:p>
            <a:pPr algn="l"/>
            <a:r>
              <a:rPr lang="en-US" altLang="zh-CN" sz="2800" b="1" dirty="0" smtClean="0">
                <a:latin typeface="微软雅黑" panose="020B0503020204020204" charset="-122"/>
                <a:ea typeface="微软雅黑" panose="020B0503020204020204" charset="-122"/>
                <a:cs typeface="+mn-ea"/>
                <a:sym typeface="+mn-lt"/>
              </a:rPr>
              <a:t>Gantt Chart</a:t>
            </a:r>
            <a:endParaRPr lang="en-US" altLang="zh-CN" sz="2800" b="1" dirty="0" smtClean="0">
              <a:latin typeface="微软雅黑" panose="020B0503020204020204" charset="-122"/>
              <a:ea typeface="微软雅黑" panose="020B0503020204020204" charset="-122"/>
              <a:cs typeface="+mn-ea"/>
              <a:sym typeface="+mn-lt"/>
            </a:endParaRPr>
          </a:p>
        </p:txBody>
      </p:sp>
      <p:sp>
        <p:nvSpPr>
          <p:cNvPr id="50"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51"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1"/>
          <a:stretch>
            <a:fillRect/>
          </a:stretch>
        </p:blipFill>
        <p:spPr>
          <a:xfrm>
            <a:off x="30480" y="1373505"/>
            <a:ext cx="12161520" cy="390144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275956" y="411249"/>
            <a:ext cx="3044190" cy="521970"/>
          </a:xfrm>
          <a:prstGeom prst="rect">
            <a:avLst/>
          </a:prstGeom>
          <a:noFill/>
        </p:spPr>
        <p:txBody>
          <a:bodyPr wrap="none" rtlCol="0">
            <a:spAutoFit/>
          </a:bodyPr>
          <a:lstStyle/>
          <a:p>
            <a:pPr algn="l"/>
            <a:r>
              <a:rPr lang="en-US" altLang="zh-CN" sz="2800" b="1" dirty="0" smtClean="0">
                <a:latin typeface="微软雅黑" panose="020B0503020204020204" charset="-122"/>
                <a:ea typeface="微软雅黑" panose="020B0503020204020204" charset="-122"/>
                <a:cs typeface="+mn-ea"/>
                <a:sym typeface="+mn-lt"/>
              </a:rPr>
              <a:t>Personal Report</a:t>
            </a:r>
            <a:endParaRPr lang="en-US" altLang="zh-CN" sz="2800" b="1" dirty="0" smtClean="0">
              <a:latin typeface="微软雅黑" panose="020B0503020204020204" charset="-122"/>
              <a:ea typeface="微软雅黑" panose="020B0503020204020204" charset="-122"/>
              <a:cs typeface="+mn-ea"/>
              <a:sym typeface="+mn-lt"/>
            </a:endParaRPr>
          </a:p>
        </p:txBody>
      </p:sp>
      <p:sp>
        <p:nvSpPr>
          <p:cNvPr id="50"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51"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pic>
        <p:nvPicPr>
          <p:cNvPr id="2" name="图片 1" descr="bc1721e4f720c6ee80839528cb50543"/>
          <p:cNvPicPr>
            <a:picLocks noChangeAspect="1"/>
          </p:cNvPicPr>
          <p:nvPr/>
        </p:nvPicPr>
        <p:blipFill>
          <a:blip r:embed="rId1"/>
          <a:stretch>
            <a:fillRect/>
          </a:stretch>
        </p:blipFill>
        <p:spPr>
          <a:xfrm>
            <a:off x="4487545" y="0"/>
            <a:ext cx="5412740"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275956" y="411249"/>
            <a:ext cx="1958340" cy="521970"/>
          </a:xfrm>
          <a:prstGeom prst="rect">
            <a:avLst/>
          </a:prstGeom>
          <a:noFill/>
        </p:spPr>
        <p:txBody>
          <a:bodyPr wrap="none" rtlCol="0">
            <a:spAutoFit/>
          </a:bodyPr>
          <a:lstStyle/>
          <a:p>
            <a:r>
              <a:rPr lang="en-US" altLang="zh-CN" sz="2800" b="1" dirty="0" smtClean="0">
                <a:latin typeface="微软雅黑" panose="020B0503020204020204" charset="-122"/>
                <a:ea typeface="微软雅黑" panose="020B0503020204020204" charset="-122"/>
                <a:cs typeface="+mn-ea"/>
                <a:sym typeface="+mn-lt"/>
              </a:rPr>
              <a:t>Milestone</a:t>
            </a:r>
            <a:endParaRPr lang="en-US" altLang="zh-CN" sz="2800" b="1" dirty="0" smtClean="0">
              <a:latin typeface="微软雅黑" panose="020B0503020204020204" charset="-122"/>
              <a:ea typeface="微软雅黑" panose="020B0503020204020204" charset="-122"/>
              <a:cs typeface="+mn-ea"/>
              <a:sym typeface="+mn-lt"/>
            </a:endParaRPr>
          </a:p>
        </p:txBody>
      </p:sp>
      <p:sp>
        <p:nvSpPr>
          <p:cNvPr id="50"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51"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1"/>
          <a:stretch>
            <a:fillRect/>
          </a:stretch>
        </p:blipFill>
        <p:spPr>
          <a:xfrm>
            <a:off x="504190" y="1009015"/>
            <a:ext cx="7862570" cy="5189855"/>
          </a:xfrm>
          <a:prstGeom prst="rect">
            <a:avLst/>
          </a:prstGeom>
        </p:spPr>
      </p:pic>
      <p:pic>
        <p:nvPicPr>
          <p:cNvPr id="4" name="图片 3"/>
          <p:cNvPicPr>
            <a:picLocks noChangeAspect="1"/>
          </p:cNvPicPr>
          <p:nvPr/>
        </p:nvPicPr>
        <p:blipFill>
          <a:blip r:embed="rId2"/>
          <a:stretch>
            <a:fillRect/>
          </a:stretch>
        </p:blipFill>
        <p:spPr>
          <a:xfrm>
            <a:off x="1772285" y="1374140"/>
            <a:ext cx="5327015" cy="4271010"/>
          </a:xfrm>
          <a:prstGeom prst="rect">
            <a:avLst/>
          </a:prstGeom>
        </p:spPr>
      </p:pic>
      <p:sp>
        <p:nvSpPr>
          <p:cNvPr id="5" name="文本框 4"/>
          <p:cNvSpPr txBox="1"/>
          <p:nvPr/>
        </p:nvSpPr>
        <p:spPr>
          <a:xfrm>
            <a:off x="8624570" y="1769110"/>
            <a:ext cx="3370580" cy="3481070"/>
          </a:xfrm>
          <a:prstGeom prst="rect">
            <a:avLst/>
          </a:prstGeom>
          <a:noFill/>
        </p:spPr>
        <p:txBody>
          <a:bodyPr wrap="square" rtlCol="0">
            <a:noAutofit/>
          </a:bodyPr>
          <a:p>
            <a:r>
              <a:rPr lang="en-US" altLang="zh-CN"/>
              <a:t>Two weeks ago, we completed the processing, exporting and displaying of Shanghai city data. With ARCGIS PRO software, we can intuitively display the detailed data of each small grid in Shanghai. Exporting to Excel file makes it easier to use the panda library for deep learning.</a:t>
            </a:r>
            <a:endParaRPr lang="en-US" altLang="zh-CN"/>
          </a:p>
        </p:txBody>
      </p:sp>
      <p:pic>
        <p:nvPicPr>
          <p:cNvPr id="6" name="图片 5" descr="91bb201c61e3ff313c0ee7eac745153"/>
          <p:cNvPicPr>
            <a:picLocks noChangeAspect="1"/>
          </p:cNvPicPr>
          <p:nvPr/>
        </p:nvPicPr>
        <p:blipFill>
          <a:blip r:embed="rId3"/>
          <a:stretch>
            <a:fillRect/>
          </a:stretch>
        </p:blipFill>
        <p:spPr>
          <a:xfrm>
            <a:off x="680720" y="2717800"/>
            <a:ext cx="7943850" cy="2178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3"/>
                                        </p:tgtEl>
                                        <p:attrNameLst>
                                          <p:attrName>ppt_x</p:attrName>
                                        </p:attrNameLst>
                                      </p:cBhvr>
                                      <p:tavLst>
                                        <p:tav tm="0">
                                          <p:val>
                                            <p:strVal val="ppt_x"/>
                                          </p:val>
                                        </p:tav>
                                        <p:tav tm="100000">
                                          <p:val>
                                            <p:strVal val="ppt_x"/>
                                          </p:val>
                                        </p:tav>
                                      </p:tavLst>
                                    </p:anim>
                                    <p:anim calcmode="lin" valueType="num">
                                      <p:cBhvr additive="base">
                                        <p:cTn id="17" dur="500"/>
                                        <p:tgtEl>
                                          <p:spTgt spid="3"/>
                                        </p:tgtEl>
                                        <p:attrNameLst>
                                          <p:attrName>ppt_y</p:attrName>
                                        </p:attrNameLst>
                                      </p:cBhvr>
                                      <p:tavLst>
                                        <p:tav tm="0">
                                          <p:val>
                                            <p:strVal val="ppt_y"/>
                                          </p:val>
                                        </p:tav>
                                        <p:tav tm="100000">
                                          <p:val>
                                            <p:strVal val="1+ppt_h/2"/>
                                          </p:val>
                                        </p:tav>
                                      </p:tavLst>
                                    </p:anim>
                                    <p:set>
                                      <p:cBhvr>
                                        <p:cTn id="18" dur="1" fill="hold">
                                          <p:stCondLst>
                                            <p:cond delay="499"/>
                                          </p:stCondLst>
                                        </p:cTn>
                                        <p:tgtEl>
                                          <p:spTgt spid="3"/>
                                        </p:tgtEl>
                                        <p:attrNameLst>
                                          <p:attrName>style.visibility</p:attrName>
                                        </p:attrNameLst>
                                      </p:cBhvr>
                                      <p:to>
                                        <p:strVal val="hidden"/>
                                      </p:to>
                                    </p:set>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275956" y="411249"/>
            <a:ext cx="1958340" cy="521970"/>
          </a:xfrm>
          <a:prstGeom prst="rect">
            <a:avLst/>
          </a:prstGeom>
          <a:noFill/>
        </p:spPr>
        <p:txBody>
          <a:bodyPr wrap="none" rtlCol="0">
            <a:spAutoFit/>
          </a:bodyPr>
          <a:lstStyle/>
          <a:p>
            <a:r>
              <a:rPr lang="en-US" altLang="zh-CN" sz="2800" b="1" dirty="0" smtClean="0">
                <a:latin typeface="微软雅黑" panose="020B0503020204020204" charset="-122"/>
                <a:ea typeface="微软雅黑" panose="020B0503020204020204" charset="-122"/>
                <a:cs typeface="+mn-ea"/>
                <a:sym typeface="+mn-lt"/>
              </a:rPr>
              <a:t>Milestone</a:t>
            </a:r>
            <a:endParaRPr lang="en-US" altLang="zh-CN" sz="2800" b="1" dirty="0" smtClean="0">
              <a:latin typeface="微软雅黑" panose="020B0503020204020204" charset="-122"/>
              <a:ea typeface="微软雅黑" panose="020B0503020204020204" charset="-122"/>
              <a:cs typeface="+mn-ea"/>
              <a:sym typeface="+mn-lt"/>
            </a:endParaRPr>
          </a:p>
        </p:txBody>
      </p:sp>
      <p:sp>
        <p:nvSpPr>
          <p:cNvPr id="50"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51"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pic>
        <p:nvPicPr>
          <p:cNvPr id="3" name="图片 2" descr="feature_importance_nighttime_"/>
          <p:cNvPicPr>
            <a:picLocks noChangeAspect="1"/>
          </p:cNvPicPr>
          <p:nvPr/>
        </p:nvPicPr>
        <p:blipFill>
          <a:blip r:embed="rId1"/>
          <a:stretch>
            <a:fillRect/>
          </a:stretch>
        </p:blipFill>
        <p:spPr>
          <a:xfrm>
            <a:off x="782955" y="984250"/>
            <a:ext cx="7428865" cy="4457700"/>
          </a:xfrm>
          <a:prstGeom prst="rect">
            <a:avLst/>
          </a:prstGeom>
        </p:spPr>
      </p:pic>
      <p:pic>
        <p:nvPicPr>
          <p:cNvPr id="4" name="图片 3" descr="feature_importance_lst_day_c"/>
          <p:cNvPicPr>
            <a:picLocks noChangeAspect="1"/>
          </p:cNvPicPr>
          <p:nvPr/>
        </p:nvPicPr>
        <p:blipFill>
          <a:blip r:embed="rId2"/>
          <a:stretch>
            <a:fillRect/>
          </a:stretch>
        </p:blipFill>
        <p:spPr>
          <a:xfrm>
            <a:off x="1100455" y="1301750"/>
            <a:ext cx="7428865" cy="4457700"/>
          </a:xfrm>
          <a:prstGeom prst="rect">
            <a:avLst/>
          </a:prstGeom>
        </p:spPr>
      </p:pic>
      <p:pic>
        <p:nvPicPr>
          <p:cNvPr id="5" name="图片 4" descr="feature_importance_lst_night_c"/>
          <p:cNvPicPr>
            <a:picLocks noChangeAspect="1"/>
          </p:cNvPicPr>
          <p:nvPr/>
        </p:nvPicPr>
        <p:blipFill>
          <a:blip r:embed="rId3"/>
          <a:stretch>
            <a:fillRect/>
          </a:stretch>
        </p:blipFill>
        <p:spPr>
          <a:xfrm>
            <a:off x="1417955" y="1619250"/>
            <a:ext cx="7428865" cy="4457700"/>
          </a:xfrm>
          <a:prstGeom prst="rect">
            <a:avLst/>
          </a:prstGeom>
        </p:spPr>
      </p:pic>
      <p:sp>
        <p:nvSpPr>
          <p:cNvPr id="6" name="文本框 5"/>
          <p:cNvSpPr txBox="1"/>
          <p:nvPr/>
        </p:nvSpPr>
        <p:spPr>
          <a:xfrm>
            <a:off x="9051925" y="1907540"/>
            <a:ext cx="2978785" cy="3692525"/>
          </a:xfrm>
          <a:prstGeom prst="rect">
            <a:avLst/>
          </a:prstGeom>
          <a:noFill/>
        </p:spPr>
        <p:txBody>
          <a:bodyPr wrap="square" rtlCol="0">
            <a:spAutoFit/>
          </a:bodyPr>
          <a:p>
            <a:r>
              <a:rPr lang="en-US" altLang="zh-CN"/>
              <a:t>In the past two weeks, we have successfully used the KAN neural network to screen out the 15 most important independent variables for three results, namely, the nighttime light radiation value, the average surface temperature during the day, and the average surface temperature at night for each grid.</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4"/>
                                        </p:tgtEl>
                                        <p:attrNameLst>
                                          <p:attrName>ppt_x</p:attrName>
                                        </p:attrNameLst>
                                      </p:cBhvr>
                                      <p:tavLst>
                                        <p:tav tm="0">
                                          <p:val>
                                            <p:strVal val="ppt_x"/>
                                          </p:val>
                                        </p:tav>
                                        <p:tav tm="100000">
                                          <p:val>
                                            <p:strVal val="ppt_x"/>
                                          </p:val>
                                        </p:tav>
                                      </p:tavLst>
                                    </p:anim>
                                    <p:anim calcmode="lin" valueType="num">
                                      <p:cBhvr additive="base">
                                        <p:cTn id="17" dur="500"/>
                                        <p:tgtEl>
                                          <p:spTgt spid="4"/>
                                        </p:tgtEl>
                                        <p:attrNameLst>
                                          <p:attrName>ppt_y</p:attrName>
                                        </p:attrNameLst>
                                      </p:cBhvr>
                                      <p:tavLst>
                                        <p:tav tm="0">
                                          <p:val>
                                            <p:strVal val="ppt_y"/>
                                          </p:val>
                                        </p:tav>
                                        <p:tav tm="100000">
                                          <p:val>
                                            <p:strVal val="1+ppt_h/2"/>
                                          </p:val>
                                        </p:tav>
                                      </p:tavLst>
                                    </p:anim>
                                    <p:set>
                                      <p:cBhvr>
                                        <p:cTn id="18" dur="1" fill="hold">
                                          <p:stCondLst>
                                            <p:cond delay="499"/>
                                          </p:stCondLst>
                                        </p:cTn>
                                        <p:tgtEl>
                                          <p:spTgt spid="4"/>
                                        </p:tgtEl>
                                        <p:attrNameLst>
                                          <p:attrName>style.visibility</p:attrName>
                                        </p:attrNameLst>
                                      </p:cBhvr>
                                      <p:to>
                                        <p:strVal val="hidden"/>
                                      </p:to>
                                    </p:set>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275956" y="411249"/>
            <a:ext cx="1958340" cy="521970"/>
          </a:xfrm>
          <a:prstGeom prst="rect">
            <a:avLst/>
          </a:prstGeom>
          <a:noFill/>
        </p:spPr>
        <p:txBody>
          <a:bodyPr wrap="none" rtlCol="0">
            <a:spAutoFit/>
          </a:bodyPr>
          <a:lstStyle/>
          <a:p>
            <a:pPr algn="l"/>
            <a:r>
              <a:rPr lang="en-US" altLang="zh-CN" sz="2800" b="1" dirty="0" smtClean="0">
                <a:latin typeface="微软雅黑" panose="020B0503020204020204" charset="-122"/>
                <a:ea typeface="微软雅黑" panose="020B0503020204020204" charset="-122"/>
                <a:cs typeface="+mn-ea"/>
                <a:sym typeface="+mn-lt"/>
              </a:rPr>
              <a:t>Milestone</a:t>
            </a:r>
            <a:endParaRPr lang="zh-CN" altLang="en-US" sz="2800" dirty="0" smtClean="0">
              <a:latin typeface="汉仪雅酷黑简" panose="00020600040101010101" charset="-122"/>
              <a:ea typeface="汉仪雅酷黑简" panose="00020600040101010101" charset="-122"/>
              <a:cs typeface="+mn-ea"/>
              <a:sym typeface="+mn-lt"/>
            </a:endParaRPr>
          </a:p>
        </p:txBody>
      </p:sp>
      <p:sp>
        <p:nvSpPr>
          <p:cNvPr id="52"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53"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1"/>
          <a:stretch>
            <a:fillRect/>
          </a:stretch>
        </p:blipFill>
        <p:spPr>
          <a:xfrm>
            <a:off x="338455" y="933450"/>
            <a:ext cx="7680960" cy="2790825"/>
          </a:xfrm>
          <a:prstGeom prst="rect">
            <a:avLst/>
          </a:prstGeom>
        </p:spPr>
      </p:pic>
      <p:pic>
        <p:nvPicPr>
          <p:cNvPr id="4" name="图片 3" descr="lst_day_c_model_phase1"/>
          <p:cNvPicPr>
            <a:picLocks noChangeAspect="1"/>
          </p:cNvPicPr>
          <p:nvPr/>
        </p:nvPicPr>
        <p:blipFill>
          <a:blip r:embed="rId2"/>
          <a:stretch>
            <a:fillRect/>
          </a:stretch>
        </p:blipFill>
        <p:spPr>
          <a:xfrm>
            <a:off x="394335" y="3724275"/>
            <a:ext cx="3844290" cy="3059430"/>
          </a:xfrm>
          <a:prstGeom prst="rect">
            <a:avLst/>
          </a:prstGeom>
        </p:spPr>
      </p:pic>
      <p:sp>
        <p:nvSpPr>
          <p:cNvPr id="5" name="文本框 4"/>
          <p:cNvSpPr txBox="1"/>
          <p:nvPr/>
        </p:nvSpPr>
        <p:spPr>
          <a:xfrm>
            <a:off x="5090160" y="4293870"/>
            <a:ext cx="4878070" cy="1753235"/>
          </a:xfrm>
          <a:prstGeom prst="rect">
            <a:avLst/>
          </a:prstGeom>
          <a:noFill/>
        </p:spPr>
        <p:txBody>
          <a:bodyPr wrap="square" rtlCol="0">
            <a:spAutoFit/>
          </a:bodyPr>
          <a:p>
            <a:r>
              <a:rPr lang="en-US" altLang="zh-CN"/>
              <a:t>Moreover, we have preliminarily obtained the KAN calculation formulas for each dependent variable and the corresponding KAN network model diagram, which further deepened our understanding of the algorithm and laid the foundation for subsequent optimization.</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文本框 107"/>
          <p:cNvSpPr txBox="1"/>
          <p:nvPr/>
        </p:nvSpPr>
        <p:spPr>
          <a:xfrm>
            <a:off x="1275956" y="411249"/>
            <a:ext cx="1958340" cy="521970"/>
          </a:xfrm>
          <a:prstGeom prst="rect">
            <a:avLst/>
          </a:prstGeom>
          <a:noFill/>
        </p:spPr>
        <p:txBody>
          <a:bodyPr wrap="none" rtlCol="0">
            <a:spAutoFit/>
          </a:bodyPr>
          <a:lstStyle/>
          <a:p>
            <a:pPr algn="l"/>
            <a:r>
              <a:rPr lang="en-US" altLang="zh-CN" sz="2800" b="1" dirty="0" smtClean="0">
                <a:latin typeface="微软雅黑" panose="020B0503020204020204" charset="-122"/>
                <a:ea typeface="微软雅黑" panose="020B0503020204020204" charset="-122"/>
                <a:cs typeface="+mn-ea"/>
                <a:sym typeface="+mn-lt"/>
              </a:rPr>
              <a:t>Milestone</a:t>
            </a:r>
            <a:endParaRPr lang="zh-CN" altLang="en-US" sz="2800" dirty="0" smtClean="0">
              <a:latin typeface="汉仪雅酷黑简" panose="00020600040101010101" charset="-122"/>
              <a:ea typeface="汉仪雅酷黑简" panose="00020600040101010101" charset="-122"/>
              <a:cs typeface="+mn-ea"/>
              <a:sym typeface="+mn-lt"/>
            </a:endParaRPr>
          </a:p>
        </p:txBody>
      </p:sp>
      <p:sp>
        <p:nvSpPr>
          <p:cNvPr id="28"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29"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762635" y="2503805"/>
            <a:ext cx="4064000" cy="2306955"/>
          </a:xfrm>
          <a:prstGeom prst="rect">
            <a:avLst/>
          </a:prstGeom>
          <a:noFill/>
        </p:spPr>
        <p:txBody>
          <a:bodyPr wrap="square" rtlCol="0">
            <a:spAutoFit/>
          </a:bodyPr>
          <a:p>
            <a:r>
              <a:rPr lang="en-US" altLang="zh-CN"/>
              <a:t>At the same time, in order to further verify the superiority of the KAN neural network. We wrote two baselines based on MLP and random forest as reference indicators for the improvement of KAN performance and interpretability, and clarified the direction of subsequent optimization.</a:t>
            </a:r>
            <a:endParaRPr lang="en-US" altLang="zh-CN"/>
          </a:p>
        </p:txBody>
      </p:sp>
      <p:pic>
        <p:nvPicPr>
          <p:cNvPr id="3" name="图片 2" descr="88ba02530082007f29f3ff3e550cbb0"/>
          <p:cNvPicPr>
            <a:picLocks noChangeAspect="1"/>
          </p:cNvPicPr>
          <p:nvPr/>
        </p:nvPicPr>
        <p:blipFill>
          <a:blip r:embed="rId1"/>
          <a:stretch>
            <a:fillRect/>
          </a:stretch>
        </p:blipFill>
        <p:spPr>
          <a:xfrm>
            <a:off x="5130800" y="193040"/>
            <a:ext cx="5349875" cy="3157855"/>
          </a:xfrm>
          <a:prstGeom prst="rect">
            <a:avLst/>
          </a:prstGeom>
        </p:spPr>
      </p:pic>
      <p:pic>
        <p:nvPicPr>
          <p:cNvPr id="4" name="图片 3" descr="e0113fdde228dea5326abe42a878750"/>
          <p:cNvPicPr>
            <a:picLocks noChangeAspect="1"/>
          </p:cNvPicPr>
          <p:nvPr/>
        </p:nvPicPr>
        <p:blipFill>
          <a:blip r:embed="rId2"/>
          <a:stretch>
            <a:fillRect/>
          </a:stretch>
        </p:blipFill>
        <p:spPr>
          <a:xfrm>
            <a:off x="5130800" y="3429000"/>
            <a:ext cx="5349875" cy="331279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5226808" y="2366624"/>
            <a:ext cx="3561715" cy="829945"/>
          </a:xfrm>
          <a:prstGeom prst="rect">
            <a:avLst/>
          </a:prstGeom>
          <a:noFill/>
        </p:spPr>
        <p:txBody>
          <a:bodyPr wrap="none" rtlCol="0">
            <a:spAutoFit/>
          </a:bodyPr>
          <a:lstStyle/>
          <a:p>
            <a:r>
              <a:rPr lang="en-US" altLang="zh-CN" sz="4800" b="1" dirty="0" smtClean="0">
                <a:solidFill>
                  <a:schemeClr val="accent1"/>
                </a:solidFill>
                <a:latin typeface="汉仪雅酷黑简" panose="00020600040101010101" charset="-122"/>
                <a:ea typeface="汉仪雅酷黑简" panose="00020600040101010101" charset="-122"/>
                <a:cs typeface="+mn-ea"/>
                <a:sym typeface="+mn-lt"/>
              </a:rPr>
              <a:t>Future Plan</a:t>
            </a:r>
            <a:endParaRPr lang="en-US" altLang="zh-CN" sz="4800" b="1" dirty="0" smtClean="0">
              <a:solidFill>
                <a:schemeClr val="accent1"/>
              </a:solidFill>
              <a:latin typeface="汉仪雅酷黑简" panose="00020600040101010101" charset="-122"/>
              <a:ea typeface="汉仪雅酷黑简" panose="00020600040101010101" charset="-122"/>
              <a:cs typeface="+mn-ea"/>
              <a:sym typeface="+mn-lt"/>
            </a:endParaRPr>
          </a:p>
        </p:txBody>
      </p:sp>
      <p:grpSp>
        <p:nvGrpSpPr>
          <p:cNvPr id="31" name="组合 30"/>
          <p:cNvGrpSpPr/>
          <p:nvPr/>
        </p:nvGrpSpPr>
        <p:grpSpPr>
          <a:xfrm>
            <a:off x="5307707" y="3321652"/>
            <a:ext cx="3797085" cy="80940"/>
            <a:chOff x="8681725" y="6562822"/>
            <a:chExt cx="3510275" cy="295179"/>
          </a:xfrm>
        </p:grpSpPr>
        <p:sp>
          <p:nvSpPr>
            <p:cNvPr id="32" name="矩形 31"/>
            <p:cNvSpPr/>
            <p:nvPr/>
          </p:nvSpPr>
          <p:spPr>
            <a:xfrm>
              <a:off x="8681725" y="6562822"/>
              <a:ext cx="2799075" cy="295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392925" y="6562822"/>
              <a:ext cx="2799075" cy="295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Freeform 27"/>
          <p:cNvSpPr/>
          <p:nvPr/>
        </p:nvSpPr>
        <p:spPr bwMode="auto">
          <a:xfrm rot="16200000">
            <a:off x="1982397" y="2280284"/>
            <a:ext cx="3180883" cy="3018958"/>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36" name="文本框 35"/>
          <p:cNvSpPr txBox="1"/>
          <p:nvPr/>
        </p:nvSpPr>
        <p:spPr>
          <a:xfrm>
            <a:off x="3078449" y="2924766"/>
            <a:ext cx="1524000" cy="1322070"/>
          </a:xfrm>
          <a:prstGeom prst="rect">
            <a:avLst/>
          </a:prstGeom>
          <a:noFill/>
        </p:spPr>
        <p:txBody>
          <a:bodyPr wrap="none" rtlCol="0">
            <a:spAutoFit/>
          </a:bodyPr>
          <a:lstStyle/>
          <a:p>
            <a:r>
              <a:rPr lang="en-US" altLang="zh-CN" sz="8000" dirty="0" smtClean="0">
                <a:solidFill>
                  <a:schemeClr val="accent1"/>
                </a:solidFill>
                <a:latin typeface="汉仪雅酷黑简" panose="00020600040101010101" charset="-122"/>
                <a:ea typeface="汉仪雅酷黑简" panose="00020600040101010101" charset="-122"/>
                <a:cs typeface="+mn-ea"/>
                <a:sym typeface="+mn-lt"/>
              </a:rPr>
              <a:t>04</a:t>
            </a:r>
            <a:endParaRPr lang="en-US" altLang="zh-CN" sz="8000" dirty="0" smtClean="0">
              <a:solidFill>
                <a:schemeClr val="accent1"/>
              </a:solidFill>
              <a:latin typeface="汉仪雅酷黑简" panose="00020600040101010101" charset="-122"/>
              <a:ea typeface="汉仪雅酷黑简" panose="0002060004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0" y="-714595"/>
            <a:ext cx="1011376" cy="508000"/>
          </a:xfrm>
          <a:prstGeom prst="rect">
            <a:avLst/>
          </a:prstGeom>
          <a:solidFill>
            <a:srgbClr val="2E3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418780" y="-714595"/>
            <a:ext cx="1011376" cy="508000"/>
          </a:xfrm>
          <a:prstGeom prst="rect">
            <a:avLst/>
          </a:prstGeom>
          <a:solidFill>
            <a:srgbClr val="3C4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354695" y="-714595"/>
            <a:ext cx="1011376" cy="508000"/>
          </a:xfrm>
          <a:prstGeom prst="rect">
            <a:avLst/>
          </a:prstGeom>
          <a:solidFill>
            <a:srgbClr val="455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709390" y="-714595"/>
            <a:ext cx="1011376" cy="508000"/>
          </a:xfrm>
          <a:prstGeom prst="rect">
            <a:avLst/>
          </a:prstGeom>
          <a:solidFill>
            <a:srgbClr val="B0B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064085" y="-714595"/>
            <a:ext cx="1011376" cy="508000"/>
          </a:xfrm>
          <a:prstGeom prst="rect">
            <a:avLst/>
          </a:prstGeom>
          <a:solidFill>
            <a:srgbClr val="ECE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27"/>
          <p:cNvSpPr/>
          <p:nvPr/>
        </p:nvSpPr>
        <p:spPr bwMode="auto">
          <a:xfrm rot="16200000">
            <a:off x="1401082" y="1133733"/>
            <a:ext cx="3388806" cy="3216297"/>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ECE7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文本框 46"/>
          <p:cNvSpPr txBox="1"/>
          <p:nvPr/>
        </p:nvSpPr>
        <p:spPr>
          <a:xfrm>
            <a:off x="2421737" y="1684477"/>
            <a:ext cx="1859280" cy="1106805"/>
          </a:xfrm>
          <a:prstGeom prst="rect">
            <a:avLst/>
          </a:prstGeom>
          <a:noFill/>
        </p:spPr>
        <p:txBody>
          <a:bodyPr wrap="none" rtlCol="0">
            <a:spAutoFit/>
          </a:bodyPr>
          <a:lstStyle/>
          <a:p>
            <a:r>
              <a:rPr lang="zh-CN" altLang="en-US" sz="6600" dirty="0" smtClean="0">
                <a:latin typeface="汉仪雅酷黑简" panose="00020600040101010101" charset="-122"/>
                <a:ea typeface="汉仪雅酷黑简" panose="00020600040101010101" charset="-122"/>
                <a:cs typeface="+mn-ea"/>
                <a:sym typeface="+mn-lt"/>
              </a:rPr>
              <a:t>目录</a:t>
            </a:r>
            <a:endParaRPr lang="zh-CN" altLang="en-US" sz="6600" dirty="0" smtClean="0">
              <a:latin typeface="汉仪雅酷黑简" panose="00020600040101010101" charset="-122"/>
              <a:ea typeface="汉仪雅酷黑简" panose="00020600040101010101" charset="-122"/>
              <a:cs typeface="+mn-ea"/>
              <a:sym typeface="+mn-lt"/>
            </a:endParaRPr>
          </a:p>
        </p:txBody>
      </p:sp>
      <p:sp>
        <p:nvSpPr>
          <p:cNvPr id="48" name="文本框 47"/>
          <p:cNvSpPr txBox="1"/>
          <p:nvPr/>
        </p:nvSpPr>
        <p:spPr>
          <a:xfrm>
            <a:off x="2035976" y="2721194"/>
            <a:ext cx="2673127" cy="521970"/>
          </a:xfrm>
          <a:prstGeom prst="rect">
            <a:avLst/>
          </a:prstGeom>
          <a:noFill/>
        </p:spPr>
        <p:txBody>
          <a:bodyPr wrap="square" rtlCol="0">
            <a:spAutoFit/>
            <a:scene3d>
              <a:camera prst="orthographicFront"/>
              <a:lightRig rig="threePt" dir="t"/>
            </a:scene3d>
            <a:sp3d contourW="12700"/>
          </a:bodyPr>
          <a:lstStyle/>
          <a:p>
            <a:pPr algn="ctr"/>
            <a:r>
              <a:rPr lang="en-US" altLang="zh-CN" sz="2800" b="1" dirty="0">
                <a:latin typeface="Arial" panose="020B0604020202020204" pitchFamily="34" charset="0"/>
                <a:ea typeface="汉仪文黑-85W" panose="00020600040101010101" charset="-122"/>
                <a:cs typeface="+mn-ea"/>
                <a:sym typeface="+mn-lt"/>
              </a:rPr>
              <a:t>CONTENTS</a:t>
            </a:r>
            <a:endParaRPr lang="en-US" altLang="zh-CN" sz="2800" b="1" dirty="0">
              <a:latin typeface="Arial" panose="020B0604020202020204" pitchFamily="34" charset="0"/>
              <a:ea typeface="汉仪文黑-85W" panose="00020600040101010101" charset="-122"/>
              <a:cs typeface="+mn-ea"/>
              <a:sym typeface="+mn-lt"/>
            </a:endParaRPr>
          </a:p>
        </p:txBody>
      </p:sp>
      <p:sp>
        <p:nvSpPr>
          <p:cNvPr id="49" name="圆角矩形 48"/>
          <p:cNvSpPr/>
          <p:nvPr>
            <p:custDataLst>
              <p:tags r:id="rId1"/>
            </p:custDataLst>
          </p:nvPr>
        </p:nvSpPr>
        <p:spPr>
          <a:xfrm>
            <a:off x="5946322" y="2144773"/>
            <a:ext cx="648000" cy="647700"/>
          </a:xfrm>
          <a:prstGeom prst="roundRect">
            <a:avLst>
              <a:gd name="adj" fmla="val 5000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cs typeface="+mn-ea"/>
                <a:sym typeface="+mn-lt"/>
              </a:rPr>
              <a:t>1</a:t>
            </a:r>
            <a:endParaRPr lang="zh-CN" altLang="en-US" sz="2400" dirty="0">
              <a:solidFill>
                <a:schemeClr val="bg1"/>
              </a:solidFill>
              <a:cs typeface="+mn-ea"/>
              <a:sym typeface="+mn-lt"/>
            </a:endParaRPr>
          </a:p>
        </p:txBody>
      </p:sp>
      <p:sp>
        <p:nvSpPr>
          <p:cNvPr id="50" name="圆角矩形 49"/>
          <p:cNvSpPr/>
          <p:nvPr>
            <p:custDataLst>
              <p:tags r:id="rId2"/>
            </p:custDataLst>
          </p:nvPr>
        </p:nvSpPr>
        <p:spPr>
          <a:xfrm>
            <a:off x="5965372" y="3079202"/>
            <a:ext cx="648000" cy="647700"/>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cs typeface="+mn-ea"/>
                <a:sym typeface="+mn-lt"/>
              </a:rPr>
              <a:t>2</a:t>
            </a:r>
            <a:endParaRPr lang="zh-CN" altLang="en-US" sz="2400" dirty="0">
              <a:solidFill>
                <a:schemeClr val="bg1"/>
              </a:solidFill>
              <a:cs typeface="+mn-ea"/>
              <a:sym typeface="+mn-lt"/>
            </a:endParaRPr>
          </a:p>
        </p:txBody>
      </p:sp>
      <p:sp>
        <p:nvSpPr>
          <p:cNvPr id="51" name="圆角矩形 50"/>
          <p:cNvSpPr/>
          <p:nvPr>
            <p:custDataLst>
              <p:tags r:id="rId3"/>
            </p:custDataLst>
          </p:nvPr>
        </p:nvSpPr>
        <p:spPr>
          <a:xfrm>
            <a:off x="5946322" y="4013631"/>
            <a:ext cx="648000" cy="647700"/>
          </a:xfrm>
          <a:prstGeom prst="roundRect">
            <a:avLst>
              <a:gd name="adj" fmla="val 5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cs typeface="+mn-ea"/>
                <a:sym typeface="+mn-lt"/>
              </a:rPr>
              <a:t>3</a:t>
            </a:r>
            <a:endParaRPr lang="zh-CN" altLang="en-US" sz="2400" dirty="0">
              <a:solidFill>
                <a:schemeClr val="bg1"/>
              </a:solidFill>
              <a:cs typeface="+mn-ea"/>
              <a:sym typeface="+mn-lt"/>
            </a:endParaRPr>
          </a:p>
        </p:txBody>
      </p:sp>
      <p:sp>
        <p:nvSpPr>
          <p:cNvPr id="52" name="圆角矩形 51"/>
          <p:cNvSpPr/>
          <p:nvPr>
            <p:custDataLst>
              <p:tags r:id="rId4"/>
            </p:custDataLst>
          </p:nvPr>
        </p:nvSpPr>
        <p:spPr>
          <a:xfrm>
            <a:off x="5946322" y="4916613"/>
            <a:ext cx="648000" cy="647700"/>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cs typeface="+mn-ea"/>
                <a:sym typeface="+mn-lt"/>
              </a:rPr>
              <a:t>4</a:t>
            </a:r>
            <a:endParaRPr lang="zh-CN" altLang="en-US" sz="2400" dirty="0">
              <a:solidFill>
                <a:schemeClr val="bg1"/>
              </a:solidFill>
              <a:cs typeface="+mn-ea"/>
              <a:sym typeface="+mn-lt"/>
            </a:endParaRPr>
          </a:p>
        </p:txBody>
      </p:sp>
      <p:sp>
        <p:nvSpPr>
          <p:cNvPr id="53" name="文本框 52"/>
          <p:cNvSpPr txBox="1"/>
          <p:nvPr>
            <p:custDataLst>
              <p:tags r:id="rId5"/>
            </p:custDataLst>
          </p:nvPr>
        </p:nvSpPr>
        <p:spPr>
          <a:xfrm>
            <a:off x="6751163" y="2172939"/>
            <a:ext cx="4062095" cy="583565"/>
          </a:xfrm>
          <a:prstGeom prst="rect">
            <a:avLst/>
          </a:prstGeom>
          <a:noFill/>
        </p:spPr>
        <p:txBody>
          <a:bodyPr wrap="none" rtlCol="0">
            <a:spAutoFit/>
            <a:scene3d>
              <a:camera prst="orthographicFront"/>
              <a:lightRig rig="threePt" dir="t"/>
            </a:scene3d>
          </a:bodyPr>
          <a:lstStyle/>
          <a:p>
            <a:pPr algn="l"/>
            <a:r>
              <a:rPr lang="en-US" altLang="zh-CN" sz="3200" b="1" dirty="0" smtClean="0">
                <a:solidFill>
                  <a:schemeClr val="accent1"/>
                </a:solidFill>
                <a:latin typeface="汉仪雅酷黑简" panose="00020600040101010101" charset="-122"/>
                <a:ea typeface="汉仪雅酷黑简" panose="00020600040101010101" charset="-122"/>
                <a:cs typeface="+mn-ea"/>
                <a:sym typeface="+mn-lt"/>
              </a:rPr>
              <a:t>Project Introduction</a:t>
            </a:r>
            <a:endParaRPr lang="en-US" altLang="zh-CN" sz="3200" b="1" dirty="0" smtClean="0">
              <a:solidFill>
                <a:schemeClr val="accent1"/>
              </a:solidFill>
              <a:effectLst>
                <a:outerShdw blurRad="38100" dist="19050" dir="2700000" algn="tl" rotWithShape="0">
                  <a:schemeClr val="dk1">
                    <a:alpha val="40000"/>
                  </a:schemeClr>
                </a:outerShdw>
              </a:effectLst>
              <a:latin typeface="汉仪雅酷黑简" panose="00020600040101010101" charset="-122"/>
              <a:ea typeface="汉仪雅酷黑简" panose="00020600040101010101" charset="-122"/>
              <a:cs typeface="+mn-ea"/>
              <a:sym typeface="+mn-lt"/>
            </a:endParaRPr>
          </a:p>
        </p:txBody>
      </p:sp>
      <p:sp>
        <p:nvSpPr>
          <p:cNvPr id="54" name="文本框 53"/>
          <p:cNvSpPr txBox="1"/>
          <p:nvPr>
            <p:custDataLst>
              <p:tags r:id="rId6"/>
            </p:custDataLst>
          </p:nvPr>
        </p:nvSpPr>
        <p:spPr>
          <a:xfrm>
            <a:off x="6751163" y="3110680"/>
            <a:ext cx="4469765" cy="583565"/>
          </a:xfrm>
          <a:prstGeom prst="rect">
            <a:avLst/>
          </a:prstGeom>
          <a:noFill/>
        </p:spPr>
        <p:txBody>
          <a:bodyPr wrap="none" rtlCol="0">
            <a:spAutoFit/>
            <a:scene3d>
              <a:camera prst="orthographicFront"/>
              <a:lightRig rig="threePt" dir="t"/>
            </a:scene3d>
          </a:bodyPr>
          <a:lstStyle/>
          <a:p>
            <a:r>
              <a:rPr lang="en-US" altLang="zh-CN" sz="3200" b="1" dirty="0" smtClean="0">
                <a:solidFill>
                  <a:schemeClr val="accent1"/>
                </a:solidFill>
                <a:latin typeface="汉仪雅酷黑简" panose="00020600040101010101" charset="-122"/>
                <a:ea typeface="汉仪雅酷黑简" panose="00020600040101010101" charset="-122"/>
                <a:cs typeface="+mn-ea"/>
                <a:sym typeface="+mn-lt"/>
              </a:rPr>
              <a:t>Requirement Analysis</a:t>
            </a:r>
            <a:endParaRPr lang="en-US" altLang="zh-CN" sz="3200" b="1" dirty="0" smtClean="0">
              <a:solidFill>
                <a:schemeClr val="accent1"/>
              </a:solidFill>
              <a:effectLst>
                <a:outerShdw blurRad="38100" dist="19050" dir="2700000" algn="tl" rotWithShape="0">
                  <a:schemeClr val="dk1">
                    <a:alpha val="40000"/>
                  </a:schemeClr>
                </a:outerShdw>
              </a:effectLst>
              <a:latin typeface="汉仪雅酷黑简" panose="00020600040101010101" charset="-122"/>
              <a:ea typeface="汉仪雅酷黑简" panose="00020600040101010101" charset="-122"/>
              <a:cs typeface="+mn-ea"/>
              <a:sym typeface="+mn-lt"/>
            </a:endParaRPr>
          </a:p>
        </p:txBody>
      </p:sp>
      <p:sp>
        <p:nvSpPr>
          <p:cNvPr id="55" name="文本框 54"/>
          <p:cNvSpPr txBox="1"/>
          <p:nvPr>
            <p:custDataLst>
              <p:tags r:id="rId7"/>
            </p:custDataLst>
          </p:nvPr>
        </p:nvSpPr>
        <p:spPr>
          <a:xfrm>
            <a:off x="6751163" y="4048421"/>
            <a:ext cx="2631440" cy="583565"/>
          </a:xfrm>
          <a:prstGeom prst="rect">
            <a:avLst/>
          </a:prstGeom>
          <a:noFill/>
        </p:spPr>
        <p:txBody>
          <a:bodyPr wrap="none" rtlCol="0">
            <a:spAutoFit/>
            <a:scene3d>
              <a:camera prst="orthographicFront"/>
              <a:lightRig rig="threePt" dir="t"/>
            </a:scene3d>
          </a:bodyPr>
          <a:lstStyle/>
          <a:p>
            <a:pPr lvl="0" algn="l">
              <a:buClrTx/>
              <a:buSzTx/>
              <a:buFontTx/>
            </a:pPr>
            <a:r>
              <a:rPr lang="en-US" altLang="zh-CN" sz="3200" b="1" dirty="0" smtClean="0">
                <a:solidFill>
                  <a:schemeClr val="accent1"/>
                </a:solidFill>
                <a:latin typeface="汉仪雅酷黑简" panose="00020600040101010101" charset="-122"/>
                <a:ea typeface="汉仪雅酷黑简" panose="00020600040101010101" charset="-122"/>
                <a:cs typeface="+mn-ea"/>
                <a:sym typeface="+mn-lt"/>
              </a:rPr>
              <a:t>Work Report</a:t>
            </a:r>
            <a:endParaRPr lang="en-US" altLang="zh-CN" sz="3200" b="1" dirty="0" smtClean="0">
              <a:solidFill>
                <a:schemeClr val="accent1"/>
              </a:solidFill>
              <a:latin typeface="汉仪雅酷黑简" panose="00020600040101010101" charset="-122"/>
              <a:ea typeface="汉仪雅酷黑简" panose="00020600040101010101" charset="-122"/>
              <a:cs typeface="+mn-ea"/>
              <a:sym typeface="+mn-lt"/>
            </a:endParaRPr>
          </a:p>
        </p:txBody>
      </p:sp>
      <p:sp>
        <p:nvSpPr>
          <p:cNvPr id="56" name="文本框 55"/>
          <p:cNvSpPr txBox="1"/>
          <p:nvPr>
            <p:custDataLst>
              <p:tags r:id="rId8"/>
            </p:custDataLst>
          </p:nvPr>
        </p:nvSpPr>
        <p:spPr>
          <a:xfrm>
            <a:off x="6751163" y="4954715"/>
            <a:ext cx="2436495" cy="583565"/>
          </a:xfrm>
          <a:prstGeom prst="rect">
            <a:avLst/>
          </a:prstGeom>
          <a:noFill/>
        </p:spPr>
        <p:txBody>
          <a:bodyPr wrap="none" rtlCol="0">
            <a:spAutoFit/>
            <a:scene3d>
              <a:camera prst="orthographicFront"/>
              <a:lightRig rig="threePt" dir="t"/>
            </a:scene3d>
          </a:bodyPr>
          <a:lstStyle/>
          <a:p>
            <a:pPr lvl="0" algn="l">
              <a:buClrTx/>
              <a:buSzTx/>
              <a:buFontTx/>
            </a:pPr>
            <a:r>
              <a:rPr lang="en-US" altLang="zh-CN" sz="3200" b="1" dirty="0" smtClean="0">
                <a:solidFill>
                  <a:schemeClr val="accent1"/>
                </a:solidFill>
                <a:latin typeface="汉仪雅酷黑简" panose="00020600040101010101" charset="-122"/>
                <a:ea typeface="汉仪雅酷黑简" panose="00020600040101010101" charset="-122"/>
                <a:cs typeface="+mn-ea"/>
                <a:sym typeface="+mn-lt"/>
              </a:rPr>
              <a:t>Future Plan</a:t>
            </a:r>
            <a:endParaRPr lang="en-US" altLang="zh-CN" sz="3200" b="1" dirty="0" smtClean="0">
              <a:solidFill>
                <a:schemeClr val="accent1"/>
              </a:solidFill>
              <a:latin typeface="汉仪雅酷黑简" panose="00020600040101010101" charset="-122"/>
              <a:ea typeface="汉仪雅酷黑简" panose="0002060004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1+#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1+#ppt_w/2"/>
                                          </p:val>
                                        </p:tav>
                                        <p:tav tm="100000">
                                          <p:val>
                                            <p:strVal val="#ppt_x"/>
                                          </p:val>
                                        </p:tav>
                                      </p:tavLst>
                                    </p:anim>
                                    <p:anim calcmode="lin" valueType="num">
                                      <p:cBhvr additive="base">
                                        <p:cTn id="24" dur="500" fill="hold"/>
                                        <p:tgtEl>
                                          <p:spTgt spid="50"/>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1+#ppt_w/2"/>
                                          </p:val>
                                        </p:tav>
                                        <p:tav tm="100000">
                                          <p:val>
                                            <p:strVal val="#ppt_x"/>
                                          </p:val>
                                        </p:tav>
                                      </p:tavLst>
                                    </p:anim>
                                    <p:anim calcmode="lin" valueType="num">
                                      <p:cBhvr additive="base">
                                        <p:cTn id="28" dur="500" fill="hold"/>
                                        <p:tgtEl>
                                          <p:spTgt spid="5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1+#ppt_w/2"/>
                                          </p:val>
                                        </p:tav>
                                        <p:tav tm="100000">
                                          <p:val>
                                            <p:strVal val="#ppt_x"/>
                                          </p:val>
                                        </p:tav>
                                      </p:tavLst>
                                    </p:anim>
                                    <p:anim calcmode="lin" valueType="num">
                                      <p:cBhvr additive="base">
                                        <p:cTn id="32" dur="500" fill="hold"/>
                                        <p:tgtEl>
                                          <p:spTgt spid="5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1+#ppt_w/2"/>
                                          </p:val>
                                        </p:tav>
                                        <p:tav tm="100000">
                                          <p:val>
                                            <p:strVal val="#ppt_x"/>
                                          </p:val>
                                        </p:tav>
                                      </p:tavLst>
                                    </p:anim>
                                    <p:anim calcmode="lin" valueType="num">
                                      <p:cBhvr additive="base">
                                        <p:cTn id="36" dur="500" fill="hold"/>
                                        <p:tgtEl>
                                          <p:spTgt spid="53"/>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1+#ppt_w/2"/>
                                          </p:val>
                                        </p:tav>
                                        <p:tav tm="100000">
                                          <p:val>
                                            <p:strVal val="#ppt_x"/>
                                          </p:val>
                                        </p:tav>
                                      </p:tavLst>
                                    </p:anim>
                                    <p:anim calcmode="lin" valueType="num">
                                      <p:cBhvr additive="base">
                                        <p:cTn id="40" dur="500" fill="hold"/>
                                        <p:tgtEl>
                                          <p:spTgt spid="5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1+#ppt_w/2"/>
                                          </p:val>
                                        </p:tav>
                                        <p:tav tm="100000">
                                          <p:val>
                                            <p:strVal val="#ppt_x"/>
                                          </p:val>
                                        </p:tav>
                                      </p:tavLst>
                                    </p:anim>
                                    <p:anim calcmode="lin" valueType="num">
                                      <p:cBhvr additive="base">
                                        <p:cTn id="44" dur="500" fill="hold"/>
                                        <p:tgtEl>
                                          <p:spTgt spid="5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1+#ppt_w/2"/>
                                          </p:val>
                                        </p:tav>
                                        <p:tav tm="100000">
                                          <p:val>
                                            <p:strVal val="#ppt_x"/>
                                          </p:val>
                                        </p:tav>
                                      </p:tavLst>
                                    </p:anim>
                                    <p:anim calcmode="lin" valueType="num">
                                      <p:cBhvr additive="base">
                                        <p:cTn id="4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animBg="1"/>
      <p:bldP spid="50" grpId="0" animBg="1"/>
      <p:bldP spid="51" grpId="0" animBg="1"/>
      <p:bldP spid="52" grpId="0" animBg="1"/>
      <p:bldP spid="53" grpId="0"/>
      <p:bldP spid="54" grpId="0"/>
      <p:bldP spid="55" grpId="0"/>
      <p:bldP spid="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275956" y="398549"/>
            <a:ext cx="2153920" cy="521970"/>
          </a:xfrm>
          <a:prstGeom prst="rect">
            <a:avLst/>
          </a:prstGeom>
          <a:noFill/>
        </p:spPr>
        <p:txBody>
          <a:bodyPr wrap="none" rtlCol="0">
            <a:spAutoFit/>
          </a:bodyPr>
          <a:lstStyle/>
          <a:p>
            <a:pPr algn="l"/>
            <a:r>
              <a:rPr lang="en-US" altLang="zh-CN" sz="2800" b="1" dirty="0" smtClean="0">
                <a:solidFill>
                  <a:schemeClr val="accent1"/>
                </a:solidFill>
                <a:latin typeface="汉仪雅酷黑简" panose="00020600040101010101" charset="-122"/>
                <a:ea typeface="汉仪雅酷黑简" panose="00020600040101010101" charset="-122"/>
                <a:cs typeface="+mn-ea"/>
                <a:sym typeface="+mn-lt"/>
              </a:rPr>
              <a:t>Future Plan</a:t>
            </a:r>
            <a:endParaRPr lang="zh-CN" altLang="en-US" sz="2800" dirty="0" smtClean="0">
              <a:latin typeface="汉仪雅酷黑简" panose="00020600040101010101" charset="-122"/>
              <a:ea typeface="汉仪雅酷黑简" panose="00020600040101010101" charset="-122"/>
              <a:cs typeface="+mn-ea"/>
              <a:sym typeface="+mn-lt"/>
            </a:endParaRPr>
          </a:p>
        </p:txBody>
      </p:sp>
      <p:sp>
        <p:nvSpPr>
          <p:cNvPr id="5" name="矩形 5"/>
          <p:cNvSpPr/>
          <p:nvPr>
            <p:custDataLst>
              <p:tags r:id="rId1"/>
            </p:custDataLst>
          </p:nvPr>
        </p:nvSpPr>
        <p:spPr>
          <a:xfrm>
            <a:off x="8589840" y="3028287"/>
            <a:ext cx="2680582" cy="1244113"/>
          </a:xfrm>
          <a:prstGeom prst="rightArrow">
            <a:avLst>
              <a:gd name="adj1" fmla="val 61398"/>
              <a:gd name="adj2" fmla="val 69307"/>
            </a:avLst>
          </a:prstGeom>
          <a:solidFill>
            <a:schemeClr val="accent4"/>
          </a:solidFill>
          <a:ln>
            <a:noFill/>
          </a:ln>
        </p:spPr>
        <p:txBody>
          <a:bodyPr spcFirstLastPara="1" wrap="square" lIns="121868" tIns="121868" rIns="121868" bIns="121868" anchor="ctr" anchorCtr="0">
            <a:noAutofit/>
          </a:bodyPr>
          <a:lstStyle/>
          <a:p>
            <a:endParaRPr sz="2485" dirty="0">
              <a:latin typeface="+mn-ea"/>
              <a:sym typeface="Times New Roman" panose="02020603050405020304" pitchFamily="18" charset="0"/>
            </a:endParaRPr>
          </a:p>
        </p:txBody>
      </p:sp>
      <p:sp>
        <p:nvSpPr>
          <p:cNvPr id="6" name="矩形 4"/>
          <p:cNvSpPr/>
          <p:nvPr>
            <p:custDataLst>
              <p:tags r:id="rId2"/>
            </p:custDataLst>
          </p:nvPr>
        </p:nvSpPr>
        <p:spPr>
          <a:xfrm>
            <a:off x="6121225" y="3028287"/>
            <a:ext cx="2680582" cy="1244113"/>
          </a:xfrm>
          <a:prstGeom prst="rightArrow">
            <a:avLst>
              <a:gd name="adj1" fmla="val 61398"/>
              <a:gd name="adj2" fmla="val 69307"/>
            </a:avLst>
          </a:prstGeom>
          <a:solidFill>
            <a:schemeClr val="accent3"/>
          </a:solidFill>
          <a:ln>
            <a:noFill/>
          </a:ln>
        </p:spPr>
        <p:txBody>
          <a:bodyPr spcFirstLastPara="1" wrap="square" lIns="121868" tIns="121868" rIns="121868" bIns="121868" anchor="ctr" anchorCtr="0">
            <a:noAutofit/>
          </a:bodyPr>
          <a:lstStyle/>
          <a:p>
            <a:endParaRPr sz="2485" dirty="0">
              <a:latin typeface="+mn-ea"/>
              <a:sym typeface="Times New Roman" panose="02020603050405020304" pitchFamily="18" charset="0"/>
            </a:endParaRPr>
          </a:p>
        </p:txBody>
      </p:sp>
      <p:sp>
        <p:nvSpPr>
          <p:cNvPr id="7" name="矩形 3"/>
          <p:cNvSpPr/>
          <p:nvPr>
            <p:custDataLst>
              <p:tags r:id="rId3"/>
            </p:custDataLst>
          </p:nvPr>
        </p:nvSpPr>
        <p:spPr>
          <a:xfrm>
            <a:off x="3696723" y="3028287"/>
            <a:ext cx="2680582" cy="1244113"/>
          </a:xfrm>
          <a:prstGeom prst="rightArrow">
            <a:avLst>
              <a:gd name="adj1" fmla="val 61398"/>
              <a:gd name="adj2" fmla="val 69307"/>
            </a:avLst>
          </a:prstGeom>
          <a:solidFill>
            <a:schemeClr val="accent2"/>
          </a:solidFill>
          <a:ln>
            <a:noFill/>
          </a:ln>
        </p:spPr>
        <p:txBody>
          <a:bodyPr spcFirstLastPara="1" wrap="square" lIns="121868" tIns="121868" rIns="121868" bIns="121868" anchor="ctr" anchorCtr="0">
            <a:noAutofit/>
          </a:bodyPr>
          <a:lstStyle/>
          <a:p>
            <a:endParaRPr sz="2485" dirty="0">
              <a:latin typeface="+mn-ea"/>
              <a:sym typeface="Times New Roman" panose="02020603050405020304" pitchFamily="18" charset="0"/>
            </a:endParaRPr>
          </a:p>
        </p:txBody>
      </p:sp>
      <p:sp>
        <p:nvSpPr>
          <p:cNvPr id="8" name="矩形 2"/>
          <p:cNvSpPr/>
          <p:nvPr>
            <p:custDataLst>
              <p:tags r:id="rId4"/>
            </p:custDataLst>
          </p:nvPr>
        </p:nvSpPr>
        <p:spPr>
          <a:xfrm>
            <a:off x="1209074" y="3028287"/>
            <a:ext cx="2680582" cy="1244113"/>
          </a:xfrm>
          <a:prstGeom prst="rightArrow">
            <a:avLst>
              <a:gd name="adj1" fmla="val 61398"/>
              <a:gd name="adj2" fmla="val 69307"/>
            </a:avLst>
          </a:prstGeom>
          <a:solidFill>
            <a:schemeClr val="accent1"/>
          </a:solidFill>
          <a:ln>
            <a:noFill/>
          </a:ln>
        </p:spPr>
        <p:txBody>
          <a:bodyPr spcFirstLastPara="1" wrap="square" lIns="121868" tIns="121868" rIns="121868" bIns="121868" anchor="ctr" anchorCtr="0">
            <a:noAutofit/>
          </a:bodyPr>
          <a:lstStyle/>
          <a:p>
            <a:endParaRPr sz="2485" dirty="0">
              <a:latin typeface="+mn-ea"/>
              <a:sym typeface="Times New Roman" panose="02020603050405020304" pitchFamily="18" charset="0"/>
            </a:endParaRPr>
          </a:p>
        </p:txBody>
      </p:sp>
      <p:sp>
        <p:nvSpPr>
          <p:cNvPr id="9" name="矩形 1"/>
          <p:cNvSpPr txBox="1"/>
          <p:nvPr>
            <p:custDataLst>
              <p:tags r:id="rId5"/>
            </p:custDataLst>
          </p:nvPr>
        </p:nvSpPr>
        <p:spPr>
          <a:xfrm>
            <a:off x="1365590" y="3367950"/>
            <a:ext cx="1692960" cy="565167"/>
          </a:xfrm>
          <a:prstGeom prst="rect">
            <a:avLst/>
          </a:prstGeom>
          <a:noFill/>
          <a:ln>
            <a:noFill/>
          </a:ln>
        </p:spPr>
        <p:txBody>
          <a:bodyPr spcFirstLastPara="1" wrap="square" lIns="121868" tIns="121868" rIns="121868" bIns="121868" anchor="ctr" anchorCtr="0">
            <a:noAutofit/>
          </a:bodyPr>
          <a:lstStyle/>
          <a:p>
            <a:r>
              <a:rPr lang="en-US" altLang="zh-CN" sz="1400" b="1" dirty="0" smtClean="0">
                <a:solidFill>
                  <a:srgbClr val="FFFFFF"/>
                </a:solidFill>
                <a:latin typeface="Arial" panose="020B0604020202020204" pitchFamily="34" charset="0"/>
                <a:ea typeface="汉仪旗黑-55简" panose="00020600040101010101" charset="-128"/>
                <a:cs typeface="微软雅黑" panose="020B0503020204020204" charset="-122"/>
                <a:sym typeface="Times New Roman" panose="02020603050405020304" pitchFamily="18" charset="0"/>
              </a:rPr>
              <a:t>Model optimization and training</a:t>
            </a:r>
            <a:endParaRPr lang="en-US" altLang="zh-CN" sz="1400" b="1" dirty="0" smtClean="0">
              <a:solidFill>
                <a:srgbClr val="FFFFFF"/>
              </a:solidFill>
              <a:latin typeface="Arial" panose="020B0604020202020204" pitchFamily="34" charset="0"/>
              <a:ea typeface="汉仪旗黑-55简" panose="00020600040101010101" charset="-128"/>
              <a:cs typeface="微软雅黑" panose="020B0503020204020204" charset="-122"/>
              <a:sym typeface="Times New Roman" panose="02020603050405020304" pitchFamily="18" charset="0"/>
            </a:endParaRPr>
          </a:p>
        </p:txBody>
      </p:sp>
      <p:sp>
        <p:nvSpPr>
          <p:cNvPr id="10" name="文本框 4"/>
          <p:cNvSpPr txBox="1"/>
          <p:nvPr>
            <p:custDataLst>
              <p:tags r:id="rId6"/>
            </p:custDataLst>
          </p:nvPr>
        </p:nvSpPr>
        <p:spPr>
          <a:xfrm>
            <a:off x="3889790" y="3367950"/>
            <a:ext cx="1714551" cy="565167"/>
          </a:xfrm>
          <a:prstGeom prst="rect">
            <a:avLst/>
          </a:prstGeom>
          <a:noFill/>
          <a:ln>
            <a:noFill/>
          </a:ln>
        </p:spPr>
        <p:txBody>
          <a:bodyPr spcFirstLastPara="1" wrap="square" lIns="121868" tIns="121868" rIns="121868" bIns="121868" anchor="ctr" anchorCtr="0">
            <a:noAutofit/>
          </a:bodyPr>
          <a:lstStyle/>
          <a:p>
            <a:r>
              <a:rPr lang="en-US" altLang="zh-CN" sz="1400" b="1" dirty="0">
                <a:solidFill>
                  <a:srgbClr val="FFFFFF"/>
                </a:solidFill>
                <a:latin typeface="Arial" panose="020B0604020202020204" pitchFamily="34" charset="0"/>
                <a:ea typeface="汉仪旗黑-55简" panose="00020600040101010101" charset="-128"/>
                <a:cs typeface="微软雅黑" panose="020B0503020204020204" charset="-122"/>
                <a:sym typeface="Times New Roman" panose="02020603050405020304" pitchFamily="18" charset="0"/>
              </a:rPr>
              <a:t>Data visualization and display</a:t>
            </a:r>
            <a:endParaRPr lang="en-US" altLang="zh-CN" sz="1400" b="1" dirty="0">
              <a:solidFill>
                <a:srgbClr val="FFFFFF"/>
              </a:solidFill>
              <a:latin typeface="Arial" panose="020B0604020202020204" pitchFamily="34" charset="0"/>
              <a:ea typeface="汉仪旗黑-55简" panose="00020600040101010101" charset="-128"/>
              <a:cs typeface="微软雅黑" panose="020B0503020204020204" charset="-122"/>
              <a:sym typeface="Times New Roman" panose="02020603050405020304" pitchFamily="18" charset="0"/>
            </a:endParaRPr>
          </a:p>
        </p:txBody>
      </p:sp>
      <p:sp>
        <p:nvSpPr>
          <p:cNvPr id="11" name="文本框 3"/>
          <p:cNvSpPr txBox="1"/>
          <p:nvPr>
            <p:custDataLst>
              <p:tags r:id="rId7"/>
            </p:custDataLst>
          </p:nvPr>
        </p:nvSpPr>
        <p:spPr>
          <a:xfrm>
            <a:off x="6472412" y="3367950"/>
            <a:ext cx="1493565" cy="565167"/>
          </a:xfrm>
          <a:prstGeom prst="rect">
            <a:avLst/>
          </a:prstGeom>
          <a:noFill/>
          <a:ln>
            <a:noFill/>
          </a:ln>
        </p:spPr>
        <p:txBody>
          <a:bodyPr spcFirstLastPara="1" wrap="square" lIns="121868" tIns="121868" rIns="121868" bIns="121868" anchor="ctr" anchorCtr="0">
            <a:noAutofit/>
          </a:bodyPr>
          <a:lstStyle/>
          <a:p>
            <a:r>
              <a:rPr lang="en-US" altLang="zh-CN" sz="1200" b="1" dirty="0">
                <a:solidFill>
                  <a:srgbClr val="FFFFFF"/>
                </a:solidFill>
                <a:latin typeface="Arial" panose="020B0604020202020204" pitchFamily="34" charset="0"/>
                <a:ea typeface="汉仪旗黑-55简" panose="00020600040101010101" charset="-128"/>
                <a:cs typeface="微软雅黑" panose="020B0503020204020204" charset="-122"/>
                <a:sym typeface="Times New Roman" panose="02020603050405020304" pitchFamily="18" charset="0"/>
              </a:rPr>
              <a:t>Project development and collaboration</a:t>
            </a:r>
            <a:endParaRPr lang="en-US" altLang="zh-CN" sz="1200" b="1" dirty="0">
              <a:solidFill>
                <a:srgbClr val="FFFFFF"/>
              </a:solidFill>
              <a:latin typeface="Arial" panose="020B0604020202020204" pitchFamily="34" charset="0"/>
              <a:ea typeface="汉仪旗黑-55简" panose="00020600040101010101" charset="-128"/>
              <a:cs typeface="微软雅黑" panose="020B0503020204020204" charset="-122"/>
              <a:sym typeface="Times New Roman" panose="02020603050405020304" pitchFamily="18" charset="0"/>
            </a:endParaRPr>
          </a:p>
        </p:txBody>
      </p:sp>
      <p:sp>
        <p:nvSpPr>
          <p:cNvPr id="12" name="文本框 2"/>
          <p:cNvSpPr txBox="1"/>
          <p:nvPr>
            <p:custDataLst>
              <p:tags r:id="rId8"/>
            </p:custDataLst>
          </p:nvPr>
        </p:nvSpPr>
        <p:spPr>
          <a:xfrm>
            <a:off x="8796631" y="3367808"/>
            <a:ext cx="1845574" cy="565070"/>
          </a:xfrm>
          <a:prstGeom prst="rect">
            <a:avLst/>
          </a:prstGeom>
          <a:noFill/>
          <a:ln>
            <a:noFill/>
          </a:ln>
        </p:spPr>
        <p:txBody>
          <a:bodyPr spcFirstLastPara="1" wrap="square" lIns="121868" tIns="121868" rIns="121868" bIns="121868" anchor="ctr" anchorCtr="0">
            <a:noAutofit/>
          </a:bodyPr>
          <a:lstStyle/>
          <a:p>
            <a:r>
              <a:rPr lang="en-US" altLang="zh-CN" sz="1400" b="1" dirty="0">
                <a:solidFill>
                  <a:srgbClr val="FFFFFF"/>
                </a:solidFill>
                <a:latin typeface="Arial" panose="020B0604020202020204" pitchFamily="34" charset="0"/>
                <a:ea typeface="汉仪旗黑-55简" panose="00020600040101010101" charset="-128"/>
                <a:cs typeface="微软雅黑" panose="020B0503020204020204" charset="-122"/>
                <a:sym typeface="Times New Roman" panose="02020603050405020304" pitchFamily="18" charset="0"/>
              </a:rPr>
              <a:t>Team communication and coordination</a:t>
            </a:r>
            <a:endParaRPr lang="en-US" altLang="zh-CN" sz="1400" b="1" dirty="0">
              <a:solidFill>
                <a:srgbClr val="FFFFFF"/>
              </a:solidFill>
              <a:latin typeface="Arial" panose="020B0604020202020204" pitchFamily="34" charset="0"/>
              <a:ea typeface="汉仪旗黑-55简" panose="00020600040101010101" charset="-128"/>
              <a:cs typeface="微软雅黑" panose="020B0503020204020204" charset="-122"/>
              <a:sym typeface="Times New Roman" panose="02020603050405020304" pitchFamily="18" charset="0"/>
            </a:endParaRPr>
          </a:p>
        </p:txBody>
      </p:sp>
      <p:sp>
        <p:nvSpPr>
          <p:cNvPr id="13" name="Docer Falling Dust PPT demo 13"/>
          <p:cNvSpPr/>
          <p:nvPr>
            <p:custDataLst>
              <p:tags r:id="rId9"/>
            </p:custDataLst>
          </p:nvPr>
        </p:nvSpPr>
        <p:spPr>
          <a:xfrm>
            <a:off x="1171909" y="4088696"/>
            <a:ext cx="3083017" cy="2310199"/>
          </a:xfrm>
          <a:prstGeom prst="rect">
            <a:avLst/>
          </a:prstGeom>
        </p:spPr>
        <p:txBody>
          <a:bodyPr wrap="square">
            <a:noAutofit/>
          </a:bodyPr>
          <a:lstStyle/>
          <a:p>
            <a:pPr>
              <a:lnSpc>
                <a:spcPct val="120000"/>
              </a:lnSpc>
            </a:pPr>
            <a:r>
              <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rPr>
              <a:t>Study efficient training algorithms to reduce KAN model training time (Liu Yang, Wu Honglin).</a:t>
            </a:r>
            <a:endPar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endParaRPr>
          </a:p>
          <a:p>
            <a:pPr>
              <a:lnSpc>
                <a:spcPct val="120000"/>
              </a:lnSpc>
            </a:pPr>
            <a:r>
              <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rPr>
              <a:t>Continue to optimize KAN model and improve prediction accuracy (Wu Honglin).</a:t>
            </a:r>
            <a:endPar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endParaRPr>
          </a:p>
          <a:p>
            <a:pPr>
              <a:lnSpc>
                <a:spcPct val="120000"/>
              </a:lnSpc>
            </a:pPr>
            <a:endPar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endParaRPr>
          </a:p>
        </p:txBody>
      </p:sp>
      <p:sp>
        <p:nvSpPr>
          <p:cNvPr id="15" name="Docer Falling Dust PPT demo 13"/>
          <p:cNvSpPr/>
          <p:nvPr>
            <p:custDataLst>
              <p:tags r:id="rId10"/>
            </p:custDataLst>
          </p:nvPr>
        </p:nvSpPr>
        <p:spPr>
          <a:xfrm>
            <a:off x="3592195" y="1463040"/>
            <a:ext cx="2529205" cy="1565910"/>
          </a:xfrm>
          <a:prstGeom prst="rect">
            <a:avLst/>
          </a:prstGeom>
        </p:spPr>
        <p:txBody>
          <a:bodyPr wrap="square">
            <a:noAutofit/>
          </a:bodyPr>
          <a:lstStyle/>
          <a:p>
            <a:pPr>
              <a:lnSpc>
                <a:spcPct val="120000"/>
              </a:lnSpc>
            </a:pPr>
            <a:r>
              <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rPr>
              <a:t>Build a front-end visualization web platform to display the prediction results of photothermal dependent variables (Peng Zhixin, Liu Yang).</a:t>
            </a:r>
            <a:endPar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endParaRPr>
          </a:p>
        </p:txBody>
      </p:sp>
      <p:sp>
        <p:nvSpPr>
          <p:cNvPr id="17" name="Docer Falling Dust PPT demo 13"/>
          <p:cNvSpPr/>
          <p:nvPr>
            <p:custDataLst>
              <p:tags r:id="rId11"/>
            </p:custDataLst>
          </p:nvPr>
        </p:nvSpPr>
        <p:spPr>
          <a:xfrm>
            <a:off x="5784051" y="4182044"/>
            <a:ext cx="3168109" cy="2158365"/>
          </a:xfrm>
          <a:prstGeom prst="rect">
            <a:avLst/>
          </a:prstGeom>
        </p:spPr>
        <p:txBody>
          <a:bodyPr wrap="square">
            <a:spAutoFit/>
          </a:bodyPr>
          <a:lstStyle/>
          <a:p>
            <a:pPr>
              <a:lnSpc>
                <a:spcPct val="120000"/>
              </a:lnSpc>
            </a:pPr>
            <a:r>
              <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rPr>
              <a:t>Improve project modeling and participate in KAN model algorithm design and training (Xu Yangyang).</a:t>
            </a:r>
            <a:endPar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endParaRPr>
          </a:p>
          <a:p>
            <a:pPr>
              <a:lnSpc>
                <a:spcPct val="120000"/>
              </a:lnSpc>
            </a:pPr>
            <a:r>
              <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rPr>
              <a:t>Build the back-end architecture of the final display platform (Wu Honglin).</a:t>
            </a:r>
            <a:endPar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endParaRPr>
          </a:p>
          <a:p>
            <a:pPr>
              <a:lnSpc>
                <a:spcPct val="120000"/>
              </a:lnSpc>
            </a:pPr>
            <a:r>
              <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rPr>
              <a:t>Promote data fusion solutions to ensure data security and privacy protection (all members).</a:t>
            </a:r>
            <a:endPar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endParaRPr>
          </a:p>
        </p:txBody>
      </p:sp>
      <p:sp>
        <p:nvSpPr>
          <p:cNvPr id="19" name="Docer Falling Dust PPT demo 13"/>
          <p:cNvSpPr/>
          <p:nvPr>
            <p:custDataLst>
              <p:tags r:id="rId12"/>
            </p:custDataLst>
          </p:nvPr>
        </p:nvSpPr>
        <p:spPr>
          <a:xfrm>
            <a:off x="8521700" y="1462405"/>
            <a:ext cx="2192655" cy="1445895"/>
          </a:xfrm>
          <a:prstGeom prst="rect">
            <a:avLst/>
          </a:prstGeom>
        </p:spPr>
        <p:txBody>
          <a:bodyPr wrap="square">
            <a:noAutofit/>
          </a:bodyPr>
          <a:lstStyle/>
          <a:p>
            <a:pPr>
              <a:lnSpc>
                <a:spcPct val="120000"/>
              </a:lnSpc>
            </a:pPr>
            <a:r>
              <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rPr>
              <a:t>Convene project meetings regularly to clarify task division and ensure smooth execution of plans (all members).</a:t>
            </a:r>
            <a:endParaRPr lang="en-US" altLang="zh-CN" sz="1400" dirty="0" smtClean="0">
              <a:solidFill>
                <a:schemeClr val="tx1">
                  <a:lumMod val="85000"/>
                  <a:lumOff val="15000"/>
                </a:schemeClr>
              </a:solidFill>
              <a:latin typeface="Arial" panose="020B0604020202020204" pitchFamily="34" charset="0"/>
              <a:ea typeface="汉仪旗黑-55简" panose="00020600040101010101" charset="-128"/>
              <a:cs typeface="+mn-ea"/>
              <a:sym typeface="+mn-lt"/>
            </a:endParaRPr>
          </a:p>
        </p:txBody>
      </p:sp>
      <p:sp>
        <p:nvSpPr>
          <p:cNvPr id="21" name="Freeform 320"/>
          <p:cNvSpPr>
            <a:spLocks noEditPoints="1"/>
          </p:cNvSpPr>
          <p:nvPr>
            <p:custDataLst>
              <p:tags r:id="rId13"/>
            </p:custDataLst>
          </p:nvPr>
        </p:nvSpPr>
        <p:spPr bwMode="auto">
          <a:xfrm>
            <a:off x="5616371" y="3453162"/>
            <a:ext cx="244207" cy="350594"/>
          </a:xfrm>
          <a:custGeom>
            <a:avLst/>
            <a:gdLst>
              <a:gd name="T0" fmla="*/ 12 w 400"/>
              <a:gd name="T1" fmla="*/ 580 h 580"/>
              <a:gd name="T2" fmla="*/ 76 w 400"/>
              <a:gd name="T3" fmla="*/ 550 h 580"/>
              <a:gd name="T4" fmla="*/ 140 w 400"/>
              <a:gd name="T5" fmla="*/ 519 h 580"/>
              <a:gd name="T6" fmla="*/ 70 w 400"/>
              <a:gd name="T7" fmla="*/ 478 h 580"/>
              <a:gd name="T8" fmla="*/ 0 w 400"/>
              <a:gd name="T9" fmla="*/ 438 h 580"/>
              <a:gd name="T10" fmla="*/ 6 w 400"/>
              <a:gd name="T11" fmla="*/ 509 h 580"/>
              <a:gd name="T12" fmla="*/ 12 w 400"/>
              <a:gd name="T13" fmla="*/ 580 h 580"/>
              <a:gd name="T14" fmla="*/ 230 w 400"/>
              <a:gd name="T15" fmla="*/ 125 h 580"/>
              <a:gd name="T16" fmla="*/ 83 w 400"/>
              <a:gd name="T17" fmla="*/ 380 h 580"/>
              <a:gd name="T18" fmla="*/ 22 w 400"/>
              <a:gd name="T19" fmla="*/ 345 h 580"/>
              <a:gd name="T20" fmla="*/ 169 w 400"/>
              <a:gd name="T21" fmla="*/ 90 h 580"/>
              <a:gd name="T22" fmla="*/ 192 w 400"/>
              <a:gd name="T23" fmla="*/ 50 h 580"/>
              <a:gd name="T24" fmla="*/ 222 w 400"/>
              <a:gd name="T25" fmla="*/ 0 h 580"/>
              <a:gd name="T26" fmla="*/ 236 w 400"/>
              <a:gd name="T27" fmla="*/ 3 h 580"/>
              <a:gd name="T28" fmla="*/ 248 w 400"/>
              <a:gd name="T29" fmla="*/ 6 h 580"/>
              <a:gd name="T30" fmla="*/ 261 w 400"/>
              <a:gd name="T31" fmla="*/ 10 h 580"/>
              <a:gd name="T32" fmla="*/ 273 w 400"/>
              <a:gd name="T33" fmla="*/ 13 h 580"/>
              <a:gd name="T34" fmla="*/ 297 w 400"/>
              <a:gd name="T35" fmla="*/ 24 h 580"/>
              <a:gd name="T36" fmla="*/ 320 w 400"/>
              <a:gd name="T37" fmla="*/ 36 h 580"/>
              <a:gd name="T38" fmla="*/ 342 w 400"/>
              <a:gd name="T39" fmla="*/ 50 h 580"/>
              <a:gd name="T40" fmla="*/ 362 w 400"/>
              <a:gd name="T41" fmla="*/ 67 h 580"/>
              <a:gd name="T42" fmla="*/ 381 w 400"/>
              <a:gd name="T43" fmla="*/ 84 h 580"/>
              <a:gd name="T44" fmla="*/ 400 w 400"/>
              <a:gd name="T45" fmla="*/ 103 h 580"/>
              <a:gd name="T46" fmla="*/ 371 w 400"/>
              <a:gd name="T47" fmla="*/ 153 h 580"/>
              <a:gd name="T48" fmla="*/ 348 w 400"/>
              <a:gd name="T49" fmla="*/ 194 h 580"/>
              <a:gd name="T50" fmla="*/ 201 w 400"/>
              <a:gd name="T51" fmla="*/ 448 h 580"/>
              <a:gd name="T52" fmla="*/ 140 w 400"/>
              <a:gd name="T53" fmla="*/ 414 h 580"/>
              <a:gd name="T54" fmla="*/ 287 w 400"/>
              <a:gd name="T55" fmla="*/ 159 h 580"/>
              <a:gd name="T56" fmla="*/ 230 w 400"/>
              <a:gd name="T57" fmla="*/ 125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580">
                <a:moveTo>
                  <a:pt x="12" y="580"/>
                </a:moveTo>
                <a:lnTo>
                  <a:pt x="76" y="550"/>
                </a:lnTo>
                <a:lnTo>
                  <a:pt x="140" y="519"/>
                </a:lnTo>
                <a:lnTo>
                  <a:pt x="70" y="478"/>
                </a:lnTo>
                <a:lnTo>
                  <a:pt x="0" y="438"/>
                </a:lnTo>
                <a:lnTo>
                  <a:pt x="6" y="509"/>
                </a:lnTo>
                <a:lnTo>
                  <a:pt x="12" y="580"/>
                </a:lnTo>
                <a:close/>
                <a:moveTo>
                  <a:pt x="230" y="125"/>
                </a:moveTo>
                <a:lnTo>
                  <a:pt x="83" y="380"/>
                </a:lnTo>
                <a:lnTo>
                  <a:pt x="22" y="345"/>
                </a:lnTo>
                <a:lnTo>
                  <a:pt x="169" y="90"/>
                </a:lnTo>
                <a:lnTo>
                  <a:pt x="192" y="50"/>
                </a:lnTo>
                <a:lnTo>
                  <a:pt x="222" y="0"/>
                </a:lnTo>
                <a:lnTo>
                  <a:pt x="236" y="3"/>
                </a:lnTo>
                <a:lnTo>
                  <a:pt x="248" y="6"/>
                </a:lnTo>
                <a:lnTo>
                  <a:pt x="261" y="10"/>
                </a:lnTo>
                <a:lnTo>
                  <a:pt x="273" y="13"/>
                </a:lnTo>
                <a:lnTo>
                  <a:pt x="297" y="24"/>
                </a:lnTo>
                <a:lnTo>
                  <a:pt x="320" y="36"/>
                </a:lnTo>
                <a:lnTo>
                  <a:pt x="342" y="50"/>
                </a:lnTo>
                <a:lnTo>
                  <a:pt x="362" y="67"/>
                </a:lnTo>
                <a:lnTo>
                  <a:pt x="381" y="84"/>
                </a:lnTo>
                <a:lnTo>
                  <a:pt x="400" y="103"/>
                </a:lnTo>
                <a:lnTo>
                  <a:pt x="371" y="153"/>
                </a:lnTo>
                <a:lnTo>
                  <a:pt x="348" y="194"/>
                </a:lnTo>
                <a:lnTo>
                  <a:pt x="201" y="448"/>
                </a:lnTo>
                <a:lnTo>
                  <a:pt x="140" y="414"/>
                </a:lnTo>
                <a:lnTo>
                  <a:pt x="287" y="159"/>
                </a:lnTo>
                <a:lnTo>
                  <a:pt x="230" y="12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Freeform 321"/>
          <p:cNvSpPr/>
          <p:nvPr>
            <p:custDataLst>
              <p:tags r:id="rId14"/>
            </p:custDataLst>
          </p:nvPr>
        </p:nvSpPr>
        <p:spPr bwMode="auto">
          <a:xfrm>
            <a:off x="7983867" y="3483507"/>
            <a:ext cx="307072" cy="307072"/>
          </a:xfrm>
          <a:custGeom>
            <a:avLst/>
            <a:gdLst>
              <a:gd name="T0" fmla="*/ 99 w 507"/>
              <a:gd name="T1" fmla="*/ 145 h 507"/>
              <a:gd name="T2" fmla="*/ 89 w 507"/>
              <a:gd name="T3" fmla="*/ 134 h 507"/>
              <a:gd name="T4" fmla="*/ 49 w 507"/>
              <a:gd name="T5" fmla="*/ 127 h 507"/>
              <a:gd name="T6" fmla="*/ 19 w 507"/>
              <a:gd name="T7" fmla="*/ 109 h 507"/>
              <a:gd name="T8" fmla="*/ 6 w 507"/>
              <a:gd name="T9" fmla="*/ 76 h 507"/>
              <a:gd name="T10" fmla="*/ 16 w 507"/>
              <a:gd name="T11" fmla="*/ 44 h 507"/>
              <a:gd name="T12" fmla="*/ 41 w 507"/>
              <a:gd name="T13" fmla="*/ 19 h 507"/>
              <a:gd name="T14" fmla="*/ 75 w 507"/>
              <a:gd name="T15" fmla="*/ 9 h 507"/>
              <a:gd name="T16" fmla="*/ 107 w 507"/>
              <a:gd name="T17" fmla="*/ 21 h 507"/>
              <a:gd name="T18" fmla="*/ 126 w 507"/>
              <a:gd name="T19" fmla="*/ 51 h 507"/>
              <a:gd name="T20" fmla="*/ 133 w 507"/>
              <a:gd name="T21" fmla="*/ 91 h 507"/>
              <a:gd name="T22" fmla="*/ 142 w 507"/>
              <a:gd name="T23" fmla="*/ 101 h 507"/>
              <a:gd name="T24" fmla="*/ 352 w 507"/>
              <a:gd name="T25" fmla="*/ 96 h 507"/>
              <a:gd name="T26" fmla="*/ 349 w 507"/>
              <a:gd name="T27" fmla="*/ 112 h 507"/>
              <a:gd name="T28" fmla="*/ 323 w 507"/>
              <a:gd name="T29" fmla="*/ 120 h 507"/>
              <a:gd name="T30" fmla="*/ 288 w 507"/>
              <a:gd name="T31" fmla="*/ 130 h 507"/>
              <a:gd name="T32" fmla="*/ 267 w 507"/>
              <a:gd name="T33" fmla="*/ 155 h 507"/>
              <a:gd name="T34" fmla="*/ 266 w 507"/>
              <a:gd name="T35" fmla="*/ 189 h 507"/>
              <a:gd name="T36" fmla="*/ 285 w 507"/>
              <a:gd name="T37" fmla="*/ 216 h 507"/>
              <a:gd name="T38" fmla="*/ 310 w 507"/>
              <a:gd name="T39" fmla="*/ 234 h 507"/>
              <a:gd name="T40" fmla="*/ 345 w 507"/>
              <a:gd name="T41" fmla="*/ 232 h 507"/>
              <a:gd name="T42" fmla="*/ 371 w 507"/>
              <a:gd name="T43" fmla="*/ 211 h 507"/>
              <a:gd name="T44" fmla="*/ 379 w 507"/>
              <a:gd name="T45" fmla="*/ 176 h 507"/>
              <a:gd name="T46" fmla="*/ 387 w 507"/>
              <a:gd name="T47" fmla="*/ 152 h 507"/>
              <a:gd name="T48" fmla="*/ 404 w 507"/>
              <a:gd name="T49" fmla="*/ 148 h 507"/>
              <a:gd name="T50" fmla="*/ 390 w 507"/>
              <a:gd name="T51" fmla="*/ 357 h 507"/>
              <a:gd name="T52" fmla="*/ 378 w 507"/>
              <a:gd name="T53" fmla="*/ 330 h 507"/>
              <a:gd name="T54" fmla="*/ 369 w 507"/>
              <a:gd name="T55" fmla="*/ 297 h 507"/>
              <a:gd name="T56" fmla="*/ 344 w 507"/>
              <a:gd name="T57" fmla="*/ 276 h 507"/>
              <a:gd name="T58" fmla="*/ 310 w 507"/>
              <a:gd name="T59" fmla="*/ 274 h 507"/>
              <a:gd name="T60" fmla="*/ 285 w 507"/>
              <a:gd name="T61" fmla="*/ 292 h 507"/>
              <a:gd name="T62" fmla="*/ 267 w 507"/>
              <a:gd name="T63" fmla="*/ 318 h 507"/>
              <a:gd name="T64" fmla="*/ 268 w 507"/>
              <a:gd name="T65" fmla="*/ 351 h 507"/>
              <a:gd name="T66" fmla="*/ 289 w 507"/>
              <a:gd name="T67" fmla="*/ 376 h 507"/>
              <a:gd name="T68" fmla="*/ 323 w 507"/>
              <a:gd name="T69" fmla="*/ 385 h 507"/>
              <a:gd name="T70" fmla="*/ 350 w 507"/>
              <a:gd name="T71" fmla="*/ 397 h 507"/>
              <a:gd name="T72" fmla="*/ 155 w 507"/>
              <a:gd name="T73" fmla="*/ 410 h 507"/>
              <a:gd name="T74" fmla="*/ 135 w 507"/>
              <a:gd name="T75" fmla="*/ 413 h 507"/>
              <a:gd name="T76" fmla="*/ 126 w 507"/>
              <a:gd name="T77" fmla="*/ 440 h 507"/>
              <a:gd name="T78" fmla="*/ 117 w 507"/>
              <a:gd name="T79" fmla="*/ 479 h 507"/>
              <a:gd name="T80" fmla="*/ 89 w 507"/>
              <a:gd name="T81" fmla="*/ 502 h 507"/>
              <a:gd name="T82" fmla="*/ 51 w 507"/>
              <a:gd name="T83" fmla="*/ 503 h 507"/>
              <a:gd name="T84" fmla="*/ 22 w 507"/>
              <a:gd name="T85" fmla="*/ 483 h 507"/>
              <a:gd name="T86" fmla="*/ 3 w 507"/>
              <a:gd name="T87" fmla="*/ 454 h 507"/>
              <a:gd name="T88" fmla="*/ 3 w 507"/>
              <a:gd name="T89" fmla="*/ 418 h 507"/>
              <a:gd name="T90" fmla="*/ 27 w 507"/>
              <a:gd name="T91" fmla="*/ 389 h 507"/>
              <a:gd name="T92" fmla="*/ 65 w 507"/>
              <a:gd name="T93" fmla="*/ 379 h 507"/>
              <a:gd name="T94" fmla="*/ 93 w 507"/>
              <a:gd name="T95" fmla="*/ 370 h 507"/>
              <a:gd name="T96" fmla="*/ 96 w 507"/>
              <a:gd name="T97" fmla="*/ 35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7" h="507">
                <a:moveTo>
                  <a:pt x="0" y="256"/>
                </a:moveTo>
                <a:lnTo>
                  <a:pt x="99" y="157"/>
                </a:lnTo>
                <a:lnTo>
                  <a:pt x="99" y="151"/>
                </a:lnTo>
                <a:lnTo>
                  <a:pt x="99" y="145"/>
                </a:lnTo>
                <a:lnTo>
                  <a:pt x="98" y="141"/>
                </a:lnTo>
                <a:lnTo>
                  <a:pt x="96" y="139"/>
                </a:lnTo>
                <a:lnTo>
                  <a:pt x="92" y="137"/>
                </a:lnTo>
                <a:lnTo>
                  <a:pt x="89" y="134"/>
                </a:lnTo>
                <a:lnTo>
                  <a:pt x="79" y="132"/>
                </a:lnTo>
                <a:lnTo>
                  <a:pt x="69" y="130"/>
                </a:lnTo>
                <a:lnTo>
                  <a:pt x="58" y="130"/>
                </a:lnTo>
                <a:lnTo>
                  <a:pt x="49" y="127"/>
                </a:lnTo>
                <a:lnTo>
                  <a:pt x="40" y="125"/>
                </a:lnTo>
                <a:lnTo>
                  <a:pt x="33" y="120"/>
                </a:lnTo>
                <a:lnTo>
                  <a:pt x="24" y="116"/>
                </a:lnTo>
                <a:lnTo>
                  <a:pt x="19" y="109"/>
                </a:lnTo>
                <a:lnTo>
                  <a:pt x="13" y="102"/>
                </a:lnTo>
                <a:lnTo>
                  <a:pt x="9" y="94"/>
                </a:lnTo>
                <a:lnTo>
                  <a:pt x="7" y="86"/>
                </a:lnTo>
                <a:lnTo>
                  <a:pt x="6" y="76"/>
                </a:lnTo>
                <a:lnTo>
                  <a:pt x="7" y="67"/>
                </a:lnTo>
                <a:lnTo>
                  <a:pt x="9" y="58"/>
                </a:lnTo>
                <a:lnTo>
                  <a:pt x="13" y="51"/>
                </a:lnTo>
                <a:lnTo>
                  <a:pt x="16" y="44"/>
                </a:lnTo>
                <a:lnTo>
                  <a:pt x="24" y="33"/>
                </a:lnTo>
                <a:lnTo>
                  <a:pt x="28" y="30"/>
                </a:lnTo>
                <a:lnTo>
                  <a:pt x="31" y="26"/>
                </a:lnTo>
                <a:lnTo>
                  <a:pt x="41" y="19"/>
                </a:lnTo>
                <a:lnTo>
                  <a:pt x="48" y="14"/>
                </a:lnTo>
                <a:lnTo>
                  <a:pt x="56" y="11"/>
                </a:lnTo>
                <a:lnTo>
                  <a:pt x="64" y="9"/>
                </a:lnTo>
                <a:lnTo>
                  <a:pt x="75" y="9"/>
                </a:lnTo>
                <a:lnTo>
                  <a:pt x="83" y="9"/>
                </a:lnTo>
                <a:lnTo>
                  <a:pt x="91" y="12"/>
                </a:lnTo>
                <a:lnTo>
                  <a:pt x="99" y="16"/>
                </a:lnTo>
                <a:lnTo>
                  <a:pt x="107" y="21"/>
                </a:lnTo>
                <a:lnTo>
                  <a:pt x="113" y="27"/>
                </a:lnTo>
                <a:lnTo>
                  <a:pt x="119" y="34"/>
                </a:lnTo>
                <a:lnTo>
                  <a:pt x="122" y="42"/>
                </a:lnTo>
                <a:lnTo>
                  <a:pt x="126" y="51"/>
                </a:lnTo>
                <a:lnTo>
                  <a:pt x="127" y="61"/>
                </a:lnTo>
                <a:lnTo>
                  <a:pt x="128" y="72"/>
                </a:lnTo>
                <a:lnTo>
                  <a:pt x="129" y="82"/>
                </a:lnTo>
                <a:lnTo>
                  <a:pt x="133" y="91"/>
                </a:lnTo>
                <a:lnTo>
                  <a:pt x="134" y="95"/>
                </a:lnTo>
                <a:lnTo>
                  <a:pt x="136" y="98"/>
                </a:lnTo>
                <a:lnTo>
                  <a:pt x="140" y="99"/>
                </a:lnTo>
                <a:lnTo>
                  <a:pt x="142" y="101"/>
                </a:lnTo>
                <a:lnTo>
                  <a:pt x="148" y="102"/>
                </a:lnTo>
                <a:lnTo>
                  <a:pt x="155" y="101"/>
                </a:lnTo>
                <a:lnTo>
                  <a:pt x="255" y="0"/>
                </a:lnTo>
                <a:lnTo>
                  <a:pt x="352" y="96"/>
                </a:lnTo>
                <a:lnTo>
                  <a:pt x="352" y="102"/>
                </a:lnTo>
                <a:lnTo>
                  <a:pt x="351" y="108"/>
                </a:lnTo>
                <a:lnTo>
                  <a:pt x="350" y="110"/>
                </a:lnTo>
                <a:lnTo>
                  <a:pt x="349" y="112"/>
                </a:lnTo>
                <a:lnTo>
                  <a:pt x="345" y="115"/>
                </a:lnTo>
                <a:lnTo>
                  <a:pt x="343" y="116"/>
                </a:lnTo>
                <a:lnTo>
                  <a:pt x="334" y="119"/>
                </a:lnTo>
                <a:lnTo>
                  <a:pt x="323" y="120"/>
                </a:lnTo>
                <a:lnTo>
                  <a:pt x="314" y="122"/>
                </a:lnTo>
                <a:lnTo>
                  <a:pt x="304" y="123"/>
                </a:lnTo>
                <a:lnTo>
                  <a:pt x="296" y="125"/>
                </a:lnTo>
                <a:lnTo>
                  <a:pt x="288" y="130"/>
                </a:lnTo>
                <a:lnTo>
                  <a:pt x="281" y="134"/>
                </a:lnTo>
                <a:lnTo>
                  <a:pt x="275" y="140"/>
                </a:lnTo>
                <a:lnTo>
                  <a:pt x="271" y="147"/>
                </a:lnTo>
                <a:lnTo>
                  <a:pt x="267" y="155"/>
                </a:lnTo>
                <a:lnTo>
                  <a:pt x="265" y="164"/>
                </a:lnTo>
                <a:lnTo>
                  <a:pt x="264" y="172"/>
                </a:lnTo>
                <a:lnTo>
                  <a:pt x="264" y="181"/>
                </a:lnTo>
                <a:lnTo>
                  <a:pt x="266" y="189"/>
                </a:lnTo>
                <a:lnTo>
                  <a:pt x="269" y="196"/>
                </a:lnTo>
                <a:lnTo>
                  <a:pt x="274" y="203"/>
                </a:lnTo>
                <a:lnTo>
                  <a:pt x="281" y="213"/>
                </a:lnTo>
                <a:lnTo>
                  <a:pt x="285" y="216"/>
                </a:lnTo>
                <a:lnTo>
                  <a:pt x="288" y="218"/>
                </a:lnTo>
                <a:lnTo>
                  <a:pt x="296" y="227"/>
                </a:lnTo>
                <a:lnTo>
                  <a:pt x="303" y="230"/>
                </a:lnTo>
                <a:lnTo>
                  <a:pt x="310" y="234"/>
                </a:lnTo>
                <a:lnTo>
                  <a:pt x="320" y="236"/>
                </a:lnTo>
                <a:lnTo>
                  <a:pt x="328" y="236"/>
                </a:lnTo>
                <a:lnTo>
                  <a:pt x="337" y="236"/>
                </a:lnTo>
                <a:lnTo>
                  <a:pt x="345" y="232"/>
                </a:lnTo>
                <a:lnTo>
                  <a:pt x="352" y="229"/>
                </a:lnTo>
                <a:lnTo>
                  <a:pt x="359" y="224"/>
                </a:lnTo>
                <a:lnTo>
                  <a:pt x="365" y="218"/>
                </a:lnTo>
                <a:lnTo>
                  <a:pt x="371" y="211"/>
                </a:lnTo>
                <a:lnTo>
                  <a:pt x="374" y="204"/>
                </a:lnTo>
                <a:lnTo>
                  <a:pt x="377" y="196"/>
                </a:lnTo>
                <a:lnTo>
                  <a:pt x="378" y="186"/>
                </a:lnTo>
                <a:lnTo>
                  <a:pt x="379" y="176"/>
                </a:lnTo>
                <a:lnTo>
                  <a:pt x="380" y="167"/>
                </a:lnTo>
                <a:lnTo>
                  <a:pt x="384" y="158"/>
                </a:lnTo>
                <a:lnTo>
                  <a:pt x="385" y="154"/>
                </a:lnTo>
                <a:lnTo>
                  <a:pt x="387" y="152"/>
                </a:lnTo>
                <a:lnTo>
                  <a:pt x="390" y="150"/>
                </a:lnTo>
                <a:lnTo>
                  <a:pt x="392" y="148"/>
                </a:lnTo>
                <a:lnTo>
                  <a:pt x="398" y="147"/>
                </a:lnTo>
                <a:lnTo>
                  <a:pt x="404" y="148"/>
                </a:lnTo>
                <a:lnTo>
                  <a:pt x="507" y="251"/>
                </a:lnTo>
                <a:lnTo>
                  <a:pt x="400" y="358"/>
                </a:lnTo>
                <a:lnTo>
                  <a:pt x="394" y="358"/>
                </a:lnTo>
                <a:lnTo>
                  <a:pt x="390" y="357"/>
                </a:lnTo>
                <a:lnTo>
                  <a:pt x="385" y="354"/>
                </a:lnTo>
                <a:lnTo>
                  <a:pt x="381" y="349"/>
                </a:lnTo>
                <a:lnTo>
                  <a:pt x="379" y="340"/>
                </a:lnTo>
                <a:lnTo>
                  <a:pt x="378" y="330"/>
                </a:lnTo>
                <a:lnTo>
                  <a:pt x="377" y="321"/>
                </a:lnTo>
                <a:lnTo>
                  <a:pt x="376" y="312"/>
                </a:lnTo>
                <a:lnTo>
                  <a:pt x="373" y="304"/>
                </a:lnTo>
                <a:lnTo>
                  <a:pt x="369" y="297"/>
                </a:lnTo>
                <a:lnTo>
                  <a:pt x="364" y="290"/>
                </a:lnTo>
                <a:lnTo>
                  <a:pt x="358" y="284"/>
                </a:lnTo>
                <a:lnTo>
                  <a:pt x="351" y="279"/>
                </a:lnTo>
                <a:lnTo>
                  <a:pt x="344" y="276"/>
                </a:lnTo>
                <a:lnTo>
                  <a:pt x="336" y="273"/>
                </a:lnTo>
                <a:lnTo>
                  <a:pt x="328" y="272"/>
                </a:lnTo>
                <a:lnTo>
                  <a:pt x="318" y="272"/>
                </a:lnTo>
                <a:lnTo>
                  <a:pt x="310" y="274"/>
                </a:lnTo>
                <a:lnTo>
                  <a:pt x="303" y="278"/>
                </a:lnTo>
                <a:lnTo>
                  <a:pt x="297" y="281"/>
                </a:lnTo>
                <a:lnTo>
                  <a:pt x="288" y="288"/>
                </a:lnTo>
                <a:lnTo>
                  <a:pt x="285" y="292"/>
                </a:lnTo>
                <a:lnTo>
                  <a:pt x="281" y="295"/>
                </a:lnTo>
                <a:lnTo>
                  <a:pt x="274" y="305"/>
                </a:lnTo>
                <a:lnTo>
                  <a:pt x="271" y="311"/>
                </a:lnTo>
                <a:lnTo>
                  <a:pt x="267" y="318"/>
                </a:lnTo>
                <a:lnTo>
                  <a:pt x="265" y="326"/>
                </a:lnTo>
                <a:lnTo>
                  <a:pt x="265" y="335"/>
                </a:lnTo>
                <a:lnTo>
                  <a:pt x="265" y="343"/>
                </a:lnTo>
                <a:lnTo>
                  <a:pt x="268" y="351"/>
                </a:lnTo>
                <a:lnTo>
                  <a:pt x="272" y="358"/>
                </a:lnTo>
                <a:lnTo>
                  <a:pt x="276" y="365"/>
                </a:lnTo>
                <a:lnTo>
                  <a:pt x="282" y="371"/>
                </a:lnTo>
                <a:lnTo>
                  <a:pt x="289" y="376"/>
                </a:lnTo>
                <a:lnTo>
                  <a:pt x="296" y="381"/>
                </a:lnTo>
                <a:lnTo>
                  <a:pt x="304" y="383"/>
                </a:lnTo>
                <a:lnTo>
                  <a:pt x="314" y="384"/>
                </a:lnTo>
                <a:lnTo>
                  <a:pt x="323" y="385"/>
                </a:lnTo>
                <a:lnTo>
                  <a:pt x="332" y="386"/>
                </a:lnTo>
                <a:lnTo>
                  <a:pt x="342" y="389"/>
                </a:lnTo>
                <a:lnTo>
                  <a:pt x="346" y="392"/>
                </a:lnTo>
                <a:lnTo>
                  <a:pt x="350" y="397"/>
                </a:lnTo>
                <a:lnTo>
                  <a:pt x="351" y="402"/>
                </a:lnTo>
                <a:lnTo>
                  <a:pt x="351" y="407"/>
                </a:lnTo>
                <a:lnTo>
                  <a:pt x="252" y="507"/>
                </a:lnTo>
                <a:lnTo>
                  <a:pt x="155" y="410"/>
                </a:lnTo>
                <a:lnTo>
                  <a:pt x="148" y="409"/>
                </a:lnTo>
                <a:lnTo>
                  <a:pt x="141" y="410"/>
                </a:lnTo>
                <a:lnTo>
                  <a:pt x="139" y="411"/>
                </a:lnTo>
                <a:lnTo>
                  <a:pt x="135" y="413"/>
                </a:lnTo>
                <a:lnTo>
                  <a:pt x="133" y="416"/>
                </a:lnTo>
                <a:lnTo>
                  <a:pt x="131" y="420"/>
                </a:lnTo>
                <a:lnTo>
                  <a:pt x="128" y="430"/>
                </a:lnTo>
                <a:lnTo>
                  <a:pt x="126" y="440"/>
                </a:lnTo>
                <a:lnTo>
                  <a:pt x="125" y="451"/>
                </a:lnTo>
                <a:lnTo>
                  <a:pt x="124" y="462"/>
                </a:lnTo>
                <a:lnTo>
                  <a:pt x="121" y="470"/>
                </a:lnTo>
                <a:lnTo>
                  <a:pt x="117" y="479"/>
                </a:lnTo>
                <a:lnTo>
                  <a:pt x="111" y="487"/>
                </a:lnTo>
                <a:lnTo>
                  <a:pt x="105" y="493"/>
                </a:lnTo>
                <a:lnTo>
                  <a:pt x="97" y="498"/>
                </a:lnTo>
                <a:lnTo>
                  <a:pt x="89" y="502"/>
                </a:lnTo>
                <a:lnTo>
                  <a:pt x="79" y="505"/>
                </a:lnTo>
                <a:lnTo>
                  <a:pt x="71" y="505"/>
                </a:lnTo>
                <a:lnTo>
                  <a:pt x="61" y="505"/>
                </a:lnTo>
                <a:lnTo>
                  <a:pt x="51" y="503"/>
                </a:lnTo>
                <a:lnTo>
                  <a:pt x="43" y="498"/>
                </a:lnTo>
                <a:lnTo>
                  <a:pt x="36" y="495"/>
                </a:lnTo>
                <a:lnTo>
                  <a:pt x="27" y="487"/>
                </a:lnTo>
                <a:lnTo>
                  <a:pt x="22" y="483"/>
                </a:lnTo>
                <a:lnTo>
                  <a:pt x="19" y="480"/>
                </a:lnTo>
                <a:lnTo>
                  <a:pt x="12" y="469"/>
                </a:lnTo>
                <a:lnTo>
                  <a:pt x="7" y="462"/>
                </a:lnTo>
                <a:lnTo>
                  <a:pt x="3" y="454"/>
                </a:lnTo>
                <a:lnTo>
                  <a:pt x="1" y="445"/>
                </a:lnTo>
                <a:lnTo>
                  <a:pt x="0" y="435"/>
                </a:lnTo>
                <a:lnTo>
                  <a:pt x="1" y="426"/>
                </a:lnTo>
                <a:lnTo>
                  <a:pt x="3" y="418"/>
                </a:lnTo>
                <a:lnTo>
                  <a:pt x="8" y="409"/>
                </a:lnTo>
                <a:lnTo>
                  <a:pt x="13" y="402"/>
                </a:lnTo>
                <a:lnTo>
                  <a:pt x="20" y="395"/>
                </a:lnTo>
                <a:lnTo>
                  <a:pt x="27" y="389"/>
                </a:lnTo>
                <a:lnTo>
                  <a:pt x="35" y="385"/>
                </a:lnTo>
                <a:lnTo>
                  <a:pt x="44" y="382"/>
                </a:lnTo>
                <a:lnTo>
                  <a:pt x="55" y="381"/>
                </a:lnTo>
                <a:lnTo>
                  <a:pt x="65" y="379"/>
                </a:lnTo>
                <a:lnTo>
                  <a:pt x="76" y="378"/>
                </a:lnTo>
                <a:lnTo>
                  <a:pt x="86" y="375"/>
                </a:lnTo>
                <a:lnTo>
                  <a:pt x="90" y="372"/>
                </a:lnTo>
                <a:lnTo>
                  <a:pt x="93" y="370"/>
                </a:lnTo>
                <a:lnTo>
                  <a:pt x="94" y="368"/>
                </a:lnTo>
                <a:lnTo>
                  <a:pt x="96" y="364"/>
                </a:lnTo>
                <a:lnTo>
                  <a:pt x="97" y="357"/>
                </a:lnTo>
                <a:lnTo>
                  <a:pt x="96" y="350"/>
                </a:lnTo>
                <a:lnTo>
                  <a:pt x="0" y="25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Freeform 360"/>
          <p:cNvSpPr>
            <a:spLocks noEditPoints="1"/>
          </p:cNvSpPr>
          <p:nvPr>
            <p:custDataLst>
              <p:tags r:id="rId15"/>
            </p:custDataLst>
          </p:nvPr>
        </p:nvSpPr>
        <p:spPr bwMode="auto">
          <a:xfrm>
            <a:off x="10439012" y="3483507"/>
            <a:ext cx="229700" cy="331252"/>
          </a:xfrm>
          <a:custGeom>
            <a:avLst/>
            <a:gdLst>
              <a:gd name="T0" fmla="*/ 294 w 377"/>
              <a:gd name="T1" fmla="*/ 255 h 550"/>
              <a:gd name="T2" fmla="*/ 315 w 377"/>
              <a:gd name="T3" fmla="*/ 276 h 550"/>
              <a:gd name="T4" fmla="*/ 333 w 377"/>
              <a:gd name="T5" fmla="*/ 301 h 550"/>
              <a:gd name="T6" fmla="*/ 345 w 377"/>
              <a:gd name="T7" fmla="*/ 329 h 550"/>
              <a:gd name="T8" fmla="*/ 352 w 377"/>
              <a:gd name="T9" fmla="*/ 359 h 550"/>
              <a:gd name="T10" fmla="*/ 353 w 377"/>
              <a:gd name="T11" fmla="*/ 399 h 550"/>
              <a:gd name="T12" fmla="*/ 340 w 377"/>
              <a:gd name="T13" fmla="*/ 447 h 550"/>
              <a:gd name="T14" fmla="*/ 314 w 377"/>
              <a:gd name="T15" fmla="*/ 489 h 550"/>
              <a:gd name="T16" fmla="*/ 279 w 377"/>
              <a:gd name="T17" fmla="*/ 520 h 550"/>
              <a:gd name="T18" fmla="*/ 235 w 377"/>
              <a:gd name="T19" fmla="*/ 543 h 550"/>
              <a:gd name="T20" fmla="*/ 185 w 377"/>
              <a:gd name="T21" fmla="*/ 550 h 550"/>
              <a:gd name="T22" fmla="*/ 135 w 377"/>
              <a:gd name="T23" fmla="*/ 543 h 550"/>
              <a:gd name="T24" fmla="*/ 91 w 377"/>
              <a:gd name="T25" fmla="*/ 520 h 550"/>
              <a:gd name="T26" fmla="*/ 55 w 377"/>
              <a:gd name="T27" fmla="*/ 489 h 550"/>
              <a:gd name="T28" fmla="*/ 30 w 377"/>
              <a:gd name="T29" fmla="*/ 447 h 550"/>
              <a:gd name="T30" fmla="*/ 18 w 377"/>
              <a:gd name="T31" fmla="*/ 399 h 550"/>
              <a:gd name="T32" fmla="*/ 18 w 377"/>
              <a:gd name="T33" fmla="*/ 361 h 550"/>
              <a:gd name="T34" fmla="*/ 25 w 377"/>
              <a:gd name="T35" fmla="*/ 330 h 550"/>
              <a:gd name="T36" fmla="*/ 37 w 377"/>
              <a:gd name="T37" fmla="*/ 303 h 550"/>
              <a:gd name="T38" fmla="*/ 72 w 377"/>
              <a:gd name="T39" fmla="*/ 257 h 550"/>
              <a:gd name="T40" fmla="*/ 88 w 377"/>
              <a:gd name="T41" fmla="*/ 162 h 550"/>
              <a:gd name="T42" fmla="*/ 0 w 377"/>
              <a:gd name="T43" fmla="*/ 0 h 550"/>
              <a:gd name="T44" fmla="*/ 139 w 377"/>
              <a:gd name="T45" fmla="*/ 0 h 550"/>
              <a:gd name="T46" fmla="*/ 235 w 377"/>
              <a:gd name="T47" fmla="*/ 4 h 550"/>
              <a:gd name="T48" fmla="*/ 361 w 377"/>
              <a:gd name="T49" fmla="*/ 0 h 550"/>
              <a:gd name="T50" fmla="*/ 273 w 377"/>
              <a:gd name="T51" fmla="*/ 162 h 550"/>
              <a:gd name="T52" fmla="*/ 278 w 377"/>
              <a:gd name="T53" fmla="*/ 242 h 550"/>
              <a:gd name="T54" fmla="*/ 215 w 377"/>
              <a:gd name="T55" fmla="*/ 216 h 550"/>
              <a:gd name="T56" fmla="*/ 243 w 377"/>
              <a:gd name="T57" fmla="*/ 199 h 550"/>
              <a:gd name="T58" fmla="*/ 138 w 377"/>
              <a:gd name="T59" fmla="*/ 221 h 550"/>
              <a:gd name="T60" fmla="*/ 185 w 377"/>
              <a:gd name="T61" fmla="*/ 214 h 550"/>
              <a:gd name="T62" fmla="*/ 200 w 377"/>
              <a:gd name="T63" fmla="*/ 237 h 550"/>
              <a:gd name="T64" fmla="*/ 242 w 377"/>
              <a:gd name="T65" fmla="*/ 249 h 550"/>
              <a:gd name="T66" fmla="*/ 277 w 377"/>
              <a:gd name="T67" fmla="*/ 270 h 550"/>
              <a:gd name="T68" fmla="*/ 305 w 377"/>
              <a:gd name="T69" fmla="*/ 301 h 550"/>
              <a:gd name="T70" fmla="*/ 324 w 377"/>
              <a:gd name="T71" fmla="*/ 338 h 550"/>
              <a:gd name="T72" fmla="*/ 329 w 377"/>
              <a:gd name="T73" fmla="*/ 382 h 550"/>
              <a:gd name="T74" fmla="*/ 324 w 377"/>
              <a:gd name="T75" fmla="*/ 425 h 550"/>
              <a:gd name="T76" fmla="*/ 305 w 377"/>
              <a:gd name="T77" fmla="*/ 462 h 550"/>
              <a:gd name="T78" fmla="*/ 277 w 377"/>
              <a:gd name="T79" fmla="*/ 494 h 550"/>
              <a:gd name="T80" fmla="*/ 242 w 377"/>
              <a:gd name="T81" fmla="*/ 515 h 550"/>
              <a:gd name="T82" fmla="*/ 200 w 377"/>
              <a:gd name="T83" fmla="*/ 525 h 550"/>
              <a:gd name="T84" fmla="*/ 182 w 377"/>
              <a:gd name="T85" fmla="*/ 526 h 550"/>
              <a:gd name="T86" fmla="*/ 221 w 377"/>
              <a:gd name="T87" fmla="*/ 516 h 550"/>
              <a:gd name="T88" fmla="*/ 254 w 377"/>
              <a:gd name="T89" fmla="*/ 496 h 550"/>
              <a:gd name="T90" fmla="*/ 280 w 377"/>
              <a:gd name="T91" fmla="*/ 469 h 550"/>
              <a:gd name="T92" fmla="*/ 299 w 377"/>
              <a:gd name="T93" fmla="*/ 435 h 550"/>
              <a:gd name="T94" fmla="*/ 308 w 377"/>
              <a:gd name="T95" fmla="*/ 397 h 550"/>
              <a:gd name="T96" fmla="*/ 306 w 377"/>
              <a:gd name="T97" fmla="*/ 354 h 550"/>
              <a:gd name="T98" fmla="*/ 291 w 377"/>
              <a:gd name="T99" fmla="*/ 314 h 550"/>
              <a:gd name="T100" fmla="*/ 266 w 377"/>
              <a:gd name="T101" fmla="*/ 281 h 550"/>
              <a:gd name="T102" fmla="*/ 234 w 377"/>
              <a:gd name="T103" fmla="*/ 256 h 550"/>
              <a:gd name="T104" fmla="*/ 195 w 377"/>
              <a:gd name="T105" fmla="*/ 242 h 550"/>
              <a:gd name="T106" fmla="*/ 175 w 377"/>
              <a:gd name="T107" fmla="*/ 237 h 550"/>
              <a:gd name="T108" fmla="*/ 247 w 377"/>
              <a:gd name="T109" fmla="*/ 174 h 550"/>
              <a:gd name="T110" fmla="*/ 145 w 377"/>
              <a:gd name="T111" fmla="*/ 17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7" h="550">
                <a:moveTo>
                  <a:pt x="278" y="242"/>
                </a:moveTo>
                <a:lnTo>
                  <a:pt x="286" y="248"/>
                </a:lnTo>
                <a:lnTo>
                  <a:pt x="294" y="255"/>
                </a:lnTo>
                <a:lnTo>
                  <a:pt x="303" y="260"/>
                </a:lnTo>
                <a:lnTo>
                  <a:pt x="310" y="269"/>
                </a:lnTo>
                <a:lnTo>
                  <a:pt x="315" y="276"/>
                </a:lnTo>
                <a:lnTo>
                  <a:pt x="322" y="284"/>
                </a:lnTo>
                <a:lnTo>
                  <a:pt x="327" y="292"/>
                </a:lnTo>
                <a:lnTo>
                  <a:pt x="333" y="301"/>
                </a:lnTo>
                <a:lnTo>
                  <a:pt x="338" y="310"/>
                </a:lnTo>
                <a:lnTo>
                  <a:pt x="341" y="320"/>
                </a:lnTo>
                <a:lnTo>
                  <a:pt x="345" y="329"/>
                </a:lnTo>
                <a:lnTo>
                  <a:pt x="348" y="340"/>
                </a:lnTo>
                <a:lnTo>
                  <a:pt x="350" y="349"/>
                </a:lnTo>
                <a:lnTo>
                  <a:pt x="352" y="359"/>
                </a:lnTo>
                <a:lnTo>
                  <a:pt x="353" y="371"/>
                </a:lnTo>
                <a:lnTo>
                  <a:pt x="353" y="382"/>
                </a:lnTo>
                <a:lnTo>
                  <a:pt x="353" y="399"/>
                </a:lnTo>
                <a:lnTo>
                  <a:pt x="349" y="415"/>
                </a:lnTo>
                <a:lnTo>
                  <a:pt x="346" y="432"/>
                </a:lnTo>
                <a:lnTo>
                  <a:pt x="340" y="447"/>
                </a:lnTo>
                <a:lnTo>
                  <a:pt x="333" y="462"/>
                </a:lnTo>
                <a:lnTo>
                  <a:pt x="325" y="475"/>
                </a:lnTo>
                <a:lnTo>
                  <a:pt x="314" y="489"/>
                </a:lnTo>
                <a:lnTo>
                  <a:pt x="304" y="501"/>
                </a:lnTo>
                <a:lnTo>
                  <a:pt x="292" y="511"/>
                </a:lnTo>
                <a:lnTo>
                  <a:pt x="279" y="520"/>
                </a:lnTo>
                <a:lnTo>
                  <a:pt x="265" y="530"/>
                </a:lnTo>
                <a:lnTo>
                  <a:pt x="250" y="537"/>
                </a:lnTo>
                <a:lnTo>
                  <a:pt x="235" y="543"/>
                </a:lnTo>
                <a:lnTo>
                  <a:pt x="219" y="546"/>
                </a:lnTo>
                <a:lnTo>
                  <a:pt x="202" y="548"/>
                </a:lnTo>
                <a:lnTo>
                  <a:pt x="185" y="550"/>
                </a:lnTo>
                <a:lnTo>
                  <a:pt x="167" y="548"/>
                </a:lnTo>
                <a:lnTo>
                  <a:pt x="151" y="546"/>
                </a:lnTo>
                <a:lnTo>
                  <a:pt x="135" y="543"/>
                </a:lnTo>
                <a:lnTo>
                  <a:pt x="119" y="537"/>
                </a:lnTo>
                <a:lnTo>
                  <a:pt x="105" y="530"/>
                </a:lnTo>
                <a:lnTo>
                  <a:pt x="91" y="520"/>
                </a:lnTo>
                <a:lnTo>
                  <a:pt x="79" y="511"/>
                </a:lnTo>
                <a:lnTo>
                  <a:pt x="66" y="501"/>
                </a:lnTo>
                <a:lnTo>
                  <a:pt x="55" y="489"/>
                </a:lnTo>
                <a:lnTo>
                  <a:pt x="46" y="475"/>
                </a:lnTo>
                <a:lnTo>
                  <a:pt x="37" y="462"/>
                </a:lnTo>
                <a:lnTo>
                  <a:pt x="30" y="447"/>
                </a:lnTo>
                <a:lnTo>
                  <a:pt x="25" y="432"/>
                </a:lnTo>
                <a:lnTo>
                  <a:pt x="20" y="415"/>
                </a:lnTo>
                <a:lnTo>
                  <a:pt x="18" y="399"/>
                </a:lnTo>
                <a:lnTo>
                  <a:pt x="17" y="382"/>
                </a:lnTo>
                <a:lnTo>
                  <a:pt x="17" y="371"/>
                </a:lnTo>
                <a:lnTo>
                  <a:pt x="18" y="361"/>
                </a:lnTo>
                <a:lnTo>
                  <a:pt x="20" y="350"/>
                </a:lnTo>
                <a:lnTo>
                  <a:pt x="21" y="341"/>
                </a:lnTo>
                <a:lnTo>
                  <a:pt x="25" y="330"/>
                </a:lnTo>
                <a:lnTo>
                  <a:pt x="28" y="321"/>
                </a:lnTo>
                <a:lnTo>
                  <a:pt x="32" y="312"/>
                </a:lnTo>
                <a:lnTo>
                  <a:pt x="37" y="303"/>
                </a:lnTo>
                <a:lnTo>
                  <a:pt x="46" y="286"/>
                </a:lnTo>
                <a:lnTo>
                  <a:pt x="59" y="271"/>
                </a:lnTo>
                <a:lnTo>
                  <a:pt x="72" y="257"/>
                </a:lnTo>
                <a:lnTo>
                  <a:pt x="88" y="245"/>
                </a:lnTo>
                <a:lnTo>
                  <a:pt x="88" y="181"/>
                </a:lnTo>
                <a:lnTo>
                  <a:pt x="88" y="162"/>
                </a:lnTo>
                <a:lnTo>
                  <a:pt x="104" y="162"/>
                </a:lnTo>
                <a:lnTo>
                  <a:pt x="9" y="14"/>
                </a:lnTo>
                <a:lnTo>
                  <a:pt x="0" y="0"/>
                </a:lnTo>
                <a:lnTo>
                  <a:pt x="17" y="0"/>
                </a:lnTo>
                <a:lnTo>
                  <a:pt x="135" y="0"/>
                </a:lnTo>
                <a:lnTo>
                  <a:pt x="139" y="0"/>
                </a:lnTo>
                <a:lnTo>
                  <a:pt x="143" y="4"/>
                </a:lnTo>
                <a:lnTo>
                  <a:pt x="188" y="77"/>
                </a:lnTo>
                <a:lnTo>
                  <a:pt x="235" y="4"/>
                </a:lnTo>
                <a:lnTo>
                  <a:pt x="237" y="0"/>
                </a:lnTo>
                <a:lnTo>
                  <a:pt x="243" y="0"/>
                </a:lnTo>
                <a:lnTo>
                  <a:pt x="361" y="0"/>
                </a:lnTo>
                <a:lnTo>
                  <a:pt x="377" y="0"/>
                </a:lnTo>
                <a:lnTo>
                  <a:pt x="368" y="14"/>
                </a:lnTo>
                <a:lnTo>
                  <a:pt x="273" y="162"/>
                </a:lnTo>
                <a:lnTo>
                  <a:pt x="278" y="162"/>
                </a:lnTo>
                <a:lnTo>
                  <a:pt x="278" y="181"/>
                </a:lnTo>
                <a:lnTo>
                  <a:pt x="278" y="242"/>
                </a:lnTo>
                <a:close/>
                <a:moveTo>
                  <a:pt x="185" y="214"/>
                </a:moveTo>
                <a:lnTo>
                  <a:pt x="200" y="214"/>
                </a:lnTo>
                <a:lnTo>
                  <a:pt x="215" y="216"/>
                </a:lnTo>
                <a:lnTo>
                  <a:pt x="229" y="220"/>
                </a:lnTo>
                <a:lnTo>
                  <a:pt x="243" y="223"/>
                </a:lnTo>
                <a:lnTo>
                  <a:pt x="243" y="199"/>
                </a:lnTo>
                <a:lnTo>
                  <a:pt x="123" y="199"/>
                </a:lnTo>
                <a:lnTo>
                  <a:pt x="123" y="225"/>
                </a:lnTo>
                <a:lnTo>
                  <a:pt x="138" y="221"/>
                </a:lnTo>
                <a:lnTo>
                  <a:pt x="153" y="216"/>
                </a:lnTo>
                <a:lnTo>
                  <a:pt x="168" y="214"/>
                </a:lnTo>
                <a:lnTo>
                  <a:pt x="185" y="214"/>
                </a:lnTo>
                <a:lnTo>
                  <a:pt x="185" y="214"/>
                </a:lnTo>
                <a:close/>
                <a:moveTo>
                  <a:pt x="185" y="237"/>
                </a:moveTo>
                <a:lnTo>
                  <a:pt x="200" y="237"/>
                </a:lnTo>
                <a:lnTo>
                  <a:pt x="214" y="239"/>
                </a:lnTo>
                <a:lnTo>
                  <a:pt x="228" y="243"/>
                </a:lnTo>
                <a:lnTo>
                  <a:pt x="242" y="249"/>
                </a:lnTo>
                <a:lnTo>
                  <a:pt x="254" y="255"/>
                </a:lnTo>
                <a:lnTo>
                  <a:pt x="266" y="262"/>
                </a:lnTo>
                <a:lnTo>
                  <a:pt x="277" y="270"/>
                </a:lnTo>
                <a:lnTo>
                  <a:pt x="287" y="279"/>
                </a:lnTo>
                <a:lnTo>
                  <a:pt x="297" y="290"/>
                </a:lnTo>
                <a:lnTo>
                  <a:pt x="305" y="301"/>
                </a:lnTo>
                <a:lnTo>
                  <a:pt x="312" y="313"/>
                </a:lnTo>
                <a:lnTo>
                  <a:pt x="319" y="326"/>
                </a:lnTo>
                <a:lnTo>
                  <a:pt x="324" y="338"/>
                </a:lnTo>
                <a:lnTo>
                  <a:pt x="327" y="352"/>
                </a:lnTo>
                <a:lnTo>
                  <a:pt x="329" y="366"/>
                </a:lnTo>
                <a:lnTo>
                  <a:pt x="329" y="382"/>
                </a:lnTo>
                <a:lnTo>
                  <a:pt x="329" y="397"/>
                </a:lnTo>
                <a:lnTo>
                  <a:pt x="327" y="411"/>
                </a:lnTo>
                <a:lnTo>
                  <a:pt x="324" y="425"/>
                </a:lnTo>
                <a:lnTo>
                  <a:pt x="319" y="438"/>
                </a:lnTo>
                <a:lnTo>
                  <a:pt x="312" y="450"/>
                </a:lnTo>
                <a:lnTo>
                  <a:pt x="305" y="462"/>
                </a:lnTo>
                <a:lnTo>
                  <a:pt x="297" y="474"/>
                </a:lnTo>
                <a:lnTo>
                  <a:pt x="287" y="484"/>
                </a:lnTo>
                <a:lnTo>
                  <a:pt x="277" y="494"/>
                </a:lnTo>
                <a:lnTo>
                  <a:pt x="266" y="502"/>
                </a:lnTo>
                <a:lnTo>
                  <a:pt x="254" y="509"/>
                </a:lnTo>
                <a:lnTo>
                  <a:pt x="242" y="515"/>
                </a:lnTo>
                <a:lnTo>
                  <a:pt x="228" y="519"/>
                </a:lnTo>
                <a:lnTo>
                  <a:pt x="214" y="523"/>
                </a:lnTo>
                <a:lnTo>
                  <a:pt x="200" y="525"/>
                </a:lnTo>
                <a:lnTo>
                  <a:pt x="185" y="526"/>
                </a:lnTo>
                <a:lnTo>
                  <a:pt x="184" y="526"/>
                </a:lnTo>
                <a:lnTo>
                  <a:pt x="182" y="526"/>
                </a:lnTo>
                <a:lnTo>
                  <a:pt x="195" y="524"/>
                </a:lnTo>
                <a:lnTo>
                  <a:pt x="208" y="520"/>
                </a:lnTo>
                <a:lnTo>
                  <a:pt x="221" y="516"/>
                </a:lnTo>
                <a:lnTo>
                  <a:pt x="233" y="510"/>
                </a:lnTo>
                <a:lnTo>
                  <a:pt x="243" y="504"/>
                </a:lnTo>
                <a:lnTo>
                  <a:pt x="254" y="496"/>
                </a:lnTo>
                <a:lnTo>
                  <a:pt x="263" y="488"/>
                </a:lnTo>
                <a:lnTo>
                  <a:pt x="272" y="478"/>
                </a:lnTo>
                <a:lnTo>
                  <a:pt x="280" y="469"/>
                </a:lnTo>
                <a:lnTo>
                  <a:pt x="287" y="457"/>
                </a:lnTo>
                <a:lnTo>
                  <a:pt x="293" y="447"/>
                </a:lnTo>
                <a:lnTo>
                  <a:pt x="299" y="435"/>
                </a:lnTo>
                <a:lnTo>
                  <a:pt x="303" y="422"/>
                </a:lnTo>
                <a:lnTo>
                  <a:pt x="306" y="410"/>
                </a:lnTo>
                <a:lnTo>
                  <a:pt x="308" y="397"/>
                </a:lnTo>
                <a:lnTo>
                  <a:pt x="308" y="383"/>
                </a:lnTo>
                <a:lnTo>
                  <a:pt x="307" y="368"/>
                </a:lnTo>
                <a:lnTo>
                  <a:pt x="306" y="354"/>
                </a:lnTo>
                <a:lnTo>
                  <a:pt x="303" y="340"/>
                </a:lnTo>
                <a:lnTo>
                  <a:pt x="297" y="327"/>
                </a:lnTo>
                <a:lnTo>
                  <a:pt x="291" y="314"/>
                </a:lnTo>
                <a:lnTo>
                  <a:pt x="284" y="302"/>
                </a:lnTo>
                <a:lnTo>
                  <a:pt x="276" y="292"/>
                </a:lnTo>
                <a:lnTo>
                  <a:pt x="266" y="281"/>
                </a:lnTo>
                <a:lnTo>
                  <a:pt x="257" y="272"/>
                </a:lnTo>
                <a:lnTo>
                  <a:pt x="245" y="264"/>
                </a:lnTo>
                <a:lnTo>
                  <a:pt x="234" y="256"/>
                </a:lnTo>
                <a:lnTo>
                  <a:pt x="222" y="250"/>
                </a:lnTo>
                <a:lnTo>
                  <a:pt x="208" y="245"/>
                </a:lnTo>
                <a:lnTo>
                  <a:pt x="195" y="242"/>
                </a:lnTo>
                <a:lnTo>
                  <a:pt x="181" y="239"/>
                </a:lnTo>
                <a:lnTo>
                  <a:pt x="166" y="238"/>
                </a:lnTo>
                <a:lnTo>
                  <a:pt x="175" y="237"/>
                </a:lnTo>
                <a:lnTo>
                  <a:pt x="185" y="237"/>
                </a:lnTo>
                <a:close/>
                <a:moveTo>
                  <a:pt x="145" y="174"/>
                </a:moveTo>
                <a:lnTo>
                  <a:pt x="247" y="174"/>
                </a:lnTo>
                <a:lnTo>
                  <a:pt x="347" y="18"/>
                </a:lnTo>
                <a:lnTo>
                  <a:pt x="245" y="18"/>
                </a:lnTo>
                <a:lnTo>
                  <a:pt x="145" y="17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361"/>
          <p:cNvSpPr>
            <a:spLocks noEditPoints="1"/>
          </p:cNvSpPr>
          <p:nvPr>
            <p:custDataLst>
              <p:tags r:id="rId16"/>
            </p:custDataLst>
          </p:nvPr>
        </p:nvSpPr>
        <p:spPr bwMode="auto">
          <a:xfrm>
            <a:off x="3058603" y="3483507"/>
            <a:ext cx="314326" cy="333670"/>
          </a:xfrm>
          <a:custGeom>
            <a:avLst/>
            <a:gdLst>
              <a:gd name="T0" fmla="*/ 363 w 523"/>
              <a:gd name="T1" fmla="*/ 519 h 553"/>
              <a:gd name="T2" fmla="*/ 119 w 523"/>
              <a:gd name="T3" fmla="*/ 81 h 553"/>
              <a:gd name="T4" fmla="*/ 38 w 523"/>
              <a:gd name="T5" fmla="*/ 73 h 553"/>
              <a:gd name="T6" fmla="*/ 53 w 523"/>
              <a:gd name="T7" fmla="*/ 116 h 553"/>
              <a:gd name="T8" fmla="*/ 74 w 523"/>
              <a:gd name="T9" fmla="*/ 149 h 553"/>
              <a:gd name="T10" fmla="*/ 98 w 523"/>
              <a:gd name="T11" fmla="*/ 174 h 553"/>
              <a:gd name="T12" fmla="*/ 136 w 523"/>
              <a:gd name="T13" fmla="*/ 195 h 553"/>
              <a:gd name="T14" fmla="*/ 150 w 523"/>
              <a:gd name="T15" fmla="*/ 183 h 553"/>
              <a:gd name="T16" fmla="*/ 132 w 523"/>
              <a:gd name="T17" fmla="*/ 100 h 553"/>
              <a:gd name="T18" fmla="*/ 341 w 523"/>
              <a:gd name="T19" fmla="*/ 248 h 553"/>
              <a:gd name="T20" fmla="*/ 319 w 523"/>
              <a:gd name="T21" fmla="*/ 268 h 553"/>
              <a:gd name="T22" fmla="*/ 301 w 523"/>
              <a:gd name="T23" fmla="*/ 305 h 553"/>
              <a:gd name="T24" fmla="*/ 315 w 523"/>
              <a:gd name="T25" fmla="*/ 359 h 553"/>
              <a:gd name="T26" fmla="*/ 384 w 523"/>
              <a:gd name="T27" fmla="*/ 408 h 553"/>
              <a:gd name="T28" fmla="*/ 123 w 523"/>
              <a:gd name="T29" fmla="*/ 553 h 553"/>
              <a:gd name="T30" fmla="*/ 142 w 523"/>
              <a:gd name="T31" fmla="*/ 375 h 553"/>
              <a:gd name="T32" fmla="*/ 217 w 523"/>
              <a:gd name="T33" fmla="*/ 343 h 553"/>
              <a:gd name="T34" fmla="*/ 216 w 523"/>
              <a:gd name="T35" fmla="*/ 305 h 553"/>
              <a:gd name="T36" fmla="*/ 198 w 523"/>
              <a:gd name="T37" fmla="*/ 262 h 553"/>
              <a:gd name="T38" fmla="*/ 177 w 523"/>
              <a:gd name="T39" fmla="*/ 269 h 553"/>
              <a:gd name="T40" fmla="*/ 140 w 523"/>
              <a:gd name="T41" fmla="*/ 231 h 553"/>
              <a:gd name="T42" fmla="*/ 103 w 523"/>
              <a:gd name="T43" fmla="*/ 213 h 553"/>
              <a:gd name="T44" fmla="*/ 69 w 523"/>
              <a:gd name="T45" fmla="*/ 190 h 553"/>
              <a:gd name="T46" fmla="*/ 39 w 523"/>
              <a:gd name="T47" fmla="*/ 155 h 553"/>
              <a:gd name="T48" fmla="*/ 14 w 523"/>
              <a:gd name="T49" fmla="*/ 106 h 553"/>
              <a:gd name="T50" fmla="*/ 0 w 523"/>
              <a:gd name="T51" fmla="*/ 42 h 553"/>
              <a:gd name="T52" fmla="*/ 111 w 523"/>
              <a:gd name="T53" fmla="*/ 24 h 553"/>
              <a:gd name="T54" fmla="*/ 418 w 523"/>
              <a:gd name="T55" fmla="*/ 24 h 553"/>
              <a:gd name="T56" fmla="*/ 520 w 523"/>
              <a:gd name="T57" fmla="*/ 65 h 553"/>
              <a:gd name="T58" fmla="*/ 503 w 523"/>
              <a:gd name="T59" fmla="*/ 123 h 553"/>
              <a:gd name="T60" fmla="*/ 475 w 523"/>
              <a:gd name="T61" fmla="*/ 169 h 553"/>
              <a:gd name="T62" fmla="*/ 444 w 523"/>
              <a:gd name="T63" fmla="*/ 199 h 553"/>
              <a:gd name="T64" fmla="*/ 409 w 523"/>
              <a:gd name="T65" fmla="*/ 220 h 553"/>
              <a:gd name="T66" fmla="*/ 370 w 523"/>
              <a:gd name="T67" fmla="*/ 235 h 553"/>
              <a:gd name="T68" fmla="*/ 341 w 523"/>
              <a:gd name="T69" fmla="*/ 248 h 553"/>
              <a:gd name="T70" fmla="*/ 489 w 523"/>
              <a:gd name="T71" fmla="*/ 56 h 553"/>
              <a:gd name="T72" fmla="*/ 478 w 523"/>
              <a:gd name="T73" fmla="*/ 102 h 553"/>
              <a:gd name="T74" fmla="*/ 458 w 523"/>
              <a:gd name="T75" fmla="*/ 140 h 553"/>
              <a:gd name="T76" fmla="*/ 434 w 523"/>
              <a:gd name="T77" fmla="*/ 165 h 553"/>
              <a:gd name="T78" fmla="*/ 409 w 523"/>
              <a:gd name="T79" fmla="*/ 185 h 553"/>
              <a:gd name="T80" fmla="*/ 371 w 523"/>
              <a:gd name="T81" fmla="*/ 193 h 553"/>
              <a:gd name="T82" fmla="*/ 389 w 523"/>
              <a:gd name="T83" fmla="*/ 128 h 553"/>
              <a:gd name="T84" fmla="*/ 405 w 523"/>
              <a:gd name="T85" fmla="*/ 81 h 553"/>
              <a:gd name="T86" fmla="*/ 173 w 523"/>
              <a:gd name="T87" fmla="*/ 84 h 553"/>
              <a:gd name="T88" fmla="*/ 181 w 523"/>
              <a:gd name="T89" fmla="*/ 141 h 553"/>
              <a:gd name="T90" fmla="*/ 195 w 523"/>
              <a:gd name="T91" fmla="*/ 184 h 553"/>
              <a:gd name="T92" fmla="*/ 216 w 523"/>
              <a:gd name="T93" fmla="*/ 221 h 553"/>
              <a:gd name="T94" fmla="*/ 231 w 523"/>
              <a:gd name="T95" fmla="*/ 234 h 553"/>
              <a:gd name="T96" fmla="*/ 249 w 523"/>
              <a:gd name="T97" fmla="*/ 241 h 553"/>
              <a:gd name="T98" fmla="*/ 263 w 523"/>
              <a:gd name="T99" fmla="*/ 241 h 553"/>
              <a:gd name="T100" fmla="*/ 283 w 523"/>
              <a:gd name="T101" fmla="*/ 239 h 553"/>
              <a:gd name="T102" fmla="*/ 299 w 523"/>
              <a:gd name="T103" fmla="*/ 230 h 553"/>
              <a:gd name="T104" fmla="*/ 317 w 523"/>
              <a:gd name="T105" fmla="*/ 211 h 553"/>
              <a:gd name="T106" fmla="*/ 335 w 523"/>
              <a:gd name="T107" fmla="*/ 170 h 553"/>
              <a:gd name="T108" fmla="*/ 347 w 523"/>
              <a:gd name="T109" fmla="*/ 127 h 553"/>
              <a:gd name="T110" fmla="*/ 354 w 523"/>
              <a:gd name="T111" fmla="*/ 58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3" h="553">
                <a:moveTo>
                  <a:pt x="168" y="435"/>
                </a:moveTo>
                <a:lnTo>
                  <a:pt x="168" y="519"/>
                </a:lnTo>
                <a:lnTo>
                  <a:pt x="363" y="519"/>
                </a:lnTo>
                <a:lnTo>
                  <a:pt x="363" y="435"/>
                </a:lnTo>
                <a:lnTo>
                  <a:pt x="168" y="435"/>
                </a:lnTo>
                <a:close/>
                <a:moveTo>
                  <a:pt x="119" y="81"/>
                </a:moveTo>
                <a:lnTo>
                  <a:pt x="102" y="56"/>
                </a:lnTo>
                <a:lnTo>
                  <a:pt x="34" y="56"/>
                </a:lnTo>
                <a:lnTo>
                  <a:pt x="38" y="73"/>
                </a:lnTo>
                <a:lnTo>
                  <a:pt x="42" y="88"/>
                </a:lnTo>
                <a:lnTo>
                  <a:pt x="47" y="102"/>
                </a:lnTo>
                <a:lnTo>
                  <a:pt x="53" y="116"/>
                </a:lnTo>
                <a:lnTo>
                  <a:pt x="59" y="128"/>
                </a:lnTo>
                <a:lnTo>
                  <a:pt x="66" y="140"/>
                </a:lnTo>
                <a:lnTo>
                  <a:pt x="74" y="149"/>
                </a:lnTo>
                <a:lnTo>
                  <a:pt x="82" y="158"/>
                </a:lnTo>
                <a:lnTo>
                  <a:pt x="90" y="167"/>
                </a:lnTo>
                <a:lnTo>
                  <a:pt x="98" y="174"/>
                </a:lnTo>
                <a:lnTo>
                  <a:pt x="107" y="179"/>
                </a:lnTo>
                <a:lnTo>
                  <a:pt x="116" y="185"/>
                </a:lnTo>
                <a:lnTo>
                  <a:pt x="136" y="195"/>
                </a:lnTo>
                <a:lnTo>
                  <a:pt x="157" y="204"/>
                </a:lnTo>
                <a:lnTo>
                  <a:pt x="153" y="193"/>
                </a:lnTo>
                <a:lnTo>
                  <a:pt x="150" y="183"/>
                </a:lnTo>
                <a:lnTo>
                  <a:pt x="142" y="155"/>
                </a:lnTo>
                <a:lnTo>
                  <a:pt x="137" y="128"/>
                </a:lnTo>
                <a:lnTo>
                  <a:pt x="132" y="100"/>
                </a:lnTo>
                <a:lnTo>
                  <a:pt x="130" y="74"/>
                </a:lnTo>
                <a:lnTo>
                  <a:pt x="119" y="81"/>
                </a:lnTo>
                <a:close/>
                <a:moveTo>
                  <a:pt x="341" y="248"/>
                </a:moveTo>
                <a:lnTo>
                  <a:pt x="334" y="255"/>
                </a:lnTo>
                <a:lnTo>
                  <a:pt x="327" y="262"/>
                </a:lnTo>
                <a:lnTo>
                  <a:pt x="319" y="268"/>
                </a:lnTo>
                <a:lnTo>
                  <a:pt x="310" y="274"/>
                </a:lnTo>
                <a:lnTo>
                  <a:pt x="310" y="305"/>
                </a:lnTo>
                <a:lnTo>
                  <a:pt x="301" y="305"/>
                </a:lnTo>
                <a:lnTo>
                  <a:pt x="305" y="325"/>
                </a:lnTo>
                <a:lnTo>
                  <a:pt x="310" y="343"/>
                </a:lnTo>
                <a:lnTo>
                  <a:pt x="315" y="359"/>
                </a:lnTo>
                <a:lnTo>
                  <a:pt x="322" y="375"/>
                </a:lnTo>
                <a:lnTo>
                  <a:pt x="384" y="375"/>
                </a:lnTo>
                <a:lnTo>
                  <a:pt x="384" y="408"/>
                </a:lnTo>
                <a:lnTo>
                  <a:pt x="405" y="408"/>
                </a:lnTo>
                <a:lnTo>
                  <a:pt x="405" y="553"/>
                </a:lnTo>
                <a:lnTo>
                  <a:pt x="123" y="553"/>
                </a:lnTo>
                <a:lnTo>
                  <a:pt x="123" y="408"/>
                </a:lnTo>
                <a:lnTo>
                  <a:pt x="142" y="408"/>
                </a:lnTo>
                <a:lnTo>
                  <a:pt x="142" y="375"/>
                </a:lnTo>
                <a:lnTo>
                  <a:pt x="205" y="375"/>
                </a:lnTo>
                <a:lnTo>
                  <a:pt x="212" y="359"/>
                </a:lnTo>
                <a:lnTo>
                  <a:pt x="217" y="343"/>
                </a:lnTo>
                <a:lnTo>
                  <a:pt x="222" y="325"/>
                </a:lnTo>
                <a:lnTo>
                  <a:pt x="226" y="305"/>
                </a:lnTo>
                <a:lnTo>
                  <a:pt x="216" y="305"/>
                </a:lnTo>
                <a:lnTo>
                  <a:pt x="216" y="274"/>
                </a:lnTo>
                <a:lnTo>
                  <a:pt x="207" y="268"/>
                </a:lnTo>
                <a:lnTo>
                  <a:pt x="198" y="262"/>
                </a:lnTo>
                <a:lnTo>
                  <a:pt x="191" y="255"/>
                </a:lnTo>
                <a:lnTo>
                  <a:pt x="182" y="247"/>
                </a:lnTo>
                <a:lnTo>
                  <a:pt x="177" y="269"/>
                </a:lnTo>
                <a:lnTo>
                  <a:pt x="146" y="259"/>
                </a:lnTo>
                <a:lnTo>
                  <a:pt x="153" y="235"/>
                </a:lnTo>
                <a:lnTo>
                  <a:pt x="140" y="231"/>
                </a:lnTo>
                <a:lnTo>
                  <a:pt x="128" y="226"/>
                </a:lnTo>
                <a:lnTo>
                  <a:pt x="115" y="220"/>
                </a:lnTo>
                <a:lnTo>
                  <a:pt x="103" y="213"/>
                </a:lnTo>
                <a:lnTo>
                  <a:pt x="91" y="206"/>
                </a:lnTo>
                <a:lnTo>
                  <a:pt x="80" y="199"/>
                </a:lnTo>
                <a:lnTo>
                  <a:pt x="69" y="190"/>
                </a:lnTo>
                <a:lnTo>
                  <a:pt x="59" y="181"/>
                </a:lnTo>
                <a:lnTo>
                  <a:pt x="48" y="169"/>
                </a:lnTo>
                <a:lnTo>
                  <a:pt x="39" y="155"/>
                </a:lnTo>
                <a:lnTo>
                  <a:pt x="30" y="140"/>
                </a:lnTo>
                <a:lnTo>
                  <a:pt x="21" y="123"/>
                </a:lnTo>
                <a:lnTo>
                  <a:pt x="14" y="106"/>
                </a:lnTo>
                <a:lnTo>
                  <a:pt x="9" y="86"/>
                </a:lnTo>
                <a:lnTo>
                  <a:pt x="4" y="65"/>
                </a:lnTo>
                <a:lnTo>
                  <a:pt x="0" y="42"/>
                </a:lnTo>
                <a:lnTo>
                  <a:pt x="17" y="24"/>
                </a:lnTo>
                <a:lnTo>
                  <a:pt x="110" y="24"/>
                </a:lnTo>
                <a:lnTo>
                  <a:pt x="111" y="24"/>
                </a:lnTo>
                <a:lnTo>
                  <a:pt x="111" y="0"/>
                </a:lnTo>
                <a:lnTo>
                  <a:pt x="418" y="0"/>
                </a:lnTo>
                <a:lnTo>
                  <a:pt x="418" y="24"/>
                </a:lnTo>
                <a:lnTo>
                  <a:pt x="508" y="24"/>
                </a:lnTo>
                <a:lnTo>
                  <a:pt x="523" y="42"/>
                </a:lnTo>
                <a:lnTo>
                  <a:pt x="520" y="65"/>
                </a:lnTo>
                <a:lnTo>
                  <a:pt x="515" y="86"/>
                </a:lnTo>
                <a:lnTo>
                  <a:pt x="510" y="106"/>
                </a:lnTo>
                <a:lnTo>
                  <a:pt x="503" y="123"/>
                </a:lnTo>
                <a:lnTo>
                  <a:pt x="495" y="140"/>
                </a:lnTo>
                <a:lnTo>
                  <a:pt x="486" y="155"/>
                </a:lnTo>
                <a:lnTo>
                  <a:pt x="475" y="169"/>
                </a:lnTo>
                <a:lnTo>
                  <a:pt x="465" y="181"/>
                </a:lnTo>
                <a:lnTo>
                  <a:pt x="454" y="190"/>
                </a:lnTo>
                <a:lnTo>
                  <a:pt x="444" y="199"/>
                </a:lnTo>
                <a:lnTo>
                  <a:pt x="433" y="206"/>
                </a:lnTo>
                <a:lnTo>
                  <a:pt x="422" y="213"/>
                </a:lnTo>
                <a:lnTo>
                  <a:pt x="409" y="220"/>
                </a:lnTo>
                <a:lnTo>
                  <a:pt x="397" y="226"/>
                </a:lnTo>
                <a:lnTo>
                  <a:pt x="384" y="231"/>
                </a:lnTo>
                <a:lnTo>
                  <a:pt x="370" y="235"/>
                </a:lnTo>
                <a:lnTo>
                  <a:pt x="378" y="259"/>
                </a:lnTo>
                <a:lnTo>
                  <a:pt x="348" y="269"/>
                </a:lnTo>
                <a:lnTo>
                  <a:pt x="341" y="248"/>
                </a:lnTo>
                <a:close/>
                <a:moveTo>
                  <a:pt x="405" y="81"/>
                </a:moveTo>
                <a:lnTo>
                  <a:pt x="423" y="56"/>
                </a:lnTo>
                <a:lnTo>
                  <a:pt x="489" y="56"/>
                </a:lnTo>
                <a:lnTo>
                  <a:pt x="487" y="73"/>
                </a:lnTo>
                <a:lnTo>
                  <a:pt x="482" y="88"/>
                </a:lnTo>
                <a:lnTo>
                  <a:pt x="478" y="102"/>
                </a:lnTo>
                <a:lnTo>
                  <a:pt x="472" y="116"/>
                </a:lnTo>
                <a:lnTo>
                  <a:pt x="466" y="128"/>
                </a:lnTo>
                <a:lnTo>
                  <a:pt x="458" y="140"/>
                </a:lnTo>
                <a:lnTo>
                  <a:pt x="451" y="149"/>
                </a:lnTo>
                <a:lnTo>
                  <a:pt x="443" y="158"/>
                </a:lnTo>
                <a:lnTo>
                  <a:pt x="434" y="165"/>
                </a:lnTo>
                <a:lnTo>
                  <a:pt x="426" y="172"/>
                </a:lnTo>
                <a:lnTo>
                  <a:pt x="417" y="179"/>
                </a:lnTo>
                <a:lnTo>
                  <a:pt x="409" y="185"/>
                </a:lnTo>
                <a:lnTo>
                  <a:pt x="389" y="195"/>
                </a:lnTo>
                <a:lnTo>
                  <a:pt x="368" y="203"/>
                </a:lnTo>
                <a:lnTo>
                  <a:pt x="371" y="193"/>
                </a:lnTo>
                <a:lnTo>
                  <a:pt x="376" y="183"/>
                </a:lnTo>
                <a:lnTo>
                  <a:pt x="383" y="156"/>
                </a:lnTo>
                <a:lnTo>
                  <a:pt x="389" y="128"/>
                </a:lnTo>
                <a:lnTo>
                  <a:pt x="392" y="101"/>
                </a:lnTo>
                <a:lnTo>
                  <a:pt x="395" y="76"/>
                </a:lnTo>
                <a:lnTo>
                  <a:pt x="405" y="81"/>
                </a:lnTo>
                <a:close/>
                <a:moveTo>
                  <a:pt x="263" y="58"/>
                </a:moveTo>
                <a:lnTo>
                  <a:pt x="171" y="58"/>
                </a:lnTo>
                <a:lnTo>
                  <a:pt x="173" y="84"/>
                </a:lnTo>
                <a:lnTo>
                  <a:pt x="177" y="112"/>
                </a:lnTo>
                <a:lnTo>
                  <a:pt x="179" y="127"/>
                </a:lnTo>
                <a:lnTo>
                  <a:pt x="181" y="141"/>
                </a:lnTo>
                <a:lnTo>
                  <a:pt x="185" y="156"/>
                </a:lnTo>
                <a:lnTo>
                  <a:pt x="189" y="170"/>
                </a:lnTo>
                <a:lnTo>
                  <a:pt x="195" y="184"/>
                </a:lnTo>
                <a:lnTo>
                  <a:pt x="201" y="198"/>
                </a:lnTo>
                <a:lnTo>
                  <a:pt x="208" y="211"/>
                </a:lnTo>
                <a:lnTo>
                  <a:pt x="216" y="221"/>
                </a:lnTo>
                <a:lnTo>
                  <a:pt x="221" y="226"/>
                </a:lnTo>
                <a:lnTo>
                  <a:pt x="226" y="230"/>
                </a:lnTo>
                <a:lnTo>
                  <a:pt x="231" y="234"/>
                </a:lnTo>
                <a:lnTo>
                  <a:pt x="237" y="237"/>
                </a:lnTo>
                <a:lnTo>
                  <a:pt x="243" y="239"/>
                </a:lnTo>
                <a:lnTo>
                  <a:pt x="249" y="241"/>
                </a:lnTo>
                <a:lnTo>
                  <a:pt x="255" y="241"/>
                </a:lnTo>
                <a:lnTo>
                  <a:pt x="262" y="241"/>
                </a:lnTo>
                <a:lnTo>
                  <a:pt x="263" y="241"/>
                </a:lnTo>
                <a:lnTo>
                  <a:pt x="270" y="241"/>
                </a:lnTo>
                <a:lnTo>
                  <a:pt x="277" y="241"/>
                </a:lnTo>
                <a:lnTo>
                  <a:pt x="283" y="239"/>
                </a:lnTo>
                <a:lnTo>
                  <a:pt x="289" y="237"/>
                </a:lnTo>
                <a:lnTo>
                  <a:pt x="293" y="234"/>
                </a:lnTo>
                <a:lnTo>
                  <a:pt x="299" y="230"/>
                </a:lnTo>
                <a:lnTo>
                  <a:pt x="304" y="226"/>
                </a:lnTo>
                <a:lnTo>
                  <a:pt x="308" y="221"/>
                </a:lnTo>
                <a:lnTo>
                  <a:pt x="317" y="211"/>
                </a:lnTo>
                <a:lnTo>
                  <a:pt x="324" y="198"/>
                </a:lnTo>
                <a:lnTo>
                  <a:pt x="331" y="184"/>
                </a:lnTo>
                <a:lnTo>
                  <a:pt x="335" y="170"/>
                </a:lnTo>
                <a:lnTo>
                  <a:pt x="340" y="156"/>
                </a:lnTo>
                <a:lnTo>
                  <a:pt x="343" y="141"/>
                </a:lnTo>
                <a:lnTo>
                  <a:pt x="347" y="127"/>
                </a:lnTo>
                <a:lnTo>
                  <a:pt x="349" y="112"/>
                </a:lnTo>
                <a:lnTo>
                  <a:pt x="353" y="84"/>
                </a:lnTo>
                <a:lnTo>
                  <a:pt x="354" y="58"/>
                </a:lnTo>
                <a:lnTo>
                  <a:pt x="263" y="5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26"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par>
                                <p:cTn id="45" presetID="3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1000" fill="hold"/>
                                        <p:tgtEl>
                                          <p:spTgt spid="21"/>
                                        </p:tgtEl>
                                        <p:attrNameLst>
                                          <p:attrName>ppt_w</p:attrName>
                                        </p:attrNameLst>
                                      </p:cBhvr>
                                      <p:tavLst>
                                        <p:tav tm="0">
                                          <p:val>
                                            <p:fltVal val="0"/>
                                          </p:val>
                                        </p:tav>
                                        <p:tav tm="100000">
                                          <p:val>
                                            <p:strVal val="#ppt_w"/>
                                          </p:val>
                                        </p:tav>
                                      </p:tavLst>
                                    </p:anim>
                                    <p:anim calcmode="lin" valueType="num">
                                      <p:cBhvr>
                                        <p:cTn id="48" dur="1000" fill="hold"/>
                                        <p:tgtEl>
                                          <p:spTgt spid="21"/>
                                        </p:tgtEl>
                                        <p:attrNameLst>
                                          <p:attrName>ppt_h</p:attrName>
                                        </p:attrNameLst>
                                      </p:cBhvr>
                                      <p:tavLst>
                                        <p:tav tm="0">
                                          <p:val>
                                            <p:fltVal val="0"/>
                                          </p:val>
                                        </p:tav>
                                        <p:tav tm="100000">
                                          <p:val>
                                            <p:strVal val="#ppt_h"/>
                                          </p:val>
                                        </p:tav>
                                      </p:tavLst>
                                    </p:anim>
                                    <p:anim calcmode="lin" valueType="num">
                                      <p:cBhvr>
                                        <p:cTn id="49" dur="1000" fill="hold"/>
                                        <p:tgtEl>
                                          <p:spTgt spid="21"/>
                                        </p:tgtEl>
                                        <p:attrNameLst>
                                          <p:attrName>style.rotation</p:attrName>
                                        </p:attrNameLst>
                                      </p:cBhvr>
                                      <p:tavLst>
                                        <p:tav tm="0">
                                          <p:val>
                                            <p:fltVal val="90"/>
                                          </p:val>
                                        </p:tav>
                                        <p:tav tm="100000">
                                          <p:val>
                                            <p:fltVal val="0"/>
                                          </p:val>
                                        </p:tav>
                                      </p:tavLst>
                                    </p:anim>
                                    <p:animEffect transition="in" filter="fade">
                                      <p:cBhvr>
                                        <p:cTn id="50" dur="1000"/>
                                        <p:tgtEl>
                                          <p:spTgt spid="21"/>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p:cTn id="53" dur="1000" fill="hold"/>
                                        <p:tgtEl>
                                          <p:spTgt spid="22"/>
                                        </p:tgtEl>
                                        <p:attrNameLst>
                                          <p:attrName>ppt_w</p:attrName>
                                        </p:attrNameLst>
                                      </p:cBhvr>
                                      <p:tavLst>
                                        <p:tav tm="0">
                                          <p:val>
                                            <p:fltVal val="0"/>
                                          </p:val>
                                        </p:tav>
                                        <p:tav tm="100000">
                                          <p:val>
                                            <p:strVal val="#ppt_w"/>
                                          </p:val>
                                        </p:tav>
                                      </p:tavLst>
                                    </p:anim>
                                    <p:anim calcmode="lin" valueType="num">
                                      <p:cBhvr>
                                        <p:cTn id="54" dur="1000" fill="hold"/>
                                        <p:tgtEl>
                                          <p:spTgt spid="22"/>
                                        </p:tgtEl>
                                        <p:attrNameLst>
                                          <p:attrName>ppt_h</p:attrName>
                                        </p:attrNameLst>
                                      </p:cBhvr>
                                      <p:tavLst>
                                        <p:tav tm="0">
                                          <p:val>
                                            <p:fltVal val="0"/>
                                          </p:val>
                                        </p:tav>
                                        <p:tav tm="100000">
                                          <p:val>
                                            <p:strVal val="#ppt_h"/>
                                          </p:val>
                                        </p:tav>
                                      </p:tavLst>
                                    </p:anim>
                                    <p:anim calcmode="lin" valueType="num">
                                      <p:cBhvr>
                                        <p:cTn id="55" dur="1000" fill="hold"/>
                                        <p:tgtEl>
                                          <p:spTgt spid="22"/>
                                        </p:tgtEl>
                                        <p:attrNameLst>
                                          <p:attrName>style.rotation</p:attrName>
                                        </p:attrNameLst>
                                      </p:cBhvr>
                                      <p:tavLst>
                                        <p:tav tm="0">
                                          <p:val>
                                            <p:fltVal val="90"/>
                                          </p:val>
                                        </p:tav>
                                        <p:tav tm="100000">
                                          <p:val>
                                            <p:fltVal val="0"/>
                                          </p:val>
                                        </p:tav>
                                      </p:tavLst>
                                    </p:anim>
                                    <p:animEffect transition="in" filter="fade">
                                      <p:cBhvr>
                                        <p:cTn id="56" dur="1000"/>
                                        <p:tgtEl>
                                          <p:spTgt spid="22"/>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1000" fill="hold"/>
                                        <p:tgtEl>
                                          <p:spTgt spid="23"/>
                                        </p:tgtEl>
                                        <p:attrNameLst>
                                          <p:attrName>ppt_w</p:attrName>
                                        </p:attrNameLst>
                                      </p:cBhvr>
                                      <p:tavLst>
                                        <p:tav tm="0">
                                          <p:val>
                                            <p:fltVal val="0"/>
                                          </p:val>
                                        </p:tav>
                                        <p:tav tm="100000">
                                          <p:val>
                                            <p:strVal val="#ppt_w"/>
                                          </p:val>
                                        </p:tav>
                                      </p:tavLst>
                                    </p:anim>
                                    <p:anim calcmode="lin" valueType="num">
                                      <p:cBhvr>
                                        <p:cTn id="60" dur="1000" fill="hold"/>
                                        <p:tgtEl>
                                          <p:spTgt spid="23"/>
                                        </p:tgtEl>
                                        <p:attrNameLst>
                                          <p:attrName>ppt_h</p:attrName>
                                        </p:attrNameLst>
                                      </p:cBhvr>
                                      <p:tavLst>
                                        <p:tav tm="0">
                                          <p:val>
                                            <p:fltVal val="0"/>
                                          </p:val>
                                        </p:tav>
                                        <p:tav tm="100000">
                                          <p:val>
                                            <p:strVal val="#ppt_h"/>
                                          </p:val>
                                        </p:tav>
                                      </p:tavLst>
                                    </p:anim>
                                    <p:anim calcmode="lin" valueType="num">
                                      <p:cBhvr>
                                        <p:cTn id="61" dur="1000" fill="hold"/>
                                        <p:tgtEl>
                                          <p:spTgt spid="23"/>
                                        </p:tgtEl>
                                        <p:attrNameLst>
                                          <p:attrName>style.rotation</p:attrName>
                                        </p:attrNameLst>
                                      </p:cBhvr>
                                      <p:tavLst>
                                        <p:tav tm="0">
                                          <p:val>
                                            <p:fltVal val="90"/>
                                          </p:val>
                                        </p:tav>
                                        <p:tav tm="100000">
                                          <p:val>
                                            <p:fltVal val="0"/>
                                          </p:val>
                                        </p:tav>
                                      </p:tavLst>
                                    </p:anim>
                                    <p:animEffect transition="in" filter="fade">
                                      <p:cBhvr>
                                        <p:cTn id="62" dur="1000"/>
                                        <p:tgtEl>
                                          <p:spTgt spid="23"/>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1000" fill="hold"/>
                                        <p:tgtEl>
                                          <p:spTgt spid="24"/>
                                        </p:tgtEl>
                                        <p:attrNameLst>
                                          <p:attrName>ppt_w</p:attrName>
                                        </p:attrNameLst>
                                      </p:cBhvr>
                                      <p:tavLst>
                                        <p:tav tm="0">
                                          <p:val>
                                            <p:fltVal val="0"/>
                                          </p:val>
                                        </p:tav>
                                        <p:tav tm="100000">
                                          <p:val>
                                            <p:strVal val="#ppt_w"/>
                                          </p:val>
                                        </p:tav>
                                      </p:tavLst>
                                    </p:anim>
                                    <p:anim calcmode="lin" valueType="num">
                                      <p:cBhvr>
                                        <p:cTn id="66" dur="1000" fill="hold"/>
                                        <p:tgtEl>
                                          <p:spTgt spid="24"/>
                                        </p:tgtEl>
                                        <p:attrNameLst>
                                          <p:attrName>ppt_h</p:attrName>
                                        </p:attrNameLst>
                                      </p:cBhvr>
                                      <p:tavLst>
                                        <p:tav tm="0">
                                          <p:val>
                                            <p:fltVal val="0"/>
                                          </p:val>
                                        </p:tav>
                                        <p:tav tm="100000">
                                          <p:val>
                                            <p:strVal val="#ppt_h"/>
                                          </p:val>
                                        </p:tav>
                                      </p:tavLst>
                                    </p:anim>
                                    <p:anim calcmode="lin" valueType="num">
                                      <p:cBhvr>
                                        <p:cTn id="67" dur="1000" fill="hold"/>
                                        <p:tgtEl>
                                          <p:spTgt spid="24"/>
                                        </p:tgtEl>
                                        <p:attrNameLst>
                                          <p:attrName>style.rotation</p:attrName>
                                        </p:attrNameLst>
                                      </p:cBhvr>
                                      <p:tavLst>
                                        <p:tav tm="0">
                                          <p:val>
                                            <p:fltVal val="90"/>
                                          </p:val>
                                        </p:tav>
                                        <p:tav tm="100000">
                                          <p:val>
                                            <p:fltVal val="0"/>
                                          </p:val>
                                        </p:tav>
                                      </p:tavLst>
                                    </p:anim>
                                    <p:animEffect transition="in" filter="fade">
                                      <p:cBhvr>
                                        <p:cTn id="68"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p:bldP spid="11" grpId="0"/>
      <p:bldP spid="12" grpId="0"/>
      <p:bldP spid="13" grpId="0"/>
      <p:bldP spid="15" grpId="0"/>
      <p:bldP spid="17" grpId="0"/>
      <p:bldP spid="19" grpId="0"/>
      <p:bldP spid="21" grpId="0" bldLvl="0" animBg="1"/>
      <p:bldP spid="22" grpId="0" bldLvl="0" animBg="1"/>
      <p:bldP spid="23" grpId="0" bldLvl="0" animBg="1"/>
      <p:bldP spid="2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文本框 1085"/>
          <p:cNvSpPr txBox="1"/>
          <p:nvPr/>
        </p:nvSpPr>
        <p:spPr>
          <a:xfrm>
            <a:off x="2546349" y="2548623"/>
            <a:ext cx="7099300" cy="1014730"/>
          </a:xfrm>
          <a:prstGeom prst="rect">
            <a:avLst/>
          </a:prstGeom>
          <a:noFill/>
        </p:spPr>
        <p:txBody>
          <a:bodyPr wrap="none" rtlCol="0">
            <a:spAutoFit/>
          </a:bodyPr>
          <a:lstStyle/>
          <a:p>
            <a:pPr algn="ctr"/>
            <a:r>
              <a:rPr lang="en-US" sz="6000" dirty="0" smtClean="0">
                <a:solidFill>
                  <a:schemeClr val="bg1"/>
                </a:solidFill>
                <a:latin typeface="汉仪雅酷黑简" panose="00020600040101010101" charset="-122"/>
                <a:ea typeface="汉仪雅酷黑简" panose="00020600040101010101" charset="-122"/>
                <a:cs typeface="汉仪雅酷黑简" panose="00020600040101010101" charset="-122"/>
              </a:rPr>
              <a:t>Thanks for Listening</a:t>
            </a:r>
            <a:endParaRPr lang="en-US" sz="6000" dirty="0">
              <a:solidFill>
                <a:schemeClr val="bg1"/>
              </a:solidFill>
              <a:latin typeface="汉仪雅酷黑简" panose="00020600040101010101" charset="-122"/>
              <a:ea typeface="汉仪雅酷黑简" panose="00020600040101010101" charset="-122"/>
              <a:cs typeface="汉仪雅酷黑简" panose="0002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86"/>
                                        </p:tgtEl>
                                        <p:attrNameLst>
                                          <p:attrName>style.visibility</p:attrName>
                                        </p:attrNameLst>
                                      </p:cBhvr>
                                      <p:to>
                                        <p:strVal val="visible"/>
                                      </p:to>
                                    </p:set>
                                    <p:animEffect transition="in" filter="barn(inVertical)">
                                      <p:cBhvr>
                                        <p:cTn id="7" dur="500"/>
                                        <p:tgtEl>
                                          <p:spTgt spid="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5226808" y="2366624"/>
            <a:ext cx="6000115" cy="829945"/>
          </a:xfrm>
          <a:prstGeom prst="rect">
            <a:avLst/>
          </a:prstGeom>
          <a:noFill/>
        </p:spPr>
        <p:txBody>
          <a:bodyPr wrap="none" rtlCol="0">
            <a:spAutoFit/>
          </a:bodyPr>
          <a:lstStyle/>
          <a:p>
            <a:pPr algn="l"/>
            <a:r>
              <a:rPr lang="en-US" altLang="zh-CN" sz="4800" b="1" dirty="0" smtClean="0">
                <a:solidFill>
                  <a:schemeClr val="accent1"/>
                </a:solidFill>
                <a:latin typeface="汉仪雅酷黑简" panose="00020600040101010101" charset="-122"/>
                <a:ea typeface="汉仪雅酷黑简" panose="00020600040101010101" charset="-122"/>
                <a:cs typeface="+mn-ea"/>
                <a:sym typeface="+mn-lt"/>
              </a:rPr>
              <a:t>Project Introduction</a:t>
            </a:r>
            <a:endParaRPr lang="en-US" altLang="zh-CN" sz="4800" b="1" dirty="0" smtClean="0">
              <a:solidFill>
                <a:schemeClr val="accent1"/>
              </a:solidFill>
              <a:latin typeface="汉仪雅酷黑简" panose="00020600040101010101" charset="-122"/>
              <a:ea typeface="汉仪雅酷黑简" panose="00020600040101010101" charset="-122"/>
              <a:cs typeface="+mn-ea"/>
              <a:sym typeface="+mn-lt"/>
            </a:endParaRPr>
          </a:p>
        </p:txBody>
      </p:sp>
      <p:grpSp>
        <p:nvGrpSpPr>
          <p:cNvPr id="31" name="组合 30"/>
          <p:cNvGrpSpPr/>
          <p:nvPr/>
        </p:nvGrpSpPr>
        <p:grpSpPr>
          <a:xfrm>
            <a:off x="5307707" y="3321652"/>
            <a:ext cx="3797085" cy="80940"/>
            <a:chOff x="8681725" y="6562822"/>
            <a:chExt cx="3510275" cy="295179"/>
          </a:xfrm>
        </p:grpSpPr>
        <p:sp>
          <p:nvSpPr>
            <p:cNvPr id="32" name="矩形 31"/>
            <p:cNvSpPr/>
            <p:nvPr/>
          </p:nvSpPr>
          <p:spPr>
            <a:xfrm>
              <a:off x="8681725" y="6562822"/>
              <a:ext cx="2799075" cy="295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392925" y="6562822"/>
              <a:ext cx="2799075" cy="295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Freeform 27"/>
          <p:cNvSpPr/>
          <p:nvPr/>
        </p:nvSpPr>
        <p:spPr bwMode="auto">
          <a:xfrm rot="16200000">
            <a:off x="1982397" y="2280284"/>
            <a:ext cx="3180883" cy="3018958"/>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36" name="文本框 35"/>
          <p:cNvSpPr txBox="1"/>
          <p:nvPr/>
        </p:nvSpPr>
        <p:spPr>
          <a:xfrm>
            <a:off x="3053049" y="2873966"/>
            <a:ext cx="1526540" cy="1322070"/>
          </a:xfrm>
          <a:prstGeom prst="rect">
            <a:avLst/>
          </a:prstGeom>
          <a:noFill/>
        </p:spPr>
        <p:txBody>
          <a:bodyPr wrap="none" rtlCol="0">
            <a:spAutoFit/>
          </a:bodyPr>
          <a:lstStyle/>
          <a:p>
            <a:r>
              <a:rPr lang="en-US" altLang="zh-CN" sz="8000" b="1" dirty="0" smtClean="0">
                <a:solidFill>
                  <a:schemeClr val="accent1"/>
                </a:solidFill>
                <a:latin typeface="汉仪雅酷黑简" panose="00020600040101010101" charset="-122"/>
                <a:ea typeface="汉仪雅酷黑简" panose="00020600040101010101" charset="-122"/>
                <a:cs typeface="+mn-ea"/>
                <a:sym typeface="+mn-lt"/>
              </a:rPr>
              <a:t>01</a:t>
            </a:r>
            <a:endParaRPr lang="en-US" altLang="zh-CN" sz="8000" b="1" dirty="0" smtClean="0">
              <a:solidFill>
                <a:schemeClr val="accent1"/>
              </a:solidFill>
              <a:latin typeface="汉仪雅酷黑简" panose="00020600040101010101" charset="-122"/>
              <a:ea typeface="汉仪雅酷黑简" panose="0002060004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1275956" y="411249"/>
            <a:ext cx="2256155" cy="521970"/>
          </a:xfrm>
          <a:prstGeom prst="rect">
            <a:avLst/>
          </a:prstGeom>
          <a:noFill/>
        </p:spPr>
        <p:txBody>
          <a:bodyPr wrap="none" rtlCol="0">
            <a:spAutoFit/>
          </a:bodyPr>
          <a:lstStyle/>
          <a:p>
            <a:r>
              <a:rPr lang="en-US" altLang="zh-CN" sz="2800" b="1" dirty="0" smtClean="0">
                <a:latin typeface="汉仪雅酷黑简" panose="00020600040101010101" charset="-122"/>
                <a:ea typeface="汉仪雅酷黑简" panose="00020600040101010101" charset="-122"/>
                <a:cs typeface="+mn-ea"/>
                <a:sym typeface="+mn-lt"/>
              </a:rPr>
              <a:t>Introduction</a:t>
            </a:r>
            <a:endParaRPr lang="en-US" altLang="zh-CN" sz="2800" b="1" dirty="0" smtClean="0">
              <a:latin typeface="汉仪雅酷黑简" panose="00020600040101010101" charset="-122"/>
              <a:ea typeface="汉仪雅酷黑简" panose="00020600040101010101" charset="-122"/>
              <a:cs typeface="+mn-ea"/>
              <a:sym typeface="+mn-lt"/>
            </a:endParaRPr>
          </a:p>
        </p:txBody>
      </p:sp>
      <p:sp>
        <p:nvSpPr>
          <p:cNvPr id="38"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39"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sp>
        <p:nvSpPr>
          <p:cNvPr id="3" name="文本框 2"/>
          <p:cNvSpPr txBox="1"/>
          <p:nvPr/>
        </p:nvSpPr>
        <p:spPr>
          <a:xfrm>
            <a:off x="6294120" y="1411605"/>
            <a:ext cx="4733925" cy="4643120"/>
          </a:xfrm>
          <a:prstGeom prst="rect">
            <a:avLst/>
          </a:prstGeom>
          <a:noFill/>
        </p:spPr>
        <p:txBody>
          <a:bodyPr wrap="square" rtlCol="0">
            <a:noAutofit/>
          </a:bodyPr>
          <a:p>
            <a:r>
              <a:rPr lang="en-US" altLang="zh-CN">
                <a:latin typeface="+mn-ea"/>
              </a:rPr>
              <a:t>This project proposes an innovative application of Kolmogorov-Arnold Networks (KAN) to analyze and predict urban light and heat distributions across Shanghai's gridded spatial data. </a:t>
            </a:r>
            <a:endParaRPr lang="en-US" altLang="zh-CN">
              <a:latin typeface="+mn-ea"/>
            </a:endParaRPr>
          </a:p>
          <a:p>
            <a:endParaRPr lang="en-US" altLang="zh-CN">
              <a:latin typeface="+mn-ea"/>
            </a:endParaRPr>
          </a:p>
          <a:p>
            <a:r>
              <a:rPr lang="en-US" altLang="zh-CN">
                <a:latin typeface="+mn-ea"/>
              </a:rPr>
              <a:t>By leveraging the interpretable architecture of KAN models, we aim to uncover complex nonlinear relationships between urban morphological factors (e.g., building density, vegetation cover) and environmental outcomes (surface temperature, nightlight intensity) at high spatial resolution.</a:t>
            </a:r>
            <a:endParaRPr lang="en-US" altLang="zh-CN">
              <a:latin typeface="+mn-ea"/>
            </a:endParaRPr>
          </a:p>
          <a:p>
            <a:endParaRPr lang="en-US" altLang="zh-CN">
              <a:latin typeface="+mn-ea"/>
            </a:endParaRPr>
          </a:p>
        </p:txBody>
      </p:sp>
      <p:pic>
        <p:nvPicPr>
          <p:cNvPr id="4" name="图片 3"/>
          <p:cNvPicPr>
            <a:picLocks noChangeAspect="1"/>
          </p:cNvPicPr>
          <p:nvPr/>
        </p:nvPicPr>
        <p:blipFill>
          <a:blip r:embed="rId1"/>
          <a:stretch>
            <a:fillRect/>
          </a:stretch>
        </p:blipFill>
        <p:spPr>
          <a:xfrm>
            <a:off x="772160" y="1412240"/>
            <a:ext cx="5328920" cy="44227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1275956" y="411249"/>
            <a:ext cx="2256155" cy="521970"/>
          </a:xfrm>
          <a:prstGeom prst="rect">
            <a:avLst/>
          </a:prstGeom>
          <a:noFill/>
        </p:spPr>
        <p:txBody>
          <a:bodyPr wrap="none" rtlCol="0">
            <a:spAutoFit/>
          </a:bodyPr>
          <a:lstStyle/>
          <a:p>
            <a:r>
              <a:rPr lang="en-US" altLang="zh-CN" sz="2800" b="1" dirty="0" smtClean="0">
                <a:latin typeface="汉仪雅酷黑简" panose="00020600040101010101" charset="-122"/>
                <a:ea typeface="汉仪雅酷黑简" panose="00020600040101010101" charset="-122"/>
                <a:cs typeface="+mn-ea"/>
                <a:sym typeface="+mn-lt"/>
              </a:rPr>
              <a:t>Background</a:t>
            </a:r>
            <a:endParaRPr lang="en-US" altLang="zh-CN" sz="2800" b="1" dirty="0" smtClean="0">
              <a:latin typeface="汉仪雅酷黑简" panose="00020600040101010101" charset="-122"/>
              <a:ea typeface="汉仪雅酷黑简" panose="00020600040101010101" charset="-122"/>
              <a:cs typeface="+mn-ea"/>
              <a:sym typeface="+mn-lt"/>
            </a:endParaRPr>
          </a:p>
        </p:txBody>
      </p:sp>
      <p:sp>
        <p:nvSpPr>
          <p:cNvPr id="38"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39"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sp>
        <p:nvSpPr>
          <p:cNvPr id="3" name="文本框 2"/>
          <p:cNvSpPr txBox="1"/>
          <p:nvPr/>
        </p:nvSpPr>
        <p:spPr>
          <a:xfrm>
            <a:off x="1275715" y="1411605"/>
            <a:ext cx="9752330" cy="4643120"/>
          </a:xfrm>
          <a:prstGeom prst="rect">
            <a:avLst/>
          </a:prstGeom>
          <a:noFill/>
        </p:spPr>
        <p:txBody>
          <a:bodyPr wrap="square" rtlCol="0">
            <a:noAutofit/>
          </a:bodyPr>
          <a:p>
            <a:r>
              <a:rPr lang="zh-CN" altLang="en-US">
                <a:latin typeface="+mn-ea"/>
              </a:rPr>
              <a:t>应用场景（</a:t>
            </a:r>
            <a:r>
              <a:rPr lang="en-US" altLang="zh-CN">
                <a:latin typeface="+mn-ea"/>
              </a:rPr>
              <a:t>Application Scenarios</a:t>
            </a:r>
            <a:r>
              <a:rPr lang="zh-CN" altLang="en-US">
                <a:latin typeface="+mn-ea"/>
              </a:rPr>
              <a:t>）</a:t>
            </a:r>
            <a:r>
              <a:rPr lang="en-US" altLang="zh-CN">
                <a:latin typeface="+mn-ea"/>
              </a:rPr>
              <a:t>:</a:t>
            </a:r>
            <a:endParaRPr lang="en-US" altLang="zh-CN">
              <a:latin typeface="+mn-ea"/>
            </a:endParaRPr>
          </a:p>
          <a:p>
            <a:r>
              <a:rPr lang="en-US" altLang="en-US">
                <a:latin typeface="+mn-ea"/>
              </a:rPr>
              <a:t>➢</a:t>
            </a:r>
            <a:r>
              <a:rPr lang="en-US" altLang="zh-CN">
                <a:latin typeface="+mn-ea"/>
              </a:rPr>
              <a:t> </a:t>
            </a:r>
            <a:r>
              <a:rPr lang="zh-CN" altLang="en-US">
                <a:latin typeface="+mn-ea"/>
              </a:rPr>
              <a:t>长三角一体化与</a:t>
            </a:r>
            <a:r>
              <a:rPr lang="en-US" altLang="zh-CN">
                <a:latin typeface="+mn-ea"/>
              </a:rPr>
              <a:t>G60</a:t>
            </a:r>
            <a:r>
              <a:rPr lang="zh-CN" altLang="en-US">
                <a:latin typeface="+mn-ea"/>
              </a:rPr>
              <a:t>科创走廊建设背景下，面向城市更新的多源遥感影像时空融合驱动的城市用地智能变化检测</a:t>
            </a:r>
            <a:endParaRPr lang="zh-CN" altLang="en-US">
              <a:latin typeface="+mn-ea"/>
            </a:endParaRPr>
          </a:p>
          <a:p>
            <a:r>
              <a:rPr lang="en-US" altLang="en-US">
                <a:latin typeface="+mn-ea"/>
              </a:rPr>
              <a:t>➢</a:t>
            </a:r>
            <a:r>
              <a:rPr lang="en-US" altLang="zh-CN">
                <a:latin typeface="+mn-ea"/>
              </a:rPr>
              <a:t> Under the backdrop of the Yangtze River Delta integration and the construction of the G60 Science and Technology Innovation Corridor, intelligent detection of urban land use changes driven by spatiotemporal fusion of multi-source remote sensing imagery for urban renewal.</a:t>
            </a:r>
            <a:endParaRPr lang="en-US" altLang="zh-CN">
              <a:latin typeface="+mn-ea"/>
            </a:endParaRPr>
          </a:p>
          <a:p>
            <a:endParaRPr lang="en-US" altLang="zh-CN">
              <a:latin typeface="+mn-ea"/>
            </a:endParaRPr>
          </a:p>
          <a:p>
            <a:r>
              <a:rPr lang="en-US" altLang="en-US">
                <a:latin typeface="+mn-ea"/>
              </a:rPr>
              <a:t>➢</a:t>
            </a:r>
            <a:r>
              <a:rPr lang="en-US" altLang="zh-CN">
                <a:latin typeface="+mn-ea"/>
              </a:rPr>
              <a:t> </a:t>
            </a:r>
            <a:r>
              <a:rPr lang="zh-CN" altLang="en-US">
                <a:solidFill>
                  <a:srgbClr val="FF0000"/>
                </a:solidFill>
                <a:latin typeface="+mn-ea"/>
              </a:rPr>
              <a:t>城市更新监测</a:t>
            </a:r>
            <a:r>
              <a:rPr lang="zh-CN" altLang="en-US">
                <a:latin typeface="+mn-ea"/>
              </a:rPr>
              <a:t>、土地利用监测、城市蓝绿动态评估、城市扩张评估、城市规划、灾害监测等多个领域</a:t>
            </a:r>
            <a:endParaRPr lang="zh-CN" altLang="en-US">
              <a:latin typeface="+mn-ea"/>
            </a:endParaRPr>
          </a:p>
          <a:p>
            <a:r>
              <a:rPr lang="en-US" altLang="en-US">
                <a:latin typeface="+mn-ea"/>
              </a:rPr>
              <a:t>➢</a:t>
            </a:r>
            <a:r>
              <a:rPr lang="en-US" altLang="zh-CN">
                <a:latin typeface="+mn-ea"/>
              </a:rPr>
              <a:t> Urban renewal monitoring, land use monitoring, dynamic assessment of urban blue and green spaces, urban expansion evaluation, urban planning, and disaster monitoring, among other fields</a:t>
            </a:r>
            <a:endParaRPr lang="en-US" altLang="zh-CN">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5226808" y="2366624"/>
            <a:ext cx="5541010" cy="706755"/>
          </a:xfrm>
          <a:prstGeom prst="rect">
            <a:avLst/>
          </a:prstGeom>
          <a:noFill/>
        </p:spPr>
        <p:txBody>
          <a:bodyPr wrap="none" rtlCol="0">
            <a:spAutoFit/>
          </a:bodyPr>
          <a:lstStyle/>
          <a:p>
            <a:pPr algn="l"/>
            <a:r>
              <a:rPr lang="en-US" altLang="zh-CN" sz="4000" b="1" dirty="0" smtClean="0">
                <a:solidFill>
                  <a:schemeClr val="accent1"/>
                </a:solidFill>
                <a:latin typeface="汉仪雅酷黑简" panose="00020600040101010101" charset="-122"/>
                <a:ea typeface="汉仪雅酷黑简" panose="00020600040101010101" charset="-122"/>
                <a:cs typeface="+mn-ea"/>
                <a:sym typeface="+mn-lt"/>
              </a:rPr>
              <a:t>Requirement Analysis</a:t>
            </a:r>
            <a:endParaRPr lang="en-US" altLang="zh-CN" sz="4000" b="1" dirty="0" smtClean="0">
              <a:solidFill>
                <a:schemeClr val="accent1"/>
              </a:solidFill>
              <a:latin typeface="汉仪雅酷黑简" panose="00020600040101010101" charset="-122"/>
              <a:ea typeface="汉仪雅酷黑简" panose="00020600040101010101" charset="-122"/>
              <a:cs typeface="+mn-ea"/>
              <a:sym typeface="+mn-lt"/>
            </a:endParaRPr>
          </a:p>
        </p:txBody>
      </p:sp>
      <p:grpSp>
        <p:nvGrpSpPr>
          <p:cNvPr id="31" name="组合 30"/>
          <p:cNvGrpSpPr/>
          <p:nvPr/>
        </p:nvGrpSpPr>
        <p:grpSpPr>
          <a:xfrm>
            <a:off x="5307707" y="3321652"/>
            <a:ext cx="3797085" cy="80940"/>
            <a:chOff x="8681725" y="6562822"/>
            <a:chExt cx="3510275" cy="295179"/>
          </a:xfrm>
        </p:grpSpPr>
        <p:sp>
          <p:nvSpPr>
            <p:cNvPr id="32" name="矩形 31"/>
            <p:cNvSpPr/>
            <p:nvPr/>
          </p:nvSpPr>
          <p:spPr>
            <a:xfrm>
              <a:off x="8681725" y="6562822"/>
              <a:ext cx="2799075" cy="295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392925" y="6562822"/>
              <a:ext cx="2799075" cy="295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Freeform 27"/>
          <p:cNvSpPr/>
          <p:nvPr/>
        </p:nvSpPr>
        <p:spPr bwMode="auto">
          <a:xfrm rot="16200000">
            <a:off x="1982397" y="2280284"/>
            <a:ext cx="3180883" cy="3018958"/>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36" name="文本框 35"/>
          <p:cNvSpPr txBox="1"/>
          <p:nvPr/>
        </p:nvSpPr>
        <p:spPr>
          <a:xfrm>
            <a:off x="3078449" y="2899366"/>
            <a:ext cx="1524000" cy="1322070"/>
          </a:xfrm>
          <a:prstGeom prst="rect">
            <a:avLst/>
          </a:prstGeom>
          <a:noFill/>
        </p:spPr>
        <p:txBody>
          <a:bodyPr wrap="none" rtlCol="0">
            <a:spAutoFit/>
          </a:bodyPr>
          <a:lstStyle/>
          <a:p>
            <a:r>
              <a:rPr lang="en-US" altLang="zh-CN" sz="8000" dirty="0" smtClean="0">
                <a:solidFill>
                  <a:schemeClr val="accent1"/>
                </a:solidFill>
                <a:latin typeface="汉仪雅酷黑简" panose="00020600040101010101" charset="-122"/>
                <a:ea typeface="汉仪雅酷黑简" panose="00020600040101010101" charset="-122"/>
                <a:cs typeface="+mn-ea"/>
                <a:sym typeface="+mn-lt"/>
              </a:rPr>
              <a:t>02</a:t>
            </a:r>
            <a:endParaRPr lang="en-US" altLang="zh-CN" sz="8000" dirty="0" smtClean="0">
              <a:solidFill>
                <a:schemeClr val="accent1"/>
              </a:solidFill>
              <a:latin typeface="汉仪雅酷黑简" panose="00020600040101010101" charset="-122"/>
              <a:ea typeface="汉仪雅酷黑简" panose="0002060004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275956" y="411249"/>
            <a:ext cx="3455670" cy="521970"/>
          </a:xfrm>
          <a:prstGeom prst="rect">
            <a:avLst/>
          </a:prstGeom>
          <a:noFill/>
        </p:spPr>
        <p:txBody>
          <a:bodyPr wrap="none" rtlCol="0">
            <a:spAutoFit/>
          </a:bodyPr>
          <a:lstStyle/>
          <a:p>
            <a:r>
              <a:rPr lang="en-US" altLang="zh-CN" sz="2800" dirty="0" smtClean="0">
                <a:latin typeface="汉仪雅酷黑简" panose="00020600040101010101" charset="-122"/>
                <a:ea typeface="汉仪雅酷黑简" panose="00020600040101010101" charset="-122"/>
                <a:cs typeface="+mn-ea"/>
                <a:sym typeface="+mn-lt"/>
              </a:rPr>
              <a:t>Requirement Source</a:t>
            </a:r>
            <a:endParaRPr lang="en-US" altLang="zh-CN" sz="2800" dirty="0" smtClean="0">
              <a:latin typeface="汉仪雅酷黑简" panose="00020600040101010101" charset="-122"/>
              <a:ea typeface="汉仪雅酷黑简" panose="00020600040101010101" charset="-122"/>
              <a:cs typeface="+mn-ea"/>
              <a:sym typeface="+mn-lt"/>
            </a:endParaRPr>
          </a:p>
        </p:txBody>
      </p:sp>
      <p:sp>
        <p:nvSpPr>
          <p:cNvPr id="55"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56"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sp>
        <p:nvSpPr>
          <p:cNvPr id="2" name="Docer Falling Dust PPT demo 2"/>
          <p:cNvSpPr/>
          <p:nvPr>
            <p:custDataLst>
              <p:tags r:id="rId1"/>
            </p:custDataLst>
          </p:nvPr>
        </p:nvSpPr>
        <p:spPr>
          <a:xfrm>
            <a:off x="1588770" y="1097915"/>
            <a:ext cx="9374505" cy="5222240"/>
          </a:xfrm>
          <a:prstGeom prst="rect">
            <a:avLst/>
          </a:prstGeom>
        </p:spPr>
        <p:txBody>
          <a:bodyPr wrap="square">
            <a:spAutoFit/>
          </a:bodyPr>
          <a:p>
            <a:pPr algn="l">
              <a:lnSpc>
                <a:spcPct val="120000"/>
              </a:lnSpc>
            </a:pPr>
            <a:r>
              <a:rPr lang="en-US" altLang="zh-CN" b="1"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This project cooperates with the urban planning department, is built based on real demand scenarios, and solves key problems in urban light and heat renewal monitoring</a:t>
            </a:r>
            <a:endParaRPr lang="en-US" altLang="zh-CN" b="1"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a:p>
            <a:pPr algn="l">
              <a:lnSpc>
                <a:spcPct val="120000"/>
              </a:lnSpc>
            </a:pPr>
            <a:r>
              <a:rPr lang="en-US" altLang="zh-CN" sz="1400" b="1"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1. Policies, regulations and urban planning standards</a:t>
            </a:r>
            <a:endParaRPr lang="en-US" altLang="zh-CN" sz="1400" b="1"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a:p>
            <a:pPr lvl="1" algn="l">
              <a:lnSpc>
                <a:spcPct val="120000"/>
              </a:lnSpc>
            </a:pPr>
            <a:r>
              <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Respond to national/local policy requirements:</a:t>
            </a:r>
            <a:endPar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a:p>
            <a:pPr marL="742950" lvl="1" indent="-285750" algn="l">
              <a:lnSpc>
                <a:spcPct val="120000"/>
              </a:lnSpc>
              <a:buFont typeface="Arial" panose="020B0604020202020204" pitchFamily="34" charset="0"/>
              <a:buChar char="•"/>
            </a:pPr>
            <a:r>
              <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Mitigation of heat island effect</a:t>
            </a:r>
            <a:endPar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a:p>
            <a:pPr marL="742950" lvl="1" indent="-285750" algn="l">
              <a:lnSpc>
                <a:spcPct val="120000"/>
              </a:lnSpc>
              <a:buFont typeface="Arial" panose="020B0604020202020204" pitchFamily="34" charset="0"/>
              <a:buChar char="•"/>
            </a:pPr>
            <a:r>
              <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Green lighting planning</a:t>
            </a:r>
            <a:endPar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a:p>
            <a:pPr marL="742950" lvl="1" indent="-285750" algn="l">
              <a:lnSpc>
                <a:spcPct val="120000"/>
              </a:lnSpc>
              <a:buFont typeface="Arial" panose="020B0604020202020204" pitchFamily="34" charset="0"/>
              <a:buChar char="•"/>
            </a:pPr>
            <a:r>
              <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Sustainable development goals</a:t>
            </a:r>
            <a:endPar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a:p>
            <a:pPr algn="l">
              <a:lnSpc>
                <a:spcPct val="120000"/>
              </a:lnSpc>
            </a:pPr>
            <a:r>
              <a:rPr lang="en-US" altLang="zh-CN" sz="1400" b="1"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2. Scientific decision-making driven by technological development</a:t>
            </a:r>
            <a:endParaRPr lang="en-US" altLang="zh-CN" sz="1400" b="1"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a:p>
            <a:pPr lvl="1" algn="l">
              <a:lnSpc>
                <a:spcPct val="120000"/>
              </a:lnSpc>
            </a:pPr>
            <a:r>
              <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The interpretability advantage of the KAN model</a:t>
            </a:r>
            <a:endPar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a:p>
            <a:pPr lvl="2" algn="l">
              <a:lnSpc>
                <a:spcPct val="120000"/>
              </a:lnSpc>
            </a:pPr>
            <a:r>
              <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Urban planners rely on experience to make decisions that are easily questioned and require quantitative evidence support. At the same time, the "black box" characteristics of traditional models make it difficult for planners to understand the relationship between variables and cannot effectively adjust strategies. Interpretability is the advantage of the KAN model</a:t>
            </a:r>
            <a:endPar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a:p>
            <a:pPr lvl="1" algn="l">
              <a:lnSpc>
                <a:spcPct val="120000"/>
              </a:lnSpc>
            </a:pPr>
            <a:r>
              <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Acceptance criteria:</a:t>
            </a:r>
            <a:endPar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a:p>
            <a:pPr marL="742950" lvl="1" indent="-285750" algn="l">
              <a:lnSpc>
                <a:spcPct val="120000"/>
              </a:lnSpc>
              <a:buFont typeface="Arial" panose="020B0604020202020204" pitchFamily="34" charset="0"/>
              <a:buChar char="•"/>
            </a:pPr>
            <a:r>
              <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The system needs to provide interpretable function output to help planners intuitively understand the mechanism.</a:t>
            </a:r>
            <a:endPar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a:p>
            <a:pPr marL="742950" lvl="1" indent="-285750" algn="l">
              <a:lnSpc>
                <a:spcPct val="120000"/>
              </a:lnSpc>
              <a:buFont typeface="Arial" panose="020B0604020202020204" pitchFamily="34" charset="0"/>
              <a:buChar char="•"/>
            </a:pPr>
            <a:r>
              <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The system needs to enhance the credibility of the conclusions by comparing the accuracy of KAN with the baseline model (such as a significant improvement in R</a:t>
            </a:r>
            <a:r>
              <a:rPr lang="en-US" altLang="en-US"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²</a:t>
            </a:r>
            <a:r>
              <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rPr>
              <a:t>).</a:t>
            </a:r>
            <a:endParaRPr lang="en-US" altLang="zh-CN" sz="1400" dirty="0" smtClean="0">
              <a:solidFill>
                <a:schemeClr val="tx1">
                  <a:lumMod val="85000"/>
                  <a:lumOff val="15000"/>
                </a:schemeClr>
              </a:solidFill>
              <a:latin typeface="微软雅黑" panose="020B0503020204020204" charset="-122"/>
              <a:ea typeface="微软雅黑" panose="020B0503020204020204" charset="-122"/>
              <a:cs typeface="+mn-ea"/>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1275956" y="411249"/>
            <a:ext cx="1605280" cy="521970"/>
          </a:xfrm>
          <a:prstGeom prst="rect">
            <a:avLst/>
          </a:prstGeom>
          <a:noFill/>
        </p:spPr>
        <p:txBody>
          <a:bodyPr wrap="none" rtlCol="0">
            <a:spAutoFit/>
          </a:bodyPr>
          <a:lstStyle/>
          <a:p>
            <a:r>
              <a:rPr lang="zh-CN" altLang="en-US" sz="2800" dirty="0" smtClean="0">
                <a:latin typeface="微软雅黑" panose="020B0503020204020204" charset="-122"/>
                <a:ea typeface="微软雅黑" panose="020B0503020204020204" charset="-122"/>
                <a:cs typeface="+mn-ea"/>
                <a:sym typeface="+mn-lt"/>
              </a:rPr>
              <a:t>总用例图</a:t>
            </a:r>
            <a:endParaRPr lang="zh-CN" altLang="en-US" sz="2800" dirty="0" smtClean="0">
              <a:latin typeface="微软雅黑" panose="020B0503020204020204" charset="-122"/>
              <a:ea typeface="微软雅黑" panose="020B0503020204020204" charset="-122"/>
              <a:cs typeface="+mn-ea"/>
              <a:sym typeface="+mn-lt"/>
            </a:endParaRPr>
          </a:p>
        </p:txBody>
      </p:sp>
      <p:sp>
        <p:nvSpPr>
          <p:cNvPr id="38"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39"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pic>
        <p:nvPicPr>
          <p:cNvPr id="2" name="图片 1" descr="73f1b1ff783e5f9b73a85428d609171"/>
          <p:cNvPicPr>
            <a:picLocks noChangeAspect="1"/>
          </p:cNvPicPr>
          <p:nvPr/>
        </p:nvPicPr>
        <p:blipFill>
          <a:blip r:embed="rId1"/>
          <a:stretch>
            <a:fillRect/>
          </a:stretch>
        </p:blipFill>
        <p:spPr>
          <a:xfrm>
            <a:off x="3603625" y="326390"/>
            <a:ext cx="5168265" cy="653161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1275956" y="411249"/>
            <a:ext cx="1249680" cy="521970"/>
          </a:xfrm>
          <a:prstGeom prst="rect">
            <a:avLst/>
          </a:prstGeom>
          <a:noFill/>
        </p:spPr>
        <p:txBody>
          <a:bodyPr wrap="none" rtlCol="0">
            <a:spAutoFit/>
          </a:bodyPr>
          <a:lstStyle/>
          <a:p>
            <a:r>
              <a:rPr lang="zh-CN" altLang="en-US" sz="2800" dirty="0" smtClean="0">
                <a:latin typeface="微软雅黑" panose="020B0503020204020204" charset="-122"/>
                <a:ea typeface="微软雅黑" panose="020B0503020204020204" charset="-122"/>
                <a:cs typeface="+mn-ea"/>
                <a:sym typeface="+mn-lt"/>
              </a:rPr>
              <a:t>总类图</a:t>
            </a:r>
            <a:endParaRPr lang="zh-CN" altLang="en-US" sz="2800" dirty="0" smtClean="0">
              <a:latin typeface="微软雅黑" panose="020B0503020204020204" charset="-122"/>
              <a:ea typeface="微软雅黑" panose="020B0503020204020204" charset="-122"/>
              <a:cs typeface="+mn-ea"/>
              <a:sym typeface="+mn-lt"/>
            </a:endParaRPr>
          </a:p>
        </p:txBody>
      </p:sp>
      <p:sp>
        <p:nvSpPr>
          <p:cNvPr id="38" name="Freeform 27"/>
          <p:cNvSpPr/>
          <p:nvPr/>
        </p:nvSpPr>
        <p:spPr bwMode="auto">
          <a:xfrm rot="16200000">
            <a:off x="440257"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CEC1B6"/>
          </a:solidFill>
          <a:ln>
            <a:noFill/>
          </a:ln>
        </p:spPr>
        <p:txBody>
          <a:bodyPr vert="horz" wrap="square" lIns="91440" tIns="45720" rIns="91440" bIns="45720" numCol="1" anchor="t" anchorCtr="0" compatLnSpc="1"/>
          <a:lstStyle/>
          <a:p>
            <a:endParaRPr lang="zh-CN" altLang="en-US"/>
          </a:p>
        </p:txBody>
      </p:sp>
      <p:sp>
        <p:nvSpPr>
          <p:cNvPr id="39" name="Freeform 27"/>
          <p:cNvSpPr/>
          <p:nvPr/>
        </p:nvSpPr>
        <p:spPr bwMode="auto">
          <a:xfrm rot="16200000">
            <a:off x="656441" y="437413"/>
            <a:ext cx="528968" cy="502041"/>
          </a:xfrm>
          <a:custGeom>
            <a:avLst/>
            <a:gdLst>
              <a:gd name="T0" fmla="*/ 119 w 203"/>
              <a:gd name="T1" fmla="*/ 217 h 219"/>
              <a:gd name="T2" fmla="*/ 168 w 203"/>
              <a:gd name="T3" fmla="*/ 205 h 219"/>
              <a:gd name="T4" fmla="*/ 196 w 203"/>
              <a:gd name="T5" fmla="*/ 146 h 219"/>
              <a:gd name="T6" fmla="*/ 70 w 203"/>
              <a:gd name="T7" fmla="*/ 50 h 219"/>
              <a:gd name="T8" fmla="*/ 119 w 203"/>
              <a:gd name="T9" fmla="*/ 217 h 219"/>
            </a:gdLst>
            <a:ahLst/>
            <a:cxnLst>
              <a:cxn ang="0">
                <a:pos x="T0" y="T1"/>
              </a:cxn>
              <a:cxn ang="0">
                <a:pos x="T2" y="T3"/>
              </a:cxn>
              <a:cxn ang="0">
                <a:pos x="T4" y="T5"/>
              </a:cxn>
              <a:cxn ang="0">
                <a:pos x="T6" y="T7"/>
              </a:cxn>
              <a:cxn ang="0">
                <a:pos x="T8" y="T9"/>
              </a:cxn>
            </a:cxnLst>
            <a:rect l="0" t="0" r="r" b="b"/>
            <a:pathLst>
              <a:path w="203" h="219">
                <a:moveTo>
                  <a:pt x="119" y="217"/>
                </a:moveTo>
                <a:cubicBezTo>
                  <a:pt x="136" y="219"/>
                  <a:pt x="154" y="216"/>
                  <a:pt x="168" y="205"/>
                </a:cubicBezTo>
                <a:cubicBezTo>
                  <a:pt x="186" y="192"/>
                  <a:pt x="193" y="169"/>
                  <a:pt x="196" y="146"/>
                </a:cubicBezTo>
                <a:cubicBezTo>
                  <a:pt x="203" y="79"/>
                  <a:pt x="138" y="0"/>
                  <a:pt x="70" y="50"/>
                </a:cubicBezTo>
                <a:cubicBezTo>
                  <a:pt x="0" y="102"/>
                  <a:pt x="35" y="208"/>
                  <a:pt x="119" y="217"/>
                </a:cubicBezTo>
                <a:close/>
              </a:path>
            </a:pathLst>
          </a:custGeom>
          <a:solidFill>
            <a:srgbClr val="3C485E"/>
          </a:solidFill>
          <a:ln>
            <a:noFill/>
          </a:ln>
        </p:spPr>
        <p:txBody>
          <a:bodyPr vert="horz" wrap="square" lIns="91440" tIns="45720" rIns="91440" bIns="45720" numCol="1" anchor="t" anchorCtr="0" compatLnSpc="1"/>
          <a:lstStyle/>
          <a:p>
            <a:endParaRPr lang="zh-CN" altLang="en-US"/>
          </a:p>
        </p:txBody>
      </p:sp>
      <p:pic>
        <p:nvPicPr>
          <p:cNvPr id="3" name="图片 2" descr="70d277fdafd65f63a6ecafa0924c5c9"/>
          <p:cNvPicPr>
            <a:picLocks noChangeAspect="1"/>
          </p:cNvPicPr>
          <p:nvPr/>
        </p:nvPicPr>
        <p:blipFill>
          <a:blip r:embed="rId1"/>
          <a:stretch>
            <a:fillRect/>
          </a:stretch>
        </p:blipFill>
        <p:spPr>
          <a:xfrm>
            <a:off x="2480310" y="66675"/>
            <a:ext cx="9640570" cy="672401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69.25511811023614,&quot;left&quot;:468.2143307086614,&quot;top&quot;:168.87976377952754,&quot;width&quot;:584.0233070866142}"/>
</p:tagLst>
</file>

<file path=ppt/tags/tag10.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11.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12.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13.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14.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15.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16.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17.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18.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19.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2.xml><?xml version="1.0" encoding="utf-8"?>
<p:tagLst xmlns:p="http://schemas.openxmlformats.org/presentationml/2006/main">
  <p:tag name="KSO_WM_DIAGRAM_VIRTUALLY_FRAME" val="{&quot;height&quot;:269.25511811023614,&quot;left&quot;:468.2143307086614,&quot;top&quot;:168.87976377952754,&quot;width&quot;:584.0233070866142}"/>
</p:tagLst>
</file>

<file path=ppt/tags/tag20.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21.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22.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23.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24.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25.xml><?xml version="1.0" encoding="utf-8"?>
<p:tagLst xmlns:p="http://schemas.openxmlformats.org/presentationml/2006/main">
  <p:tag name="KSO_WM_DIAGRAM_VIRTUALLY_FRAME" val="{&quot;height&quot;:555.6148031496062,&quot;left&quot;:92.2762992125984,&quot;top&quot;:96.17661417322833,&quot;width&quot;:795.1585039370079}"/>
</p:tagLst>
</file>

<file path=ppt/tags/tag3.xml><?xml version="1.0" encoding="utf-8"?>
<p:tagLst xmlns:p="http://schemas.openxmlformats.org/presentationml/2006/main">
  <p:tag name="KSO_WM_DIAGRAM_VIRTUALLY_FRAME" val="{&quot;height&quot;:269.25511811023614,&quot;left&quot;:468.2143307086614,&quot;top&quot;:168.87976377952754,&quot;width&quot;:584.0233070866142}"/>
</p:tagLst>
</file>

<file path=ppt/tags/tag4.xml><?xml version="1.0" encoding="utf-8"?>
<p:tagLst xmlns:p="http://schemas.openxmlformats.org/presentationml/2006/main">
  <p:tag name="KSO_WM_DIAGRAM_VIRTUALLY_FRAME" val="{&quot;height&quot;:269.25511811023614,&quot;left&quot;:468.2143307086614,&quot;top&quot;:168.87976377952754,&quot;width&quot;:584.0233070866142}"/>
</p:tagLst>
</file>

<file path=ppt/tags/tag5.xml><?xml version="1.0" encoding="utf-8"?>
<p:tagLst xmlns:p="http://schemas.openxmlformats.org/presentationml/2006/main">
  <p:tag name="KSO_WM_DIAGRAM_VIRTUALLY_FRAME" val="{&quot;height&quot;:269.25511811023614,&quot;left&quot;:468.2143307086614,&quot;top&quot;:168.87976377952754,&quot;width&quot;:584.0233070866142}"/>
</p:tagLst>
</file>

<file path=ppt/tags/tag6.xml><?xml version="1.0" encoding="utf-8"?>
<p:tagLst xmlns:p="http://schemas.openxmlformats.org/presentationml/2006/main">
  <p:tag name="KSO_WM_DIAGRAM_VIRTUALLY_FRAME" val="{&quot;height&quot;:269.25511811023614,&quot;left&quot;:468.2143307086614,&quot;top&quot;:168.87976377952754,&quot;width&quot;:584.0233070866142}"/>
</p:tagLst>
</file>

<file path=ppt/tags/tag7.xml><?xml version="1.0" encoding="utf-8"?>
<p:tagLst xmlns:p="http://schemas.openxmlformats.org/presentationml/2006/main">
  <p:tag name="KSO_WM_DIAGRAM_VIRTUALLY_FRAME" val="{&quot;height&quot;:269.25511811023614,&quot;left&quot;:468.2143307086614,&quot;top&quot;:168.87976377952754,&quot;width&quot;:584.0233070866142}"/>
</p:tagLst>
</file>

<file path=ppt/tags/tag8.xml><?xml version="1.0" encoding="utf-8"?>
<p:tagLst xmlns:p="http://schemas.openxmlformats.org/presentationml/2006/main">
  <p:tag name="KSO_WM_DIAGRAM_VIRTUALLY_FRAME" val="{&quot;height&quot;:269.25511811023614,&quot;left&quot;:468.2143307086614,&quot;top&quot;:168.87976377952754,&quot;width&quot;:584.0233070866142}"/>
</p:tagLst>
</file>

<file path=ppt/tags/tag9.xml><?xml version="1.0" encoding="utf-8"?>
<p:tagLst xmlns:p="http://schemas.openxmlformats.org/presentationml/2006/main">
  <p:tag name="KSO_WM_DIAGRAM_VIRTUALLY_FRAME" val="{&quot;height&quot;:130.2377165354331,&quot;left&quot;:141.06897637795274,&quot;top&quot;:156.90338582677163,&quot;width&quot;:466.4757480314961}"/>
</p:tagLst>
</file>

<file path=ppt/theme/theme1.xml><?xml version="1.0" encoding="utf-8"?>
<a:theme xmlns:a="http://schemas.openxmlformats.org/drawingml/2006/main" name="Office 主题">
  <a:themeElements>
    <a:clrScheme name="自定义 351">
      <a:dk1>
        <a:sysClr val="windowText" lastClr="000000"/>
      </a:dk1>
      <a:lt1>
        <a:sysClr val="window" lastClr="FFFFFF"/>
      </a:lt1>
      <a:dk2>
        <a:srgbClr val="44546A"/>
      </a:dk2>
      <a:lt2>
        <a:srgbClr val="E7E6E6"/>
      </a:lt2>
      <a:accent1>
        <a:srgbClr val="45536B"/>
      </a:accent1>
      <a:accent2>
        <a:srgbClr val="7186B1"/>
      </a:accent2>
      <a:accent3>
        <a:srgbClr val="45536B"/>
      </a:accent3>
      <a:accent4>
        <a:srgbClr val="7186B1"/>
      </a:accent4>
      <a:accent5>
        <a:srgbClr val="45536B"/>
      </a:accent5>
      <a:accent6>
        <a:srgbClr val="7186B1"/>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4540</Words>
  <Application>WPS 演示</Application>
  <PresentationFormat>宽屏</PresentationFormat>
  <Paragraphs>125</Paragraphs>
  <Slides>21</Slides>
  <Notes>0</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汉仪雅酷黑简</vt:lpstr>
      <vt:lpstr>汉仪旗黑-55简</vt:lpstr>
      <vt:lpstr>汉仪文黑-85W</vt:lpstr>
      <vt:lpstr>微软雅黑</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Organization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HL81829782</dc:creator>
  <cp:lastModifiedBy>吴泓霖</cp:lastModifiedBy>
  <cp:revision>22</cp:revision>
  <dcterms:created xsi:type="dcterms:W3CDTF">2021-09-08T04:06:00Z</dcterms:created>
  <dcterms:modified xsi:type="dcterms:W3CDTF">2025-04-20T08:10:59Z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BDF390B53FFA4C70AB5768D8933883EB_12</vt:lpwstr>
  </property>
  <property fmtid="{D5CDD505-2E9C-101B-9397-08002B2CF9AE}" pid="3" name="KSOProductBuildVer">
    <vt:lpwstr>2052-12.1.0.20784</vt:lpwstr>
  </property>
  <property fmtid="{D5CDD505-2E9C-101B-9397-08002B2CF9AE}" pid="4" name="KSOTemplateUUID">
    <vt:lpwstr>v1.0_mb_d9uMBzzUolW4WRToRp8Vog==</vt:lpwstr>
  </property>
</Properties>
</file>