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2" r:id="rId4"/>
    <p:sldId id="270" r:id="rId5"/>
    <p:sldId id="271" r:id="rId6"/>
    <p:sldId id="265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0EB"/>
    <a:srgbClr val="E8A2A2"/>
    <a:srgbClr val="000099"/>
    <a:srgbClr val="E5FDFF"/>
    <a:srgbClr val="FDEFD7"/>
    <a:srgbClr val="FBE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6BEFE-33AD-5870-18F9-B311E552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BEA48-81D8-ED7E-D953-C6CC03B3C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67769-ABF9-E40C-1578-22D7542F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1F13-F478-5CC6-A664-76B391CC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56C83-FA84-12A5-F153-D02DD29A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D4E06-CD32-A629-6A7F-3AFDD442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D4103-4627-F508-A1E5-1EBA2BA19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E3F9C-2176-EF79-27D6-CE9FD11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14B1D-35C1-0DF4-125F-B29620A1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1C9ED-972A-3B23-B74A-52D7A31F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9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F8FEFA-00C7-BDB7-CCEC-07DC38B9D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83D48-FF52-A838-3B61-A4EFF8517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6D3D7-4AC2-ADF1-5D01-B3CF5A4B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B5BBE-08CF-63FB-6EF6-D0DF76F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832DB-FB13-D71F-2D38-98C197A8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8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429A-A6D8-E143-024E-02623235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81997-8D7B-8256-BF53-900DA2D3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6E407-E398-03B1-F9E5-54428AFF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2979B-6863-603F-10DB-AFACCBE2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C33E9-2EA0-02B2-2A01-0F700C23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8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1DC20-2B15-B827-91F2-E9B1B6F9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AA6EC-EAA4-0B70-01A9-A5B402DD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D475D-4335-6DCF-358F-F792987A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1E84E-071E-D5AD-4DFF-8266E862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F12A0-98F5-E105-B4FE-1072C816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4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9E696-ADB1-D5C4-4F2F-DEAFEAAA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0F077-EDBF-1FBB-30D4-8D02BD0FC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15F7-9B01-5507-5620-30D1C7F34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87ABC-F4A7-B030-2AAD-90C9DEBE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D0A1C-68C2-BA4C-BEBC-81B19474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73B9A-B9CE-FA14-415A-C8445734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0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9105-888E-1A82-E6C9-8D82E2A1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1DFDD-DBD1-42EA-68A4-FF49127D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B07A2-D608-B5DC-3C4C-357F1C68F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C4A3B-6531-A2D6-10A3-0F504BEE4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01579-65C8-8910-2E31-C67C9D903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3B3EF-544B-FB87-91ED-500D258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0292B-13FA-3B48-033C-A37D49AD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39C4C1-930E-1011-4603-E2CB90CB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3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5EA7-2FF7-E660-D17C-A70E7E99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D6787-AEA4-E541-33C4-5CE55A6E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BDCFC-D375-B301-ACDC-6400AD0C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E77CB-3BB8-E0DD-E158-9C67222A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3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F8AFFF-F2BA-08F8-E07B-B490A59C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E61844-07E2-E2CF-D678-386D884D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0CFD83-FF05-D723-0355-B987846C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E48FC-B4E6-68D9-661A-91ED33FD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E2E1B-1D15-CA09-0075-7A4F8E665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2741A-4813-C9E5-B48A-2DE14D38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D1DB3-D0B9-AEDE-0DBF-0D41313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D4D1F-85A8-8803-CFA0-31DB324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17A4B-1109-DEFC-854D-E7934ED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9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B3377-3122-9260-3828-53D4E3F4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D0E11-F19B-9E4B-4F9C-279502C3B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051A5-B290-42C8-1653-B636259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9E241-4596-B5D3-5C7A-19339BD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BEFF6-8508-A153-353A-10A34C93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9CAF2-ED81-07A0-EDD8-1C20F5C9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741B0-8490-5D83-9C09-6476D176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EEB42-90FF-5517-5438-F9BE1ADBE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7ED23-6B40-E4A7-8FB8-08A907DE8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D876-8520-420A-8928-FB089BD9EB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4FDDD-4160-9BDF-74D5-09B5BAAA2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41113-E273-A5E4-E006-D8544E090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0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78D1754-E50E-E2D4-D304-C2AF0F4EA3EF}"/>
              </a:ext>
            </a:extLst>
          </p:cNvPr>
          <p:cNvSpPr/>
          <p:nvPr/>
        </p:nvSpPr>
        <p:spPr>
          <a:xfrm>
            <a:off x="11905672" y="0"/>
            <a:ext cx="286328" cy="6858000"/>
          </a:xfrm>
          <a:prstGeom prst="rect">
            <a:avLst/>
          </a:prstGeom>
          <a:solidFill>
            <a:srgbClr val="E5FDFF"/>
          </a:solidFill>
          <a:ln>
            <a:solidFill>
              <a:srgbClr val="E5F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8164947" y="6144325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2022182014 </a:t>
            </a:r>
            <a:r>
              <a:rPr lang="ko-KR" altLang="en-US" sz="28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박기란</a:t>
            </a:r>
            <a:endParaRPr lang="en-US" altLang="ko-KR" sz="28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5692D-7D29-47A0-6879-4626CE63A210}"/>
              </a:ext>
            </a:extLst>
          </p:cNvPr>
          <p:cNvSpPr txBox="1"/>
          <p:nvPr/>
        </p:nvSpPr>
        <p:spPr>
          <a:xfrm>
            <a:off x="2634899" y="884427"/>
            <a:ext cx="64011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2D</a:t>
            </a:r>
            <a:r>
              <a:rPr lang="ko-KR" altLang="en-US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게임프로그래밍</a:t>
            </a:r>
            <a:endParaRPr lang="en-US" altLang="ko-KR" sz="60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1D770-1CB9-1239-6210-E14C8EA34041}"/>
              </a:ext>
            </a:extLst>
          </p:cNvPr>
          <p:cNvSpPr txBox="1"/>
          <p:nvPr/>
        </p:nvSpPr>
        <p:spPr>
          <a:xfrm>
            <a:off x="2819988" y="2108704"/>
            <a:ext cx="5896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프로젝트 </a:t>
            </a:r>
            <a:r>
              <a:rPr lang="en-US" altLang="ko-KR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1</a:t>
            </a:r>
            <a:r>
              <a:rPr lang="ko-KR" altLang="en-US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차 발표</a:t>
            </a:r>
            <a:endParaRPr lang="en-US" altLang="ko-KR" sz="5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E5538F-6A44-CDBE-9E0E-00BFE7CD6E4E}"/>
              </a:ext>
            </a:extLst>
          </p:cNvPr>
          <p:cNvSpPr/>
          <p:nvPr/>
        </p:nvSpPr>
        <p:spPr>
          <a:xfrm>
            <a:off x="2457787" y="1947968"/>
            <a:ext cx="6862619" cy="46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6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게임 컨셉</a:t>
            </a:r>
            <a:endParaRPr lang="en-US" altLang="ko-KR" sz="3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261BA-0487-E81C-223D-A3CAB3F855B9}"/>
              </a:ext>
            </a:extLst>
          </p:cNvPr>
          <p:cNvSpPr txBox="1"/>
          <p:nvPr/>
        </p:nvSpPr>
        <p:spPr>
          <a:xfrm>
            <a:off x="3123583" y="1798745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스포츠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–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스키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53EEDB-3C26-0E1F-B932-D1E07BE34AA6}"/>
              </a:ext>
            </a:extLst>
          </p:cNvPr>
          <p:cNvSpPr/>
          <p:nvPr/>
        </p:nvSpPr>
        <p:spPr>
          <a:xfrm>
            <a:off x="897947" y="113616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9E08-949B-11CC-8177-6D3461539594}"/>
              </a:ext>
            </a:extLst>
          </p:cNvPr>
          <p:cNvSpPr txBox="1"/>
          <p:nvPr/>
        </p:nvSpPr>
        <p:spPr>
          <a:xfrm>
            <a:off x="1166500" y="995335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장르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326711-8C54-1E2B-0D3F-39F4E0458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47" y="1470891"/>
            <a:ext cx="1958109" cy="19581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4B3E22-1767-FD97-2664-2C26EDC38649}"/>
              </a:ext>
            </a:extLst>
          </p:cNvPr>
          <p:cNvSpPr txBox="1"/>
          <p:nvPr/>
        </p:nvSpPr>
        <p:spPr>
          <a:xfrm>
            <a:off x="3123583" y="2409741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시점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–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탑 뷰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6B7FC17-B416-DEA5-E163-E04E2EEE4305}"/>
              </a:ext>
            </a:extLst>
          </p:cNvPr>
          <p:cNvSpPr/>
          <p:nvPr/>
        </p:nvSpPr>
        <p:spPr>
          <a:xfrm>
            <a:off x="6017533" y="1133766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B1063-3586-B7D9-685E-018BA3831E17}"/>
              </a:ext>
            </a:extLst>
          </p:cNvPr>
          <p:cNvSpPr txBox="1"/>
          <p:nvPr/>
        </p:nvSpPr>
        <p:spPr>
          <a:xfrm>
            <a:off x="6286086" y="992933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핵심 메커니즘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C4D5DD-147F-5F47-2B77-6A1FDB74B2E3}"/>
              </a:ext>
            </a:extLst>
          </p:cNvPr>
          <p:cNvSpPr/>
          <p:nvPr/>
        </p:nvSpPr>
        <p:spPr>
          <a:xfrm>
            <a:off x="897947" y="3657609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4634E7-BC4D-B98D-0078-71F6CB8DE549}"/>
              </a:ext>
            </a:extLst>
          </p:cNvPr>
          <p:cNvSpPr txBox="1"/>
          <p:nvPr/>
        </p:nvSpPr>
        <p:spPr>
          <a:xfrm>
            <a:off x="1166500" y="3516776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모드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AACF57-3CD1-B0D4-F690-8A0703AD549F}"/>
              </a:ext>
            </a:extLst>
          </p:cNvPr>
          <p:cNvSpPr txBox="1"/>
          <p:nvPr/>
        </p:nvSpPr>
        <p:spPr>
          <a:xfrm>
            <a:off x="2837287" y="3578331"/>
            <a:ext cx="2457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일반 모드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무한 모드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D4FDE2-52ED-B2DF-EA0F-921EFC30A898}"/>
              </a:ext>
            </a:extLst>
          </p:cNvPr>
          <p:cNvSpPr txBox="1"/>
          <p:nvPr/>
        </p:nvSpPr>
        <p:spPr>
          <a:xfrm>
            <a:off x="6286086" y="1522490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일반 모드 진행 방식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245F96-0154-34CA-8BB1-40B37717A928}"/>
              </a:ext>
            </a:extLst>
          </p:cNvPr>
          <p:cNvSpPr txBox="1"/>
          <p:nvPr/>
        </p:nvSpPr>
        <p:spPr>
          <a:xfrm>
            <a:off x="6507758" y="192260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장애물을 피해 도착지점 도달 시 게임 종료 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2DE00B-451F-4AEE-977A-1F0C95CB4B43}"/>
              </a:ext>
            </a:extLst>
          </p:cNvPr>
          <p:cNvSpPr txBox="1"/>
          <p:nvPr/>
        </p:nvSpPr>
        <p:spPr>
          <a:xfrm>
            <a:off x="6286086" y="2407082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무한 모드 진행 방식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27224-351E-442D-5FB3-1CCAC8737140}"/>
              </a:ext>
            </a:extLst>
          </p:cNvPr>
          <p:cNvSpPr txBox="1"/>
          <p:nvPr/>
        </p:nvSpPr>
        <p:spPr>
          <a:xfrm>
            <a:off x="6507758" y="2807192"/>
            <a:ext cx="41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주어진 목숨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개를 다 잃을 시 게임 종료 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A10AE5-6A1E-192F-ECB3-93DBAC0F776D}"/>
              </a:ext>
            </a:extLst>
          </p:cNvPr>
          <p:cNvSpPr txBox="1"/>
          <p:nvPr/>
        </p:nvSpPr>
        <p:spPr>
          <a:xfrm>
            <a:off x="6286086" y="3297836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장애물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돌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나무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996633-8103-D33F-D500-483E9E11F2CC}"/>
              </a:ext>
            </a:extLst>
          </p:cNvPr>
          <p:cNvSpPr txBox="1"/>
          <p:nvPr/>
        </p:nvSpPr>
        <p:spPr>
          <a:xfrm>
            <a:off x="6507758" y="3689088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충돌 시 넘어지고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2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초 동안 기절 상태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5DDC06-CD2C-52EA-2498-AF1AE8DF5DDF}"/>
              </a:ext>
            </a:extLst>
          </p:cNvPr>
          <p:cNvSpPr txBox="1"/>
          <p:nvPr/>
        </p:nvSpPr>
        <p:spPr>
          <a:xfrm>
            <a:off x="6286086" y="418587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깃발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6205CD-7B6E-1BDA-87C5-4B3038EF80EA}"/>
              </a:ext>
            </a:extLst>
          </p:cNvPr>
          <p:cNvSpPr txBox="1"/>
          <p:nvPr/>
        </p:nvSpPr>
        <p:spPr>
          <a:xfrm>
            <a:off x="6507758" y="4570984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획득 시 추가점수 획득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91B9C7B-31AD-7051-1369-23853723CBF5}"/>
              </a:ext>
            </a:extLst>
          </p:cNvPr>
          <p:cNvSpPr/>
          <p:nvPr/>
        </p:nvSpPr>
        <p:spPr>
          <a:xfrm>
            <a:off x="897947" y="4412536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CB1BC4-A9BC-6863-B62F-9806D0923CE1}"/>
              </a:ext>
            </a:extLst>
          </p:cNvPr>
          <p:cNvSpPr txBox="1"/>
          <p:nvPr/>
        </p:nvSpPr>
        <p:spPr>
          <a:xfrm>
            <a:off x="1166500" y="4271703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재미 요소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63E302-49B4-36ED-32EE-43FE7DD7DCD1}"/>
              </a:ext>
            </a:extLst>
          </p:cNvPr>
          <p:cNvSpPr txBox="1"/>
          <p:nvPr/>
        </p:nvSpPr>
        <p:spPr>
          <a:xfrm>
            <a:off x="6286086" y="5052770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플레이어 속도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619343-A1EC-D7E0-A43A-2649CBA9400D}"/>
              </a:ext>
            </a:extLst>
          </p:cNvPr>
          <p:cNvSpPr txBox="1"/>
          <p:nvPr/>
        </p:nvSpPr>
        <p:spPr>
          <a:xfrm>
            <a:off x="6507758" y="5454156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시간이 지날수록 속도가 점점 </a:t>
            </a:r>
            <a:r>
              <a:rPr lang="ko-KR" altLang="en-US" dirty="0" err="1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빨라짐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65B4CD-1302-6A5B-2079-9940A63773CD}"/>
              </a:ext>
            </a:extLst>
          </p:cNvPr>
          <p:cNvSpPr txBox="1"/>
          <p:nvPr/>
        </p:nvSpPr>
        <p:spPr>
          <a:xfrm>
            <a:off x="1388172" y="484851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스키 속도가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빨라짐에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따라 몰입도 </a:t>
            </a:r>
            <a:r>
              <a:rPr lang="ko-KR" altLang="en-US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↑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C100E9-4E74-74E8-C863-13D2CF9439F4}"/>
              </a:ext>
            </a:extLst>
          </p:cNvPr>
          <p:cNvSpPr txBox="1"/>
          <p:nvPr/>
        </p:nvSpPr>
        <p:spPr>
          <a:xfrm>
            <a:off x="1388172" y="5412582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장애물의 도입으로 긴장감 및 스릴감 조성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019AD-DEDE-A302-261E-37A90E70165D}"/>
              </a:ext>
            </a:extLst>
          </p:cNvPr>
          <p:cNvSpPr txBox="1"/>
          <p:nvPr/>
        </p:nvSpPr>
        <p:spPr>
          <a:xfrm>
            <a:off x="6286086" y="5945459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목숨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04580-50CE-0FD9-44DF-152B13DD92E4}"/>
              </a:ext>
            </a:extLst>
          </p:cNvPr>
          <p:cNvSpPr txBox="1"/>
          <p:nvPr/>
        </p:nvSpPr>
        <p:spPr>
          <a:xfrm>
            <a:off x="6507758" y="6335243"/>
            <a:ext cx="559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무한 모드에만 존재하고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장애물과 충돌 시 하나씩 감소</a:t>
            </a:r>
            <a:endParaRPr lang="en-US" altLang="ko-KR" dirty="0">
              <a:solidFill>
                <a:sysClr val="windowText" lastClr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93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예상 게임 진행 흐름</a:t>
            </a:r>
            <a:endParaRPr lang="en-US" altLang="ko-KR" sz="3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530704-E002-9642-E311-8FC98D3496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5" t="15009" r="3753"/>
          <a:stretch/>
        </p:blipFill>
        <p:spPr>
          <a:xfrm>
            <a:off x="954607" y="1753905"/>
            <a:ext cx="3228576" cy="3155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774BD7-9CC7-BE6C-1619-CA22E353B861}"/>
              </a:ext>
            </a:extLst>
          </p:cNvPr>
          <p:cNvSpPr txBox="1"/>
          <p:nvPr/>
        </p:nvSpPr>
        <p:spPr>
          <a:xfrm>
            <a:off x="1079448" y="5124570"/>
            <a:ext cx="3103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게임 모드 선택 후 게임 시작 화면</a:t>
            </a: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B91F3-60BB-3003-924E-A0AC4F5F4024}"/>
              </a:ext>
            </a:extLst>
          </p:cNvPr>
          <p:cNvSpPr txBox="1"/>
          <p:nvPr/>
        </p:nvSpPr>
        <p:spPr>
          <a:xfrm>
            <a:off x="1329059" y="5463124"/>
            <a:ext cx="259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모드의 게임 시작 화면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3E5BE8-F3B5-747B-1AB6-73F194ECE5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10"/>
          <a:stretch/>
        </p:blipFill>
        <p:spPr>
          <a:xfrm>
            <a:off x="5211600" y="2081725"/>
            <a:ext cx="2461043" cy="2827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A88D69-AC13-73EF-F72C-DD7A92997FEA}"/>
              </a:ext>
            </a:extLst>
          </p:cNvPr>
          <p:cNvSpPr txBox="1"/>
          <p:nvPr/>
        </p:nvSpPr>
        <p:spPr>
          <a:xfrm>
            <a:off x="5635692" y="5233690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게임 진행 화면</a:t>
            </a: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801C4-DE59-5FCC-91BA-1B27D43F5117}"/>
              </a:ext>
            </a:extLst>
          </p:cNvPr>
          <p:cNvSpPr txBox="1"/>
          <p:nvPr/>
        </p:nvSpPr>
        <p:spPr>
          <a:xfrm>
            <a:off x="8837855" y="5170736"/>
            <a:ext cx="278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최종 점수 및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홈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다시 플레이 버튼 표시</a:t>
            </a: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35B3417-C410-386F-23F2-1482271D2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22" y="1824930"/>
            <a:ext cx="2612078" cy="3155004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7C1E885-7C5C-BC38-EAF9-A7E3AB92337E}"/>
              </a:ext>
            </a:extLst>
          </p:cNvPr>
          <p:cNvSpPr/>
          <p:nvPr/>
        </p:nvSpPr>
        <p:spPr>
          <a:xfrm>
            <a:off x="4430035" y="3331407"/>
            <a:ext cx="622300" cy="646331"/>
          </a:xfrm>
          <a:prstGeom prst="rightArrow">
            <a:avLst/>
          </a:prstGeom>
          <a:solidFill>
            <a:srgbClr val="E8A2A2"/>
          </a:solidFill>
          <a:ln>
            <a:solidFill>
              <a:srgbClr val="E8A2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EBCA3A8-2914-D828-9205-968A9F6EEEBA}"/>
              </a:ext>
            </a:extLst>
          </p:cNvPr>
          <p:cNvSpPr/>
          <p:nvPr/>
        </p:nvSpPr>
        <p:spPr>
          <a:xfrm>
            <a:off x="7933082" y="3337904"/>
            <a:ext cx="622300" cy="646331"/>
          </a:xfrm>
          <a:prstGeom prst="rightArrow">
            <a:avLst/>
          </a:prstGeom>
          <a:solidFill>
            <a:srgbClr val="E8A2A2"/>
          </a:solidFill>
          <a:ln>
            <a:solidFill>
              <a:srgbClr val="E8A2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827BE0B-C09E-5AF7-7C21-995CA0EA7390}"/>
              </a:ext>
            </a:extLst>
          </p:cNvPr>
          <p:cNvSpPr/>
          <p:nvPr/>
        </p:nvSpPr>
        <p:spPr>
          <a:xfrm>
            <a:off x="897947" y="113616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5B4655-5F2C-4B64-28E2-176254D5056A}"/>
              </a:ext>
            </a:extLst>
          </p:cNvPr>
          <p:cNvSpPr txBox="1"/>
          <p:nvPr/>
        </p:nvSpPr>
        <p:spPr>
          <a:xfrm>
            <a:off x="1166500" y="995335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무한 모드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AAC39-208B-A101-6161-583B96A8082C}"/>
              </a:ext>
            </a:extLst>
          </p:cNvPr>
          <p:cNvSpPr txBox="1"/>
          <p:nvPr/>
        </p:nvSpPr>
        <p:spPr>
          <a:xfrm>
            <a:off x="7831908" y="4100215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목숨 </a:t>
            </a:r>
            <a:r>
              <a:rPr lang="en-US" altLang="ko-KR" sz="16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1316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FD1A413B-FB0D-F1BE-DE2B-7A679FF0842D}"/>
              </a:ext>
            </a:extLst>
          </p:cNvPr>
          <p:cNvGrpSpPr/>
          <p:nvPr/>
        </p:nvGrpSpPr>
        <p:grpSpPr>
          <a:xfrm>
            <a:off x="4708990" y="2198744"/>
            <a:ext cx="3237783" cy="3072851"/>
            <a:chOff x="8850053" y="4024007"/>
            <a:chExt cx="2898375" cy="284949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8A22D90-902B-CF06-DC5D-CC742C2B3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739"/>
            <a:stretch/>
          </p:blipFill>
          <p:spPr>
            <a:xfrm>
              <a:off x="8850053" y="4024007"/>
              <a:ext cx="2898375" cy="28339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DAAAE-081C-86AA-3FD3-DF2643565375}"/>
                </a:ext>
              </a:extLst>
            </p:cNvPr>
            <p:cNvSpPr txBox="1"/>
            <p:nvPr/>
          </p:nvSpPr>
          <p:spPr>
            <a:xfrm>
              <a:off x="9044657" y="6260448"/>
              <a:ext cx="2509162" cy="613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도착지점 도달 화면</a:t>
              </a:r>
              <a:endPara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/>
              <a:r>
                <a:rPr lang="en-US" altLang="ko-KR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(</a:t>
              </a:r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일반 모드</a:t>
              </a:r>
              <a:r>
                <a:rPr lang="en-US" altLang="ko-KR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예상 게임 진행 흐름</a:t>
            </a:r>
            <a:endParaRPr lang="en-US" altLang="ko-KR" sz="3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90ACA4-101A-AFDC-1B34-4BC4BEB93C42}"/>
              </a:ext>
            </a:extLst>
          </p:cNvPr>
          <p:cNvSpPr/>
          <p:nvPr/>
        </p:nvSpPr>
        <p:spPr>
          <a:xfrm>
            <a:off x="897947" y="113616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F0A99-2C7B-0360-38FC-2B473352DA6E}"/>
              </a:ext>
            </a:extLst>
          </p:cNvPr>
          <p:cNvSpPr txBox="1"/>
          <p:nvPr/>
        </p:nvSpPr>
        <p:spPr>
          <a:xfrm>
            <a:off x="1166500" y="995335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일반 모드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0F59DA-A42B-0ED5-10B3-783EFFD9A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10"/>
          <a:stretch/>
        </p:blipFill>
        <p:spPr>
          <a:xfrm>
            <a:off x="954122" y="2072558"/>
            <a:ext cx="2461043" cy="28271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963B58-202A-6E7B-AD7D-B11985FCE73A}"/>
              </a:ext>
            </a:extLst>
          </p:cNvPr>
          <p:cNvSpPr txBox="1"/>
          <p:nvPr/>
        </p:nvSpPr>
        <p:spPr>
          <a:xfrm>
            <a:off x="1378214" y="5224523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게임 진행 화면</a:t>
            </a: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005D4-90B5-C0D2-5C0A-C110291D2835}"/>
              </a:ext>
            </a:extLst>
          </p:cNvPr>
          <p:cNvSpPr txBox="1"/>
          <p:nvPr/>
        </p:nvSpPr>
        <p:spPr>
          <a:xfrm>
            <a:off x="9262631" y="5090544"/>
            <a:ext cx="278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최종 점수 및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홈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다시 플레이 버튼 표시</a:t>
            </a: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198F296-FAB6-95B2-1CC1-82FF9D06D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598" y="1744738"/>
            <a:ext cx="2612078" cy="3155004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212A754-7D25-4DBF-B713-C9FB39AC797C}"/>
              </a:ext>
            </a:extLst>
          </p:cNvPr>
          <p:cNvSpPr/>
          <p:nvPr/>
        </p:nvSpPr>
        <p:spPr>
          <a:xfrm>
            <a:off x="3750927" y="3328737"/>
            <a:ext cx="622300" cy="646331"/>
          </a:xfrm>
          <a:prstGeom prst="rightArrow">
            <a:avLst/>
          </a:prstGeom>
          <a:solidFill>
            <a:srgbClr val="E8A2A2"/>
          </a:solidFill>
          <a:ln>
            <a:solidFill>
              <a:srgbClr val="E8A2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0EC6FD6-708E-5974-46C0-6B168AEDDD40}"/>
              </a:ext>
            </a:extLst>
          </p:cNvPr>
          <p:cNvSpPr/>
          <p:nvPr/>
        </p:nvSpPr>
        <p:spPr>
          <a:xfrm>
            <a:off x="8282535" y="3328737"/>
            <a:ext cx="622300" cy="646331"/>
          </a:xfrm>
          <a:prstGeom prst="rightArrow">
            <a:avLst/>
          </a:prstGeom>
          <a:solidFill>
            <a:srgbClr val="E8A2A2"/>
          </a:solidFill>
          <a:ln>
            <a:solidFill>
              <a:srgbClr val="E8A2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05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예상 게임 진행 흐름</a:t>
            </a:r>
            <a:endParaRPr lang="en-US" altLang="ko-KR" sz="3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90ACA4-101A-AFDC-1B34-4BC4BEB93C42}"/>
              </a:ext>
            </a:extLst>
          </p:cNvPr>
          <p:cNvSpPr/>
          <p:nvPr/>
        </p:nvSpPr>
        <p:spPr>
          <a:xfrm>
            <a:off x="897947" y="113616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F0A99-2C7B-0360-38FC-2B473352DA6E}"/>
              </a:ext>
            </a:extLst>
          </p:cNvPr>
          <p:cNvSpPr txBox="1"/>
          <p:nvPr/>
        </p:nvSpPr>
        <p:spPr>
          <a:xfrm>
            <a:off x="1166500" y="995335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장애물과 충돌 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3DE24D-4386-7C47-1D38-733A2CA2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22" y="1654823"/>
            <a:ext cx="3726988" cy="3548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A1A62-9274-27A6-5130-B0A9A8DE79CF}"/>
              </a:ext>
            </a:extLst>
          </p:cNvPr>
          <p:cNvSpPr txBox="1"/>
          <p:nvPr/>
        </p:nvSpPr>
        <p:spPr>
          <a:xfrm>
            <a:off x="2589969" y="5400999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플레이어 기절 모습 예시</a:t>
            </a: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D90F2B9D-2E90-843E-AAAC-EEF9AFF5A3C1}"/>
              </a:ext>
            </a:extLst>
          </p:cNvPr>
          <p:cNvSpPr/>
          <p:nvPr/>
        </p:nvSpPr>
        <p:spPr>
          <a:xfrm>
            <a:off x="4048125" y="3428999"/>
            <a:ext cx="1314450" cy="1285875"/>
          </a:xfrm>
          <a:prstGeom prst="donut">
            <a:avLst>
              <a:gd name="adj" fmla="val 270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5DC674-FBE6-DCF2-8514-8773959AF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4" t="56711" r="12545" b="19667"/>
          <a:stretch/>
        </p:blipFill>
        <p:spPr>
          <a:xfrm>
            <a:off x="7448549" y="2180581"/>
            <a:ext cx="2718533" cy="265811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62E4B1C-654F-314F-23C4-32CBDB8CB80B}"/>
              </a:ext>
            </a:extLst>
          </p:cNvPr>
          <p:cNvCxnSpPr>
            <a:cxnSpLocks/>
          </p:cNvCxnSpPr>
          <p:nvPr/>
        </p:nvCxnSpPr>
        <p:spPr>
          <a:xfrm flipV="1">
            <a:off x="4428428" y="2295525"/>
            <a:ext cx="3829747" cy="1209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BB778A0-E710-4F4B-7D6B-6EDC43C41F75}"/>
              </a:ext>
            </a:extLst>
          </p:cNvPr>
          <p:cNvCxnSpPr>
            <a:cxnSpLocks/>
            <a:stCxn id="9" idx="4"/>
            <a:endCxn id="10" idx="4"/>
          </p:cNvCxnSpPr>
          <p:nvPr/>
        </p:nvCxnSpPr>
        <p:spPr>
          <a:xfrm>
            <a:off x="4705350" y="4714874"/>
            <a:ext cx="4102466" cy="123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7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개발 일정</a:t>
            </a:r>
            <a:endParaRPr lang="en-US" altLang="ko-KR" sz="3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98DA1-6891-83A0-1BEE-264357304621}"/>
              </a:ext>
            </a:extLst>
          </p:cNvPr>
          <p:cNvSpPr txBox="1"/>
          <p:nvPr/>
        </p:nvSpPr>
        <p:spPr>
          <a:xfrm>
            <a:off x="2193926" y="1029887"/>
            <a:ext cx="7136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제작 관련 리소스 수집 및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	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이미지 로드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1CD05-183E-0C7B-126A-073781938F4F}"/>
              </a:ext>
            </a:extLst>
          </p:cNvPr>
          <p:cNvSpPr txBox="1"/>
          <p:nvPr/>
        </p:nvSpPr>
        <p:spPr>
          <a:xfrm>
            <a:off x="2193926" y="2278646"/>
            <a:ext cx="63706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게임의 전반적인 틀 잡기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	(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추상화 및 클래스 생성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DA470-E9B3-21A7-2650-3DB2451AC9D1}"/>
              </a:ext>
            </a:extLst>
          </p:cNvPr>
          <p:cNvSpPr txBox="1"/>
          <p:nvPr/>
        </p:nvSpPr>
        <p:spPr>
          <a:xfrm>
            <a:off x="2193926" y="3527405"/>
            <a:ext cx="3797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장애물 구현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CCA99-AB91-3823-AB9C-4D6580F57C45}"/>
              </a:ext>
            </a:extLst>
          </p:cNvPr>
          <p:cNvSpPr txBox="1"/>
          <p:nvPr/>
        </p:nvSpPr>
        <p:spPr>
          <a:xfrm>
            <a:off x="2193926" y="4252944"/>
            <a:ext cx="67169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3~6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캐릭터 컨트롤러 구현  및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		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충돌 처리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392A2-4E98-D0AA-EB1A-993FABC12B75}"/>
              </a:ext>
            </a:extLst>
          </p:cNvPr>
          <p:cNvSpPr txBox="1"/>
          <p:nvPr/>
        </p:nvSpPr>
        <p:spPr>
          <a:xfrm>
            <a:off x="2193926" y="5501703"/>
            <a:ext cx="63113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7~8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오류 수정 및 코드 정리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81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게임 기획</a:t>
            </a:r>
            <a:endParaRPr lang="en-US" altLang="ko-KR" sz="3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6EBD5-C446-A402-D89F-8128BDF16F0D}"/>
              </a:ext>
            </a:extLst>
          </p:cNvPr>
          <p:cNvSpPr txBox="1"/>
          <p:nvPr/>
        </p:nvSpPr>
        <p:spPr>
          <a:xfrm>
            <a:off x="3118241" y="1846370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스포츠 게임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–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스키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B6E74F7-DD6B-277D-F51D-3AAA747D7A85}"/>
              </a:ext>
            </a:extLst>
          </p:cNvPr>
          <p:cNvSpPr/>
          <p:nvPr/>
        </p:nvSpPr>
        <p:spPr>
          <a:xfrm>
            <a:off x="897947" y="113616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9CE70-A332-74A7-C313-19442F9B8AA5}"/>
              </a:ext>
            </a:extLst>
          </p:cNvPr>
          <p:cNvSpPr txBox="1"/>
          <p:nvPr/>
        </p:nvSpPr>
        <p:spPr>
          <a:xfrm>
            <a:off x="1166500" y="995335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장르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D1827E-C96D-E8E5-8E94-541AC545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47" y="1470891"/>
            <a:ext cx="1958109" cy="19581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BF887B-5976-1859-0672-49AADA8DEDB2}"/>
              </a:ext>
            </a:extLst>
          </p:cNvPr>
          <p:cNvSpPr txBox="1"/>
          <p:nvPr/>
        </p:nvSpPr>
        <p:spPr>
          <a:xfrm>
            <a:off x="3118241" y="2308035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탑 뷰 아케이드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C1A4F-5C4E-6E46-762C-5C4CF042ECB3}"/>
              </a:ext>
            </a:extLst>
          </p:cNvPr>
          <p:cNvSpPr txBox="1"/>
          <p:nvPr/>
        </p:nvSpPr>
        <p:spPr>
          <a:xfrm>
            <a:off x="987947" y="4202478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PC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14EC55-CBB7-5F9B-C2FE-BC6326C3499A}"/>
              </a:ext>
            </a:extLst>
          </p:cNvPr>
          <p:cNvSpPr/>
          <p:nvPr/>
        </p:nvSpPr>
        <p:spPr>
          <a:xfrm>
            <a:off x="897947" y="389783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C65FC8-F5F5-DA14-F87E-E640526662E4}"/>
              </a:ext>
            </a:extLst>
          </p:cNvPr>
          <p:cNvSpPr txBox="1"/>
          <p:nvPr/>
        </p:nvSpPr>
        <p:spPr>
          <a:xfrm>
            <a:off x="1166500" y="3757002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플랫폼 및 권장 사양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861A5-F87A-99F4-C02B-A696F43CEB8E}"/>
              </a:ext>
            </a:extLst>
          </p:cNvPr>
          <p:cNvSpPr txBox="1"/>
          <p:nvPr/>
        </p:nvSpPr>
        <p:spPr>
          <a:xfrm>
            <a:off x="1592600" y="4252305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PC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플레이 가능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56F118-5B10-AAE7-3BD6-CDB1B7EA2C83}"/>
              </a:ext>
            </a:extLst>
          </p:cNvPr>
          <p:cNvSpPr/>
          <p:nvPr/>
        </p:nvSpPr>
        <p:spPr>
          <a:xfrm>
            <a:off x="897947" y="5374812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0B12C9-050E-3E97-0A63-7A844A6CFE8B}"/>
              </a:ext>
            </a:extLst>
          </p:cNvPr>
          <p:cNvSpPr txBox="1"/>
          <p:nvPr/>
        </p:nvSpPr>
        <p:spPr>
          <a:xfrm>
            <a:off x="1166500" y="523397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캐릭터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46179EA-46D1-83B2-25CD-6DD2E8197298}"/>
              </a:ext>
            </a:extLst>
          </p:cNvPr>
          <p:cNvSpPr/>
          <p:nvPr/>
        </p:nvSpPr>
        <p:spPr>
          <a:xfrm>
            <a:off x="6212897" y="1157262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722BB0-E210-BAA4-1DAE-7CF65B0B8FA2}"/>
              </a:ext>
            </a:extLst>
          </p:cNvPr>
          <p:cNvSpPr txBox="1"/>
          <p:nvPr/>
        </p:nvSpPr>
        <p:spPr>
          <a:xfrm>
            <a:off x="6481450" y="10164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컨트롤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2B4C398-2696-A960-9DCD-54443609D657}"/>
              </a:ext>
            </a:extLst>
          </p:cNvPr>
          <p:cNvSpPr/>
          <p:nvPr/>
        </p:nvSpPr>
        <p:spPr>
          <a:xfrm>
            <a:off x="6212897" y="333900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5743A7-3D88-F9F2-0CE9-8383E92FAD72}"/>
              </a:ext>
            </a:extLst>
          </p:cNvPr>
          <p:cNvSpPr txBox="1"/>
          <p:nvPr/>
        </p:nvSpPr>
        <p:spPr>
          <a:xfrm>
            <a:off x="6481450" y="3198167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UI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A61D32-C7D6-1B5B-5362-FD7F0025EFC8}"/>
              </a:ext>
            </a:extLst>
          </p:cNvPr>
          <p:cNvSpPr txBox="1"/>
          <p:nvPr/>
        </p:nvSpPr>
        <p:spPr>
          <a:xfrm>
            <a:off x="6663551" y="3648433"/>
            <a:ext cx="2823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상단 중앙 </a:t>
            </a:r>
            <a:r>
              <a:rPr lang="en-US" altLang="ko-KR" sz="2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– </a:t>
            </a:r>
            <a:r>
              <a:rPr lang="ko-KR" altLang="en-US" sz="2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현재 점수</a:t>
            </a:r>
            <a:endParaRPr lang="en-US" altLang="ko-KR" sz="2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166D2F-174A-79E4-EFC3-31A934E247CE}"/>
              </a:ext>
            </a:extLst>
          </p:cNvPr>
          <p:cNvSpPr txBox="1"/>
          <p:nvPr/>
        </p:nvSpPr>
        <p:spPr>
          <a:xfrm>
            <a:off x="6965878" y="4510536"/>
            <a:ext cx="2823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상단 좌측 </a:t>
            </a:r>
            <a:r>
              <a:rPr lang="en-US" altLang="ko-KR" sz="2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– </a:t>
            </a:r>
            <a:r>
              <a:rPr lang="ko-KR" altLang="en-US" sz="2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남은 목숨</a:t>
            </a:r>
            <a:endParaRPr lang="en-US" altLang="ko-KR" sz="2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D6E832-EAF1-111C-00DF-974207B7E1E6}"/>
              </a:ext>
            </a:extLst>
          </p:cNvPr>
          <p:cNvSpPr txBox="1"/>
          <p:nvPr/>
        </p:nvSpPr>
        <p:spPr>
          <a:xfrm>
            <a:off x="6663551" y="4079320"/>
            <a:ext cx="1350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무한 모드</a:t>
            </a:r>
            <a:endParaRPr lang="en-US" altLang="ko-KR" sz="2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21D26D-7D52-B8B1-FC44-83FBBC98F71D}"/>
              </a:ext>
            </a:extLst>
          </p:cNvPr>
          <p:cNvSpPr txBox="1"/>
          <p:nvPr/>
        </p:nvSpPr>
        <p:spPr>
          <a:xfrm>
            <a:off x="6658180" y="1497473"/>
            <a:ext cx="1620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키보드 조작</a:t>
            </a:r>
            <a:endParaRPr lang="en-US" altLang="ko-KR" sz="2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2C2EBA-E704-B376-54D6-2CD5F146C21F}"/>
              </a:ext>
            </a:extLst>
          </p:cNvPr>
          <p:cNvSpPr txBox="1"/>
          <p:nvPr/>
        </p:nvSpPr>
        <p:spPr>
          <a:xfrm>
            <a:off x="7142287" y="1908981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←, →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FC4904-437A-4BD3-3753-DAA7D0194241}"/>
              </a:ext>
            </a:extLst>
          </p:cNvPr>
          <p:cNvSpPr txBox="1"/>
          <p:nvPr/>
        </p:nvSpPr>
        <p:spPr>
          <a:xfrm>
            <a:off x="7142287" y="2368676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← :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왼쪽으로 이동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→ :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오른쪽으로 이동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1B75F-2313-F45D-5AB2-AB92505E01E8}"/>
              </a:ext>
            </a:extLst>
          </p:cNvPr>
          <p:cNvSpPr txBox="1"/>
          <p:nvPr/>
        </p:nvSpPr>
        <p:spPr>
          <a:xfrm>
            <a:off x="1077947" y="5679777"/>
            <a:ext cx="2868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스키를 타고 있는 사람</a:t>
            </a:r>
            <a:endParaRPr lang="en-US" altLang="ko-KR" sz="2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349DAF7-5F44-A121-3D5A-DE31646A435E}"/>
              </a:ext>
            </a:extLst>
          </p:cNvPr>
          <p:cNvSpPr/>
          <p:nvPr/>
        </p:nvSpPr>
        <p:spPr>
          <a:xfrm>
            <a:off x="6212897" y="5389091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D594-A465-E253-1F5B-6F63FF046D44}"/>
              </a:ext>
            </a:extLst>
          </p:cNvPr>
          <p:cNvSpPr txBox="1"/>
          <p:nvPr/>
        </p:nvSpPr>
        <p:spPr>
          <a:xfrm>
            <a:off x="6481450" y="5248258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카메라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8DD7D-99C3-7363-5E8B-4A87D3B4782D}"/>
              </a:ext>
            </a:extLst>
          </p:cNvPr>
          <p:cNvSpPr txBox="1"/>
          <p:nvPr/>
        </p:nvSpPr>
        <p:spPr>
          <a:xfrm>
            <a:off x="6723664" y="5679777"/>
            <a:ext cx="21627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종스크롤</a:t>
            </a:r>
            <a:r>
              <a:rPr lang="ko-KR" altLang="en-US" sz="2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카메라</a:t>
            </a:r>
            <a:endParaRPr lang="en-US" altLang="ko-KR" sz="2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04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288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에스코어 드림 3 Light</vt:lpstr>
      <vt:lpstr>에스코어 드림 4 Regular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기란 박</dc:creator>
  <cp:lastModifiedBy>기란 박</cp:lastModifiedBy>
  <cp:revision>13</cp:revision>
  <dcterms:created xsi:type="dcterms:W3CDTF">2023-10-14T04:42:46Z</dcterms:created>
  <dcterms:modified xsi:type="dcterms:W3CDTF">2023-10-17T07:28:28Z</dcterms:modified>
</cp:coreProperties>
</file>