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5" r:id="rId3"/>
    <p:sldId id="269" r:id="rId4"/>
    <p:sldId id="2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0EB"/>
    <a:srgbClr val="E8A2A2"/>
    <a:srgbClr val="000099"/>
    <a:srgbClr val="E5FDFF"/>
    <a:srgbClr val="FDEFD7"/>
    <a:srgbClr val="FBE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4171C-531F-4C7B-B5FE-FFD73ADA768F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B1910-1D8E-498D-9543-96B16AE12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775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게임프로그래밍 프로젝트 </a:t>
            </a:r>
            <a:r>
              <a:rPr lang="en-US" altLang="ko-KR" dirty="0"/>
              <a:t>2</a:t>
            </a:r>
            <a:r>
              <a:rPr lang="ko-KR" altLang="en-US" dirty="0"/>
              <a:t>차 발표를 시작하도록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발표는 먼저 수정된 개발 일정</a:t>
            </a:r>
            <a:r>
              <a:rPr lang="en-US" altLang="ko-KR" dirty="0"/>
              <a:t>, </a:t>
            </a:r>
            <a:r>
              <a:rPr lang="ko-KR" altLang="en-US" dirty="0"/>
              <a:t>현재 프로젝트 진행 상황</a:t>
            </a:r>
            <a:r>
              <a:rPr lang="en-US" altLang="ko-KR" dirty="0"/>
              <a:t>,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 스크린샷을 순서대로 보여준 후</a:t>
            </a:r>
            <a:r>
              <a:rPr lang="en-US" altLang="ko-KR" dirty="0"/>
              <a:t>, </a:t>
            </a:r>
            <a:r>
              <a:rPr lang="ko-KR" altLang="en-US" dirty="0"/>
              <a:t>데모 프로그램을 실행하도록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B1910-1D8E-498D-9543-96B16AE12E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6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수정된 개발 일정을 보면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주차는 원래 일정과 똑같이 수행하고</a:t>
            </a:r>
            <a:r>
              <a:rPr lang="en-US" altLang="ko-KR" dirty="0"/>
              <a:t>, 3</a:t>
            </a:r>
            <a:r>
              <a:rPr lang="ko-KR" altLang="en-US" dirty="0"/>
              <a:t>주차에는 로비화면을 추가로 구현하면서 장애물은 일부만 구현하도록 수정되었습니다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4</a:t>
            </a:r>
            <a:r>
              <a:rPr lang="ko-KR" altLang="en-US" dirty="0"/>
              <a:t>주차부터 </a:t>
            </a:r>
            <a:r>
              <a:rPr lang="en-US" altLang="ko-KR" dirty="0"/>
              <a:t>7</a:t>
            </a:r>
            <a:r>
              <a:rPr lang="ko-KR" altLang="en-US" dirty="0"/>
              <a:t>주차는 캐릭터 컨트롤러 구현과 충돌 처리와 더불어 장애물 구현 마무리를 추가해 진행하게끔 일정이 수정되었습니다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B1910-1D8E-498D-9543-96B16AE12E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1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현재 개발 상황입니다</a:t>
            </a:r>
            <a:r>
              <a:rPr lang="en-US" altLang="ko-KR" dirty="0"/>
              <a:t>. </a:t>
            </a:r>
            <a:r>
              <a:rPr lang="ko-KR" altLang="en-US" dirty="0"/>
              <a:t>필요한 리소스 및 이미지는 전부 수집이 완료되었고</a:t>
            </a:r>
            <a:r>
              <a:rPr lang="en-US" altLang="ko-KR" dirty="0"/>
              <a:t>, </a:t>
            </a:r>
            <a:r>
              <a:rPr lang="ko-KR" altLang="en-US" dirty="0"/>
              <a:t>클래스 생성은 대부분은 완료했지만</a:t>
            </a:r>
            <a:r>
              <a:rPr lang="en-US" altLang="ko-KR" dirty="0"/>
              <a:t>, </a:t>
            </a:r>
            <a:r>
              <a:rPr lang="ko-KR" altLang="en-US" dirty="0"/>
              <a:t>도중에 더 필요하다면 계속 추가될 예정이라 완벽하게 완료하진 못했습니다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로비 화면은 </a:t>
            </a:r>
            <a:r>
              <a:rPr lang="ko-KR" altLang="en-US" dirty="0" err="1"/>
              <a:t>노말</a:t>
            </a:r>
            <a:r>
              <a:rPr lang="ko-KR" altLang="en-US" dirty="0"/>
              <a:t> 모드와 무한 모드를 선택하는 버튼과 로비 배경은 구현되었으나 게임 제목은 아직 정하지 않아 작성하지 못했습니다</a:t>
            </a:r>
            <a:r>
              <a:rPr lang="en-US" altLang="ko-KR" dirty="0"/>
              <a:t>. </a:t>
            </a:r>
            <a:r>
              <a:rPr lang="ko-KR" altLang="en-US" dirty="0"/>
              <a:t>그리고 깃발</a:t>
            </a:r>
            <a:r>
              <a:rPr lang="en-US" altLang="ko-KR" dirty="0"/>
              <a:t>, </a:t>
            </a:r>
            <a:r>
              <a:rPr lang="ko-KR" altLang="en-US" dirty="0"/>
              <a:t>돌</a:t>
            </a:r>
            <a:r>
              <a:rPr lang="en-US" altLang="ko-KR" dirty="0"/>
              <a:t>, </a:t>
            </a:r>
            <a:r>
              <a:rPr lang="ko-KR" altLang="en-US" dirty="0"/>
              <a:t>나무가 랜덤으로 게임 화면에 나타나고</a:t>
            </a:r>
            <a:r>
              <a:rPr lang="en-US" altLang="ko-KR" dirty="0"/>
              <a:t>, </a:t>
            </a:r>
            <a:r>
              <a:rPr lang="ko-KR" altLang="en-US" dirty="0"/>
              <a:t>플레이어의 속도에 맞춰 장애물이 이동하는 것까지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B1910-1D8E-498D-9543-96B16AE12E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 스크린샷입니다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B1910-1D8E-498D-9543-96B16AE12E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2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6BEFE-33AD-5870-18F9-B311E552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BEA48-81D8-ED7E-D953-C6CC03B3C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67769-ABF9-E40C-1578-22D7542F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1F13-F478-5CC6-A664-76B391CC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56C83-FA84-12A5-F153-D02DD29A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D4E06-CD32-A629-6A7F-3AFDD442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D4103-4627-F508-A1E5-1EBA2BA19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E3F9C-2176-EF79-27D6-CE9FD11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14B1D-35C1-0DF4-125F-B29620A1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1C9ED-972A-3B23-B74A-52D7A31F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9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F8FEFA-00C7-BDB7-CCEC-07DC38B9D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883D48-FF52-A838-3B61-A4EFF8517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6D3D7-4AC2-ADF1-5D01-B3CF5A4B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B5BBE-08CF-63FB-6EF6-D0DF76F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832DB-FB13-D71F-2D38-98C197A8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8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E429A-A6D8-E143-024E-02623235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81997-8D7B-8256-BF53-900DA2D3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6E407-E398-03B1-F9E5-54428AFF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2979B-6863-603F-10DB-AFACCBE2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C33E9-2EA0-02B2-2A01-0F700C23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8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1DC20-2B15-B827-91F2-E9B1B6F9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AA6EC-EAA4-0B70-01A9-A5B402DD6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D475D-4335-6DCF-358F-F792987A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1E84E-071E-D5AD-4DFF-8266E862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F12A0-98F5-E105-B4FE-1072C816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4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9E696-ADB1-D5C4-4F2F-DEAFEAAA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0F077-EDBF-1FBB-30D4-8D02BD0FC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15F7-9B01-5507-5620-30D1C7F34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87ABC-F4A7-B030-2AAD-90C9DEBE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D0A1C-68C2-BA4C-BEBC-81B19474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73B9A-B9CE-FA14-415A-C8445734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0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9105-888E-1A82-E6C9-8D82E2A1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1DFDD-DBD1-42EA-68A4-FF49127D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B07A2-D608-B5DC-3C4C-357F1C68F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3C4A3B-6531-A2D6-10A3-0F504BEE4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01579-65C8-8910-2E31-C67C9D903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73B3EF-544B-FB87-91ED-500D258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0292B-13FA-3B48-033C-A37D49AD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39C4C1-930E-1011-4603-E2CB90CB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3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65EA7-2FF7-E660-D17C-A70E7E99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D6787-AEA4-E541-33C4-5CE55A6E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BDCFC-D375-B301-ACDC-6400AD0C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7E77CB-3BB8-E0DD-E158-9C67222A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3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F8AFFF-F2BA-08F8-E07B-B490A59C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E61844-07E2-E2CF-D678-386D884D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0CFD83-FF05-D723-0355-B987846C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1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E48FC-B4E6-68D9-661A-91ED33FD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E2E1B-1D15-CA09-0075-7A4F8E665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52741A-4813-C9E5-B48A-2DE14D38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D1DB3-D0B9-AEDE-0DBF-0D41313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AD4D1F-85A8-8803-CFA0-31DB3249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17A4B-1109-DEFC-854D-E7934ED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9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B3377-3122-9260-3828-53D4E3F4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9D0E11-F19B-9E4B-4F9C-279502C3B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051A5-B290-42C8-1653-B636259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9E241-4596-B5D3-5C7A-19339BD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BEFF6-8508-A153-353A-10A34C93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9CAF2-ED81-07A0-EDD8-1C20F5C9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8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5741B0-8490-5D83-9C09-6476D176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EEB42-90FF-5517-5438-F9BE1ADBE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7ED23-6B40-E4A7-8FB8-08A907DE8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D876-8520-420A-8928-FB089BD9EB46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4FDDD-4160-9BDF-74D5-09B5BAAA2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41113-E273-A5E4-E006-D8544E090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7B296-96E8-4778-AC07-A17D1EB6B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0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78D1754-E50E-E2D4-D304-C2AF0F4EA3EF}"/>
              </a:ext>
            </a:extLst>
          </p:cNvPr>
          <p:cNvSpPr/>
          <p:nvPr/>
        </p:nvSpPr>
        <p:spPr>
          <a:xfrm>
            <a:off x="11905672" y="0"/>
            <a:ext cx="286328" cy="6858000"/>
          </a:xfrm>
          <a:prstGeom prst="rect">
            <a:avLst/>
          </a:prstGeom>
          <a:solidFill>
            <a:srgbClr val="E5FDFF"/>
          </a:solidFill>
          <a:ln>
            <a:solidFill>
              <a:srgbClr val="E5F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8164947" y="6144325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2022182014 </a:t>
            </a:r>
            <a:r>
              <a:rPr lang="ko-KR" altLang="en-US" sz="280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박기란</a:t>
            </a:r>
            <a:endParaRPr lang="en-US" altLang="ko-KR" sz="28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5692D-7D29-47A0-6879-4626CE63A210}"/>
              </a:ext>
            </a:extLst>
          </p:cNvPr>
          <p:cNvSpPr txBox="1"/>
          <p:nvPr/>
        </p:nvSpPr>
        <p:spPr>
          <a:xfrm>
            <a:off x="2634899" y="884427"/>
            <a:ext cx="64011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2D</a:t>
            </a:r>
            <a:r>
              <a:rPr lang="ko-KR" altLang="en-US" sz="60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게임프로그래밍</a:t>
            </a:r>
            <a:endParaRPr lang="en-US" altLang="ko-KR" sz="60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1D770-1CB9-1239-6210-E14C8EA34041}"/>
              </a:ext>
            </a:extLst>
          </p:cNvPr>
          <p:cNvSpPr txBox="1"/>
          <p:nvPr/>
        </p:nvSpPr>
        <p:spPr>
          <a:xfrm>
            <a:off x="2819988" y="2108704"/>
            <a:ext cx="5896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프로젝트 </a:t>
            </a:r>
            <a:r>
              <a:rPr lang="en-US" altLang="ko-KR" sz="5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</a:t>
            </a:r>
            <a:r>
              <a:rPr lang="ko-KR" altLang="en-US" sz="5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차 발표</a:t>
            </a:r>
            <a:endParaRPr lang="en-US" altLang="ko-KR" sz="5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E5538F-6A44-CDBE-9E0E-00BFE7CD6E4E}"/>
              </a:ext>
            </a:extLst>
          </p:cNvPr>
          <p:cNvSpPr/>
          <p:nvPr/>
        </p:nvSpPr>
        <p:spPr>
          <a:xfrm>
            <a:off x="2457787" y="1947968"/>
            <a:ext cx="6862619" cy="46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6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개발 일정 </a:t>
            </a:r>
            <a:r>
              <a:rPr lang="en-US" altLang="ko-KR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(</a:t>
            </a:r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수정</a:t>
            </a:r>
            <a:r>
              <a:rPr lang="en-US" altLang="ko-KR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98DA1-6891-83A0-1BEE-264357304621}"/>
              </a:ext>
            </a:extLst>
          </p:cNvPr>
          <p:cNvSpPr txBox="1"/>
          <p:nvPr/>
        </p:nvSpPr>
        <p:spPr>
          <a:xfrm>
            <a:off x="2193926" y="1029887"/>
            <a:ext cx="7136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 제작 관련 리소스 수집 및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	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이미지 로드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1CD05-183E-0C7B-126A-073781938F4F}"/>
              </a:ext>
            </a:extLst>
          </p:cNvPr>
          <p:cNvSpPr txBox="1"/>
          <p:nvPr/>
        </p:nvSpPr>
        <p:spPr>
          <a:xfrm>
            <a:off x="2193926" y="2278646"/>
            <a:ext cx="60757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게임의 전반적인 틀 잡기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    (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추상화 및 클래스 생성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DA470-E9B3-21A7-2650-3DB2451AC9D1}"/>
              </a:ext>
            </a:extLst>
          </p:cNvPr>
          <p:cNvSpPr txBox="1"/>
          <p:nvPr/>
        </p:nvSpPr>
        <p:spPr>
          <a:xfrm>
            <a:off x="2193926" y="3659833"/>
            <a:ext cx="7136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로비 화면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및 장애물 </a:t>
            </a:r>
            <a:r>
              <a:rPr lang="ko-KR" altLang="en-US" sz="3300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일부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구현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CCA99-AB91-3823-AB9C-4D6580F57C45}"/>
              </a:ext>
            </a:extLst>
          </p:cNvPr>
          <p:cNvSpPr txBox="1"/>
          <p:nvPr/>
        </p:nvSpPr>
        <p:spPr>
          <a:xfrm>
            <a:off x="2101562" y="4533188"/>
            <a:ext cx="73581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~7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캐릭터 컨트롤러 구현  및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		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충돌 처리 </a:t>
            </a:r>
            <a:r>
              <a:rPr lang="en-US" altLang="ko-KR" sz="3300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+ </a:t>
            </a:r>
            <a:r>
              <a:rPr lang="ko-KR" altLang="en-US" sz="3300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장애물 구현</a:t>
            </a:r>
            <a:endParaRPr lang="en-US" altLang="ko-KR" sz="3300" dirty="0">
              <a:solidFill>
                <a:srgbClr val="FF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392A2-4E98-D0AA-EB1A-993FABC12B75}"/>
              </a:ext>
            </a:extLst>
          </p:cNvPr>
          <p:cNvSpPr txBox="1"/>
          <p:nvPr/>
        </p:nvSpPr>
        <p:spPr>
          <a:xfrm>
            <a:off x="2193926" y="5828113"/>
            <a:ext cx="63113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7~8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 </a:t>
            </a:r>
            <a:r>
              <a:rPr lang="en-US" altLang="ko-KR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</a:t>
            </a:r>
            <a:r>
              <a:rPr lang="ko-KR" altLang="en-US" sz="3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오류 수정 및 코드 정리</a:t>
            </a:r>
            <a:endParaRPr lang="en-US" altLang="ko-KR" sz="33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81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756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프로젝트 개발 진행 상황 </a:t>
            </a:r>
            <a:r>
              <a:rPr lang="en-US" altLang="ko-KR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– </a:t>
            </a:r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평균 </a:t>
            </a:r>
            <a:r>
              <a:rPr lang="en-US" altLang="ko-KR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70%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570204-B67C-4D7F-424A-F4D1588A4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44224"/>
              </p:ext>
            </p:extLst>
          </p:nvPr>
        </p:nvGraphicFramePr>
        <p:xfrm>
          <a:off x="967441" y="877455"/>
          <a:ext cx="9672850" cy="4007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4570">
                  <a:extLst>
                    <a:ext uri="{9D8B030D-6E8A-4147-A177-3AD203B41FA5}">
                      <a16:colId xmlns:a16="http://schemas.microsoft.com/office/drawing/2014/main" val="1315591817"/>
                    </a:ext>
                  </a:extLst>
                </a:gridCol>
                <a:gridCol w="1014362">
                  <a:extLst>
                    <a:ext uri="{9D8B030D-6E8A-4147-A177-3AD203B41FA5}">
                      <a16:colId xmlns:a16="http://schemas.microsoft.com/office/drawing/2014/main" val="3157251951"/>
                    </a:ext>
                  </a:extLst>
                </a:gridCol>
                <a:gridCol w="5619006">
                  <a:extLst>
                    <a:ext uri="{9D8B030D-6E8A-4147-A177-3AD203B41FA5}">
                      <a16:colId xmlns:a16="http://schemas.microsoft.com/office/drawing/2014/main" val="2522602557"/>
                    </a:ext>
                  </a:extLst>
                </a:gridCol>
                <a:gridCol w="1104912">
                  <a:extLst>
                    <a:ext uri="{9D8B030D-6E8A-4147-A177-3AD203B41FA5}">
                      <a16:colId xmlns:a16="http://schemas.microsoft.com/office/drawing/2014/main" val="2022945858"/>
                    </a:ext>
                  </a:extLst>
                </a:gridCol>
              </a:tblGrid>
              <a:tr h="4866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09775"/>
                  </a:ext>
                </a:extLst>
              </a:tr>
              <a:tr h="42453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</a:t>
                      </a:r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게임 제작 관련 리소스 수집 및 이미지 로드</a:t>
                      </a:r>
                      <a:endParaRPr lang="ko-KR" altLang="en-US" sz="15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902726"/>
                  </a:ext>
                </a:extLst>
              </a:tr>
              <a:tr h="424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필요 리소스 및 이미지 수집 완료</a:t>
                      </a:r>
                      <a:r>
                        <a:rPr lang="en-US" altLang="ko-KR" sz="150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.</a:t>
                      </a:r>
                      <a:endParaRPr lang="ko-KR" altLang="en-US" sz="15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100%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942330"/>
                  </a:ext>
                </a:extLst>
              </a:tr>
              <a:tr h="42453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게임의 전반적인 틀 잡기 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추상화 및 클래스 생성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)</a:t>
                      </a:r>
                      <a:endParaRPr lang="ko-KR" altLang="en-US" sz="15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15215"/>
                  </a:ext>
                </a:extLst>
              </a:tr>
              <a:tr h="5374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필요한 클래스 생성 완료 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-&gt; 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이외에 필요하다고 느끼면 코드 작성 도중 추가 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90%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63412"/>
                  </a:ext>
                </a:extLst>
              </a:tr>
              <a:tr h="42453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로비 화면 및 장애물 일부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53239"/>
                  </a:ext>
                </a:extLst>
              </a:tr>
              <a:tr h="424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로비 화면 </a:t>
                      </a:r>
                      <a:r>
                        <a:rPr lang="en-US" altLang="ko-KR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게임 제목 제외 완료</a:t>
                      </a:r>
                      <a:r>
                        <a:rPr lang="en-US" altLang="ko-KR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), </a:t>
                      </a:r>
                      <a:r>
                        <a:rPr lang="ko-KR" altLang="en-US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장애물</a:t>
                      </a:r>
                      <a:r>
                        <a:rPr lang="en-US" altLang="ko-KR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중</a:t>
                      </a:r>
                      <a:r>
                        <a:rPr lang="en-US" altLang="ko-KR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나무만 출력되는 오류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80%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23053"/>
                  </a:ext>
                </a:extLst>
              </a:tr>
              <a:tr h="42453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r>
                        <a:rPr lang="ko-KR" altLang="en-US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 컨트롤러 구현 및 충돌 처리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장애물 구현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03106"/>
                  </a:ext>
                </a:extLst>
              </a:tr>
              <a:tr h="424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장애물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(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깃발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돌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나무</a:t>
                      </a:r>
                      <a:r>
                        <a:rPr lang="en-US" altLang="ko-KR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) </a:t>
                      </a:r>
                      <a:r>
                        <a:rPr lang="ko-KR" altLang="en-US" sz="15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랜덤 생성 및 장애물 움직임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10%</a:t>
                      </a:r>
                      <a:endParaRPr lang="ko-KR" altLang="en-US" sz="18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42985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11066E-B303-D572-51D2-961DF88CA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18770"/>
              </p:ext>
            </p:extLst>
          </p:nvPr>
        </p:nvGraphicFramePr>
        <p:xfrm>
          <a:off x="967441" y="5015661"/>
          <a:ext cx="9672850" cy="1685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1557">
                  <a:extLst>
                    <a:ext uri="{9D8B030D-6E8A-4147-A177-3AD203B41FA5}">
                      <a16:colId xmlns:a16="http://schemas.microsoft.com/office/drawing/2014/main" val="3015130211"/>
                    </a:ext>
                  </a:extLst>
                </a:gridCol>
                <a:gridCol w="6661402">
                  <a:extLst>
                    <a:ext uri="{9D8B030D-6E8A-4147-A177-3AD203B41FA5}">
                      <a16:colId xmlns:a16="http://schemas.microsoft.com/office/drawing/2014/main" val="2211071427"/>
                    </a:ext>
                  </a:extLst>
                </a:gridCol>
                <a:gridCol w="1089891">
                  <a:extLst>
                    <a:ext uri="{9D8B030D-6E8A-4147-A177-3AD203B41FA5}">
                      <a16:colId xmlns:a16="http://schemas.microsoft.com/office/drawing/2014/main" val="309542039"/>
                    </a:ext>
                  </a:extLst>
                </a:gridCol>
              </a:tblGrid>
              <a:tr h="42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 컨트롤러 구현 및 충돌 처리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장애물 구현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>
                            <a:lumMod val="6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541455"/>
                  </a:ext>
                </a:extLst>
              </a:tr>
              <a:tr h="42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 컨트롤러 구현 및 충돌 처리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장애물 구현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>
                            <a:lumMod val="6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787665"/>
                  </a:ext>
                </a:extLst>
              </a:tr>
              <a:tr h="42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캐릭터 컨트롤러 구현 및 충돌 처리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오류 수정 및 코드 정리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>
                            <a:lumMod val="6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724869"/>
                  </a:ext>
                </a:extLst>
              </a:tr>
              <a:tr h="4213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주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오류 수정 및 코드 정리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382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92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5D18E-745A-761B-75E2-59C5E7BAE6A6}"/>
              </a:ext>
            </a:extLst>
          </p:cNvPr>
          <p:cNvSpPr txBox="1"/>
          <p:nvPr/>
        </p:nvSpPr>
        <p:spPr>
          <a:xfrm>
            <a:off x="295565" y="193965"/>
            <a:ext cx="6791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Github</a:t>
            </a:r>
            <a:r>
              <a:rPr lang="en-US" altLang="ko-KR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commits </a:t>
            </a:r>
            <a:r>
              <a:rPr lang="ko-KR" altLang="en-US" sz="36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통계 스크린샷</a:t>
            </a:r>
            <a:endParaRPr lang="en-US" altLang="ko-KR" sz="360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45B25-61AE-1829-B42B-EC2A588C7108}"/>
              </a:ext>
            </a:extLst>
          </p:cNvPr>
          <p:cNvSpPr/>
          <p:nvPr/>
        </p:nvSpPr>
        <p:spPr>
          <a:xfrm>
            <a:off x="-1" y="221673"/>
            <a:ext cx="166255" cy="655782"/>
          </a:xfrm>
          <a:prstGeom prst="rect">
            <a:avLst/>
          </a:prstGeom>
          <a:solidFill>
            <a:srgbClr val="A3D0EB"/>
          </a:solidFill>
          <a:ln>
            <a:solidFill>
              <a:srgbClr val="A3D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1D1056-6DE8-6B62-CC66-0F68A1E61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639"/>
            <a:ext cx="12192000" cy="45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2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388</Words>
  <Application>Microsoft Office PowerPoint</Application>
  <PresentationFormat>와이드스크린</PresentationFormat>
  <Paragraphs>58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에스코어 드림 3 Light</vt:lpstr>
      <vt:lpstr>에스코어 드림 7 ExtraBold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기란 박</dc:creator>
  <cp:lastModifiedBy>기란 박</cp:lastModifiedBy>
  <cp:revision>16</cp:revision>
  <dcterms:created xsi:type="dcterms:W3CDTF">2023-10-14T04:42:46Z</dcterms:created>
  <dcterms:modified xsi:type="dcterms:W3CDTF">2023-11-14T09:20:13Z</dcterms:modified>
</cp:coreProperties>
</file>