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5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0EB"/>
    <a:srgbClr val="E8A2A2"/>
    <a:srgbClr val="000099"/>
    <a:srgbClr val="E5FDFF"/>
    <a:srgbClr val="FDEFD7"/>
    <a:srgbClr val="FBE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6BEFE-33AD-5870-18F9-B311E552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BEA48-81D8-ED7E-D953-C6CC03B3C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67769-ABF9-E40C-1578-22D7542F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1F13-F478-5CC6-A664-76B391CC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56C83-FA84-12A5-F153-D02DD29A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D4E06-CD32-A629-6A7F-3AFDD442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D4103-4627-F508-A1E5-1EBA2BA19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E3F9C-2176-EF79-27D6-CE9FD11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14B1D-35C1-0DF4-125F-B29620A1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1C9ED-972A-3B23-B74A-52D7A31F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F8FEFA-00C7-BDB7-CCEC-07DC38B9D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83D48-FF52-A838-3B61-A4EFF8517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6D3D7-4AC2-ADF1-5D01-B3CF5A4B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B5BBE-08CF-63FB-6EF6-D0DF76F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832DB-FB13-D71F-2D38-98C197A8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429A-A6D8-E143-024E-02623235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81997-8D7B-8256-BF53-900DA2D3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6E407-E398-03B1-F9E5-54428AFF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2979B-6863-603F-10DB-AFACCBE2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C33E9-2EA0-02B2-2A01-0F700C23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8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1DC20-2B15-B827-91F2-E9B1B6F9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AA6EC-EAA4-0B70-01A9-A5B402DD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D475D-4335-6DCF-358F-F792987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1E84E-071E-D5AD-4DFF-8266E862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12A0-98F5-E105-B4FE-1072C816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4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9E696-ADB1-D5C4-4F2F-DEAFEAAA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0F077-EDBF-1FBB-30D4-8D02BD0FC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15F7-9B01-5507-5620-30D1C7F34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87ABC-F4A7-B030-2AAD-90C9DEBE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D0A1C-68C2-BA4C-BEBC-81B19474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73B9A-B9CE-FA14-415A-C8445734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9105-888E-1A82-E6C9-8D82E2A1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1DFDD-DBD1-42EA-68A4-FF49127D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B07A2-D608-B5DC-3C4C-357F1C68F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C4A3B-6531-A2D6-10A3-0F504BEE4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01579-65C8-8910-2E31-C67C9D903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3B3EF-544B-FB87-91ED-500D258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0292B-13FA-3B48-033C-A37D49AD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39C4C1-930E-1011-4603-E2CB90CB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3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5EA7-2FF7-E660-D17C-A70E7E99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D6787-AEA4-E541-33C4-5CE55A6E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BDCFC-D375-B301-ACDC-6400AD0C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E77CB-3BB8-E0DD-E158-9C67222A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F8AFFF-F2BA-08F8-E07B-B490A59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E61844-07E2-E2CF-D678-386D884D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0CFD83-FF05-D723-0355-B987846C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E48FC-B4E6-68D9-661A-91ED33FD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E2E1B-1D15-CA09-0075-7A4F8E66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2741A-4813-C9E5-B48A-2DE14D38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D1DB3-D0B9-AEDE-0DBF-0D41313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D4D1F-85A8-8803-CFA0-31DB324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17A4B-1109-DEFC-854D-E7934ED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9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B3377-3122-9260-3828-53D4E3F4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D0E11-F19B-9E4B-4F9C-279502C3B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051A5-B290-42C8-1653-B636259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9E241-4596-B5D3-5C7A-19339B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BEFF6-8508-A153-353A-10A34C93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9CAF2-ED81-07A0-EDD8-1C20F5C9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741B0-8490-5D83-9C09-6476D176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EEB42-90FF-5517-5438-F9BE1ADBE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7ED23-6B40-E4A7-8FB8-08A907DE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D876-8520-420A-8928-FB089BD9EB4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4FDDD-4160-9BDF-74D5-09B5BAAA2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41113-E273-A5E4-E006-D8544E09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78D1754-E50E-E2D4-D304-C2AF0F4EA3EF}"/>
              </a:ext>
            </a:extLst>
          </p:cNvPr>
          <p:cNvSpPr/>
          <p:nvPr/>
        </p:nvSpPr>
        <p:spPr>
          <a:xfrm>
            <a:off x="11905672" y="0"/>
            <a:ext cx="286328" cy="6858000"/>
          </a:xfrm>
          <a:prstGeom prst="rect">
            <a:avLst/>
          </a:prstGeom>
          <a:solidFill>
            <a:srgbClr val="E5FDFF"/>
          </a:solidFill>
          <a:ln>
            <a:solidFill>
              <a:srgbClr val="E5F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8164947" y="6144325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2022182014 </a:t>
            </a:r>
            <a:r>
              <a:rPr lang="ko-KR" altLang="en-US" sz="28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박기란</a:t>
            </a:r>
            <a:endParaRPr lang="en-US" altLang="ko-KR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5692D-7D29-47A0-6879-4626CE63A210}"/>
              </a:ext>
            </a:extLst>
          </p:cNvPr>
          <p:cNvSpPr txBox="1"/>
          <p:nvPr/>
        </p:nvSpPr>
        <p:spPr>
          <a:xfrm>
            <a:off x="2634899" y="884427"/>
            <a:ext cx="6401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2D</a:t>
            </a:r>
            <a:r>
              <a:rPr lang="ko-KR" altLang="en-US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게임프로그래밍</a:t>
            </a:r>
            <a:endParaRPr lang="en-US" altLang="ko-KR" sz="60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1D770-1CB9-1239-6210-E14C8EA34041}"/>
              </a:ext>
            </a:extLst>
          </p:cNvPr>
          <p:cNvSpPr txBox="1"/>
          <p:nvPr/>
        </p:nvSpPr>
        <p:spPr>
          <a:xfrm>
            <a:off x="2819988" y="2108704"/>
            <a:ext cx="5896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프로젝트 </a:t>
            </a:r>
            <a:r>
              <a:rPr lang="en-US" altLang="ko-KR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r>
              <a:rPr lang="ko-KR" altLang="en-US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차 발표</a:t>
            </a:r>
            <a:endParaRPr lang="en-US" altLang="ko-KR" sz="5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E5538F-6A44-CDBE-9E0E-00BFE7CD6E4E}"/>
              </a:ext>
            </a:extLst>
          </p:cNvPr>
          <p:cNvSpPr/>
          <p:nvPr/>
        </p:nvSpPr>
        <p:spPr>
          <a:xfrm>
            <a:off x="2457787" y="1947968"/>
            <a:ext cx="6862619" cy="46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6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617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 계획 대비 현재 진행 상황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261BA-0487-E81C-223D-A3CAB3F855B9}"/>
              </a:ext>
            </a:extLst>
          </p:cNvPr>
          <p:cNvSpPr txBox="1"/>
          <p:nvPr/>
        </p:nvSpPr>
        <p:spPr>
          <a:xfrm>
            <a:off x="3123583" y="1798745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스포츠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–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스키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53EEDB-3C26-0E1F-B932-D1E07BE34AA6}"/>
              </a:ext>
            </a:extLst>
          </p:cNvPr>
          <p:cNvSpPr/>
          <p:nvPr/>
        </p:nvSpPr>
        <p:spPr>
          <a:xfrm>
            <a:off x="897947" y="113616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9E08-949B-11CC-8177-6D3461539594}"/>
              </a:ext>
            </a:extLst>
          </p:cNvPr>
          <p:cNvSpPr txBox="1"/>
          <p:nvPr/>
        </p:nvSpPr>
        <p:spPr>
          <a:xfrm>
            <a:off x="1166500" y="995335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장르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326711-8C54-1E2B-0D3F-39F4E0458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7" y="1470891"/>
            <a:ext cx="1958109" cy="19581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4B3E22-1767-FD97-2664-2C26EDC38649}"/>
              </a:ext>
            </a:extLst>
          </p:cNvPr>
          <p:cNvSpPr txBox="1"/>
          <p:nvPr/>
        </p:nvSpPr>
        <p:spPr>
          <a:xfrm>
            <a:off x="3123583" y="2409741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시점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–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탑 뷰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6B7FC17-B416-DEA5-E163-E04E2EEE4305}"/>
              </a:ext>
            </a:extLst>
          </p:cNvPr>
          <p:cNvSpPr/>
          <p:nvPr/>
        </p:nvSpPr>
        <p:spPr>
          <a:xfrm>
            <a:off x="6017533" y="113376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B1063-3586-B7D9-685E-018BA3831E17}"/>
              </a:ext>
            </a:extLst>
          </p:cNvPr>
          <p:cNvSpPr txBox="1"/>
          <p:nvPr/>
        </p:nvSpPr>
        <p:spPr>
          <a:xfrm>
            <a:off x="6286086" y="992933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핵심 메커니즘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C4D5DD-147F-5F47-2B77-6A1FDB74B2E3}"/>
              </a:ext>
            </a:extLst>
          </p:cNvPr>
          <p:cNvSpPr/>
          <p:nvPr/>
        </p:nvSpPr>
        <p:spPr>
          <a:xfrm>
            <a:off x="897947" y="365760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4634E7-BC4D-B98D-0078-71F6CB8DE549}"/>
              </a:ext>
            </a:extLst>
          </p:cNvPr>
          <p:cNvSpPr txBox="1"/>
          <p:nvPr/>
        </p:nvSpPr>
        <p:spPr>
          <a:xfrm>
            <a:off x="1166500" y="3516776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모드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AACF57-3CD1-B0D4-F690-8A0703AD549F}"/>
              </a:ext>
            </a:extLst>
          </p:cNvPr>
          <p:cNvSpPr txBox="1"/>
          <p:nvPr/>
        </p:nvSpPr>
        <p:spPr>
          <a:xfrm>
            <a:off x="2837287" y="3578331"/>
            <a:ext cx="2457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 모드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무한 모드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D4FDE2-52ED-B2DF-EA0F-921EFC30A898}"/>
              </a:ext>
            </a:extLst>
          </p:cNvPr>
          <p:cNvSpPr txBox="1"/>
          <p:nvPr/>
        </p:nvSpPr>
        <p:spPr>
          <a:xfrm>
            <a:off x="6286086" y="1522490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 모드 진행 방식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245F96-0154-34CA-8BB1-40B37717A928}"/>
              </a:ext>
            </a:extLst>
          </p:cNvPr>
          <p:cNvSpPr txBox="1"/>
          <p:nvPr/>
        </p:nvSpPr>
        <p:spPr>
          <a:xfrm>
            <a:off x="6507758" y="192260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장애물을 피해 도착지점 도달 시 게임 종료 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DE00B-451F-4AEE-977A-1F0C95CB4B43}"/>
              </a:ext>
            </a:extLst>
          </p:cNvPr>
          <p:cNvSpPr txBox="1"/>
          <p:nvPr/>
        </p:nvSpPr>
        <p:spPr>
          <a:xfrm>
            <a:off x="6286086" y="2407082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무한 모드 진행 방식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27224-351E-442D-5FB3-1CCAC8737140}"/>
              </a:ext>
            </a:extLst>
          </p:cNvPr>
          <p:cNvSpPr txBox="1"/>
          <p:nvPr/>
        </p:nvSpPr>
        <p:spPr>
          <a:xfrm>
            <a:off x="6507758" y="2807192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주어진 목숨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개를 다 잃을 시 게임 종료 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A10AE5-6A1E-192F-ECB3-93DBAC0F776D}"/>
              </a:ext>
            </a:extLst>
          </p:cNvPr>
          <p:cNvSpPr txBox="1"/>
          <p:nvPr/>
        </p:nvSpPr>
        <p:spPr>
          <a:xfrm>
            <a:off x="6286086" y="3297836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장애물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돌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나무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96633-8103-D33F-D500-483E9E11F2CC}"/>
              </a:ext>
            </a:extLst>
          </p:cNvPr>
          <p:cNvSpPr txBox="1"/>
          <p:nvPr/>
        </p:nvSpPr>
        <p:spPr>
          <a:xfrm>
            <a:off x="6507758" y="3689088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충돌 시 넘어지고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2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초 동안 기절 상태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5DDC06-CD2C-52EA-2498-AF1AE8DF5DDF}"/>
              </a:ext>
            </a:extLst>
          </p:cNvPr>
          <p:cNvSpPr txBox="1"/>
          <p:nvPr/>
        </p:nvSpPr>
        <p:spPr>
          <a:xfrm>
            <a:off x="6286086" y="418587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깃발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6205CD-7B6E-1BDA-87C5-4B3038EF80EA}"/>
              </a:ext>
            </a:extLst>
          </p:cNvPr>
          <p:cNvSpPr txBox="1"/>
          <p:nvPr/>
        </p:nvSpPr>
        <p:spPr>
          <a:xfrm>
            <a:off x="6507758" y="457098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획득 시 추가점수 획득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91B9C7B-31AD-7051-1369-23853723CBF5}"/>
              </a:ext>
            </a:extLst>
          </p:cNvPr>
          <p:cNvSpPr/>
          <p:nvPr/>
        </p:nvSpPr>
        <p:spPr>
          <a:xfrm>
            <a:off x="897947" y="441253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CB1BC4-A9BC-6863-B62F-9806D0923CE1}"/>
              </a:ext>
            </a:extLst>
          </p:cNvPr>
          <p:cNvSpPr txBox="1"/>
          <p:nvPr/>
        </p:nvSpPr>
        <p:spPr>
          <a:xfrm>
            <a:off x="1166500" y="427170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재미 요소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3E302-49B4-36ED-32EE-43FE7DD7DCD1}"/>
              </a:ext>
            </a:extLst>
          </p:cNvPr>
          <p:cNvSpPr txBox="1"/>
          <p:nvPr/>
        </p:nvSpPr>
        <p:spPr>
          <a:xfrm>
            <a:off x="6286086" y="5052770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플레이어 속도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619343-A1EC-D7E0-A43A-2649CBA9400D}"/>
              </a:ext>
            </a:extLst>
          </p:cNvPr>
          <p:cNvSpPr txBox="1"/>
          <p:nvPr/>
        </p:nvSpPr>
        <p:spPr>
          <a:xfrm>
            <a:off x="6507758" y="5454156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시간이 지날수록 속도가 점점 </a:t>
            </a:r>
            <a:r>
              <a:rPr lang="ko-KR" altLang="en-US" dirty="0" err="1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빨라짐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65B4CD-1302-6A5B-2079-9940A63773CD}"/>
              </a:ext>
            </a:extLst>
          </p:cNvPr>
          <p:cNvSpPr txBox="1"/>
          <p:nvPr/>
        </p:nvSpPr>
        <p:spPr>
          <a:xfrm>
            <a:off x="1388172" y="484851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스키 속도가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빨라짐에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따라 몰입도 </a:t>
            </a:r>
            <a:r>
              <a:rPr lang="ko-KR" altLang="en-US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↑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C100E9-4E74-74E8-C863-13D2CF9439F4}"/>
              </a:ext>
            </a:extLst>
          </p:cNvPr>
          <p:cNvSpPr txBox="1"/>
          <p:nvPr/>
        </p:nvSpPr>
        <p:spPr>
          <a:xfrm>
            <a:off x="1388172" y="5412582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장애물의 도입으로 긴장감 및 스릴감 조성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019AD-DEDE-A302-261E-37A90E70165D}"/>
              </a:ext>
            </a:extLst>
          </p:cNvPr>
          <p:cNvSpPr txBox="1"/>
          <p:nvPr/>
        </p:nvSpPr>
        <p:spPr>
          <a:xfrm>
            <a:off x="6286086" y="5945459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목숨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04580-50CE-0FD9-44DF-152B13DD92E4}"/>
              </a:ext>
            </a:extLst>
          </p:cNvPr>
          <p:cNvSpPr txBox="1"/>
          <p:nvPr/>
        </p:nvSpPr>
        <p:spPr>
          <a:xfrm>
            <a:off x="6507758" y="6335243"/>
            <a:ext cx="559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무한 모드에만 존재하고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장애물과 충돌 시 하나씩 감소</a:t>
            </a:r>
            <a:endParaRPr lang="en-US" altLang="ko-KR" dirty="0">
              <a:solidFill>
                <a:sysClr val="windowText" lastClr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93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 일정 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</a:t>
            </a:r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수정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98DA1-6891-83A0-1BEE-264357304621}"/>
              </a:ext>
            </a:extLst>
          </p:cNvPr>
          <p:cNvSpPr txBox="1"/>
          <p:nvPr/>
        </p:nvSpPr>
        <p:spPr>
          <a:xfrm>
            <a:off x="2193926" y="1029887"/>
            <a:ext cx="7136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제작 관련 리소스 수집 및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	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이미지 로드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1CD05-183E-0C7B-126A-073781938F4F}"/>
              </a:ext>
            </a:extLst>
          </p:cNvPr>
          <p:cNvSpPr txBox="1"/>
          <p:nvPr/>
        </p:nvSpPr>
        <p:spPr>
          <a:xfrm>
            <a:off x="2193926" y="2278646"/>
            <a:ext cx="6075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게임의 전반적인 틀 잡기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    (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추상화 및 클래스 생성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DA470-E9B3-21A7-2650-3DB2451AC9D1}"/>
              </a:ext>
            </a:extLst>
          </p:cNvPr>
          <p:cNvSpPr txBox="1"/>
          <p:nvPr/>
        </p:nvSpPr>
        <p:spPr>
          <a:xfrm>
            <a:off x="2193926" y="3659833"/>
            <a:ext cx="7136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로비 화면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및 장애물 </a:t>
            </a:r>
            <a:r>
              <a:rPr lang="ko-KR" altLang="en-US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일부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구현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CCA99-AB91-3823-AB9C-4D6580F57C45}"/>
              </a:ext>
            </a:extLst>
          </p:cNvPr>
          <p:cNvSpPr txBox="1"/>
          <p:nvPr/>
        </p:nvSpPr>
        <p:spPr>
          <a:xfrm>
            <a:off x="2101562" y="4533188"/>
            <a:ext cx="73581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~7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캐릭터 컨트롤러 구현  및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		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충돌 처리 </a:t>
            </a:r>
            <a:r>
              <a:rPr lang="en-US" altLang="ko-KR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+ </a:t>
            </a:r>
            <a:r>
              <a:rPr lang="ko-KR" altLang="en-US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장애물 구현</a:t>
            </a:r>
            <a:endParaRPr lang="en-US" altLang="ko-KR" sz="3300" dirty="0">
              <a:solidFill>
                <a:srgbClr val="FF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392A2-4E98-D0AA-EB1A-993FABC12B75}"/>
              </a:ext>
            </a:extLst>
          </p:cNvPr>
          <p:cNvSpPr txBox="1"/>
          <p:nvPr/>
        </p:nvSpPr>
        <p:spPr>
          <a:xfrm>
            <a:off x="2193926" y="5828113"/>
            <a:ext cx="63113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7~8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오류 수정 및 코드 정리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81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프로젝트 개발 진행 상황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570204-B67C-4D7F-424A-F4D1588A4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917"/>
              </p:ext>
            </p:extLst>
          </p:nvPr>
        </p:nvGraphicFramePr>
        <p:xfrm>
          <a:off x="967441" y="877455"/>
          <a:ext cx="9672850" cy="4007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4570">
                  <a:extLst>
                    <a:ext uri="{9D8B030D-6E8A-4147-A177-3AD203B41FA5}">
                      <a16:colId xmlns:a16="http://schemas.microsoft.com/office/drawing/2014/main" val="1315591817"/>
                    </a:ext>
                  </a:extLst>
                </a:gridCol>
                <a:gridCol w="1014362">
                  <a:extLst>
                    <a:ext uri="{9D8B030D-6E8A-4147-A177-3AD203B41FA5}">
                      <a16:colId xmlns:a16="http://schemas.microsoft.com/office/drawing/2014/main" val="3157251951"/>
                    </a:ext>
                  </a:extLst>
                </a:gridCol>
                <a:gridCol w="5619006">
                  <a:extLst>
                    <a:ext uri="{9D8B030D-6E8A-4147-A177-3AD203B41FA5}">
                      <a16:colId xmlns:a16="http://schemas.microsoft.com/office/drawing/2014/main" val="2522602557"/>
                    </a:ext>
                  </a:extLst>
                </a:gridCol>
                <a:gridCol w="1104912">
                  <a:extLst>
                    <a:ext uri="{9D8B030D-6E8A-4147-A177-3AD203B41FA5}">
                      <a16:colId xmlns:a16="http://schemas.microsoft.com/office/drawing/2014/main" val="2022945858"/>
                    </a:ext>
                  </a:extLst>
                </a:gridCol>
              </a:tblGrid>
              <a:tr h="4866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09775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게임 제작 관련 리소스 수집 및 이미지 로드</a:t>
                      </a:r>
                      <a:endParaRPr lang="ko-KR" altLang="en-US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902726"/>
                  </a:ext>
                </a:extLst>
              </a:tr>
              <a:tr h="424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필요 리소스 및 이미지 수집 완료</a:t>
                      </a:r>
                      <a:r>
                        <a:rPr lang="en-US" altLang="ko-KR" sz="150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</a:t>
                      </a:r>
                      <a:endParaRPr lang="ko-KR" altLang="en-US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42330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게임의 전반적인 틀 잡기 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추상화 및 클래스 생성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</a:t>
                      </a:r>
                      <a:endParaRPr lang="ko-KR" altLang="en-US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15215"/>
                  </a:ext>
                </a:extLst>
              </a:tr>
              <a:tr h="537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필요한 클래스 생성 완료 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-&gt; 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이외에 필요하다고 느끼면 코드 작성 도중 추가 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90%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63412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로비 화면 및 장애물 일부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53239"/>
                  </a:ext>
                </a:extLst>
              </a:tr>
              <a:tr h="424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80%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23053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 구현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03106"/>
                  </a:ext>
                </a:extLst>
              </a:tr>
              <a:tr h="424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2985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11066E-B303-D572-51D2-961DF88CA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18770"/>
              </p:ext>
            </p:extLst>
          </p:nvPr>
        </p:nvGraphicFramePr>
        <p:xfrm>
          <a:off x="967441" y="5015661"/>
          <a:ext cx="9672850" cy="1685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557">
                  <a:extLst>
                    <a:ext uri="{9D8B030D-6E8A-4147-A177-3AD203B41FA5}">
                      <a16:colId xmlns:a16="http://schemas.microsoft.com/office/drawing/2014/main" val="3015130211"/>
                    </a:ext>
                  </a:extLst>
                </a:gridCol>
                <a:gridCol w="6661402">
                  <a:extLst>
                    <a:ext uri="{9D8B030D-6E8A-4147-A177-3AD203B41FA5}">
                      <a16:colId xmlns:a16="http://schemas.microsoft.com/office/drawing/2014/main" val="2211071427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309542039"/>
                    </a:ext>
                  </a:extLst>
                </a:gridCol>
              </a:tblGrid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 구현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41455"/>
                  </a:ext>
                </a:extLst>
              </a:tr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 구현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87665"/>
                  </a:ext>
                </a:extLst>
              </a:tr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오류 수정 및 코드 정리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24869"/>
                  </a:ext>
                </a:extLst>
              </a:tr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오류 수정 및 코드 정리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38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92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299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에스코어 드림 3 Light</vt:lpstr>
      <vt:lpstr>에스코어 드림 4 Regular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기란 박</dc:creator>
  <cp:lastModifiedBy>기란 박</cp:lastModifiedBy>
  <cp:revision>14</cp:revision>
  <dcterms:created xsi:type="dcterms:W3CDTF">2023-10-14T04:42:46Z</dcterms:created>
  <dcterms:modified xsi:type="dcterms:W3CDTF">2023-11-12T11:49:16Z</dcterms:modified>
</cp:coreProperties>
</file>