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6"/>
  </p:notesMasterIdLst>
  <p:sldIdLst>
    <p:sldId id="325" r:id="rId2"/>
    <p:sldId id="258" r:id="rId3"/>
    <p:sldId id="259" r:id="rId4"/>
    <p:sldId id="326" r:id="rId5"/>
    <p:sldId id="327" r:id="rId6"/>
    <p:sldId id="328" r:id="rId7"/>
    <p:sldId id="329" r:id="rId8"/>
    <p:sldId id="330" r:id="rId9"/>
    <p:sldId id="264" r:id="rId10"/>
    <p:sldId id="331" r:id="rId11"/>
    <p:sldId id="266" r:id="rId12"/>
    <p:sldId id="332" r:id="rId13"/>
    <p:sldId id="268" r:id="rId14"/>
    <p:sldId id="333" r:id="rId15"/>
    <p:sldId id="334" r:id="rId16"/>
    <p:sldId id="335" r:id="rId17"/>
    <p:sldId id="336" r:id="rId18"/>
    <p:sldId id="269" r:id="rId19"/>
    <p:sldId id="270" r:id="rId20"/>
    <p:sldId id="337" r:id="rId21"/>
    <p:sldId id="338" r:id="rId22"/>
    <p:sldId id="271" r:id="rId23"/>
    <p:sldId id="272" r:id="rId24"/>
    <p:sldId id="273" r:id="rId25"/>
    <p:sldId id="274" r:id="rId26"/>
    <p:sldId id="275" r:id="rId27"/>
    <p:sldId id="339" r:id="rId28"/>
    <p:sldId id="340" r:id="rId29"/>
    <p:sldId id="341" r:id="rId30"/>
    <p:sldId id="276" r:id="rId31"/>
    <p:sldId id="277" r:id="rId32"/>
    <p:sldId id="278" r:id="rId33"/>
    <p:sldId id="279" r:id="rId34"/>
    <p:sldId id="342" r:id="rId35"/>
    <p:sldId id="280" r:id="rId36"/>
    <p:sldId id="281" r:id="rId37"/>
    <p:sldId id="282" r:id="rId38"/>
    <p:sldId id="283" r:id="rId39"/>
    <p:sldId id="284" r:id="rId40"/>
    <p:sldId id="285" r:id="rId41"/>
    <p:sldId id="286" r:id="rId42"/>
    <p:sldId id="343" r:id="rId43"/>
    <p:sldId id="287" r:id="rId44"/>
    <p:sldId id="288" r:id="rId45"/>
    <p:sldId id="289" r:id="rId46"/>
    <p:sldId id="344" r:id="rId47"/>
    <p:sldId id="345" r:id="rId48"/>
    <p:sldId id="290" r:id="rId49"/>
    <p:sldId id="346" r:id="rId50"/>
    <p:sldId id="291" r:id="rId51"/>
    <p:sldId id="292" r:id="rId52"/>
    <p:sldId id="293" r:id="rId53"/>
    <p:sldId id="294" r:id="rId54"/>
    <p:sldId id="295" r:id="rId55"/>
    <p:sldId id="296" r:id="rId56"/>
    <p:sldId id="297" r:id="rId57"/>
    <p:sldId id="347" r:id="rId58"/>
    <p:sldId id="298" r:id="rId59"/>
    <p:sldId id="348" r:id="rId60"/>
    <p:sldId id="349" r:id="rId61"/>
    <p:sldId id="350" r:id="rId62"/>
    <p:sldId id="299" r:id="rId63"/>
    <p:sldId id="300" r:id="rId64"/>
    <p:sldId id="301" r:id="rId65"/>
    <p:sldId id="351" r:id="rId66"/>
    <p:sldId id="352" r:id="rId67"/>
    <p:sldId id="353" r:id="rId68"/>
    <p:sldId id="302" r:id="rId69"/>
    <p:sldId id="303" r:id="rId70"/>
    <p:sldId id="304" r:id="rId71"/>
    <p:sldId id="354" r:id="rId72"/>
    <p:sldId id="355" r:id="rId73"/>
    <p:sldId id="305" r:id="rId74"/>
    <p:sldId id="306" r:id="rId75"/>
    <p:sldId id="307" r:id="rId76"/>
    <p:sldId id="308" r:id="rId77"/>
    <p:sldId id="309" r:id="rId78"/>
    <p:sldId id="356" r:id="rId79"/>
    <p:sldId id="310" r:id="rId80"/>
    <p:sldId id="311" r:id="rId81"/>
    <p:sldId id="312" r:id="rId82"/>
    <p:sldId id="313" r:id="rId83"/>
    <p:sldId id="357" r:id="rId84"/>
    <p:sldId id="314" r:id="rId85"/>
    <p:sldId id="358" r:id="rId86"/>
    <p:sldId id="359" r:id="rId87"/>
    <p:sldId id="315" r:id="rId88"/>
    <p:sldId id="360" r:id="rId89"/>
    <p:sldId id="316" r:id="rId90"/>
    <p:sldId id="317" r:id="rId91"/>
    <p:sldId id="318" r:id="rId92"/>
    <p:sldId id="319" r:id="rId93"/>
    <p:sldId id="361" r:id="rId94"/>
    <p:sldId id="320" r:id="rId95"/>
    <p:sldId id="362" r:id="rId96"/>
    <p:sldId id="363" r:id="rId97"/>
    <p:sldId id="321" r:id="rId98"/>
    <p:sldId id="364" r:id="rId99"/>
    <p:sldId id="366" r:id="rId100"/>
    <p:sldId id="365" r:id="rId101"/>
    <p:sldId id="322" r:id="rId102"/>
    <p:sldId id="323" r:id="rId103"/>
    <p:sldId id="324" r:id="rId104"/>
    <p:sldId id="367" r:id="rId105"/>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475" autoAdjust="0"/>
    <p:restoredTop sz="94660"/>
  </p:normalViewPr>
  <p:slideViewPr>
    <p:cSldViewPr snapToGrid="0">
      <p:cViewPr varScale="1">
        <p:scale>
          <a:sx n="81" d="100"/>
          <a:sy n="81" d="100"/>
        </p:scale>
        <p:origin x="96"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14"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E69CE86C-40F2-499E-BC80-3AC6587B29E1}" type="datetimeFigureOut">
              <a:rPr lang="en-US" smtClean="0"/>
              <a:pPr/>
              <a:t>2/28/2018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7E5162DB-F548-4311-83A8-33C054C2303C}" type="slidenum">
              <a:rPr lang="en-US" smtClean="0"/>
              <a:pPr/>
              <a:t>‹#›</a:t>
            </a:fld>
            <a:endParaRPr lang="en-US" dirty="0"/>
          </a:p>
        </p:txBody>
      </p:sp>
    </p:spTree>
    <p:extLst>
      <p:ext uri="{BB962C8B-B14F-4D97-AF65-F5344CB8AC3E}">
        <p14:creationId xmlns:p14="http://schemas.microsoft.com/office/powerpoint/2010/main" val="77472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6629B0CC-33C9-40B1-A656-81F0B2CE6A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81DABF2F-D497-4E48-BE42-C8747DBCF8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44" name="Slide Number Placeholder 3">
            <a:extLst>
              <a:ext uri="{FF2B5EF4-FFF2-40B4-BE49-F238E27FC236}">
                <a16:creationId xmlns:a16="http://schemas.microsoft.com/office/drawing/2014/main" id="{00AA9B4B-D1D1-4FED-9C25-0E3D318C4BD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6380E4-8F74-4C78-9377-F0FA191DFD68}"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822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F7913978-DFD1-442B-A216-6A4020A078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E9E85D29-63D6-4ACF-9D33-3DFB4658E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6980" name="Slide Number Placeholder 3">
            <a:extLst>
              <a:ext uri="{FF2B5EF4-FFF2-40B4-BE49-F238E27FC236}">
                <a16:creationId xmlns:a16="http://schemas.microsoft.com/office/drawing/2014/main" id="{E9F66B0E-67A0-45EB-866B-2823723D3B6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BD1F069-7FA1-4E5A-A835-AEE74A9F8C36}"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6705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27F55AAE-7833-48E8-AC64-C319DF93B5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0DA1AE1B-12F1-47EA-8D30-798EAA22A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8004" name="Slide Number Placeholder 3">
            <a:extLst>
              <a:ext uri="{FF2B5EF4-FFF2-40B4-BE49-F238E27FC236}">
                <a16:creationId xmlns:a16="http://schemas.microsoft.com/office/drawing/2014/main" id="{C870D1C0-AE28-4FB0-B9B8-086CFCD506C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EB0214-996B-4AB5-A7EA-8AFF2DCBF93E}" type="slidenum">
              <a:rPr lang="en-US" altLang="en-US">
                <a:latin typeface="Calibri" panose="020F0502020204030204" pitchFamily="34" charset="0"/>
                <a:cs typeface="Calibri" panose="020F0502020204030204" pitchFamily="34" charset="0"/>
              </a:rPr>
              <a:pPr eaLnBrk="1" hangingPunct="1"/>
              <a:t>16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3380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C70E5B94-4B8A-4D1A-9DB6-67588803C4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C371AAA4-0047-4CB1-B1A3-113E765CA6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7A87560A-A3E5-49D8-A922-5CB599AE50C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CBA585-CE03-4D70-A0D9-C8CF6EC4E663}"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890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71098531-9BED-4169-AD92-B4CBC2B1C4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D68D6075-DC9B-4D34-8D56-2D8B443E3A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8DE68660-C90D-472D-B11F-5BE9F0088A9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9398C9-83AF-4DF8-B46E-50966099651F}" type="slidenum">
              <a:rPr lang="en-US" altLang="en-US">
                <a:latin typeface="Calibri" panose="020F0502020204030204" pitchFamily="34" charset="0"/>
                <a:cs typeface="Calibri" panose="020F0502020204030204" pitchFamily="34" charset="0"/>
              </a:rPr>
              <a:pPr eaLnBrk="1" hangingPunct="1"/>
              <a:t>20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332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A3D1016D-845C-41C3-B9BE-80C413FD67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1E73F771-CA2F-4378-BE36-DE223D6D72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24" name="Slide Number Placeholder 3">
            <a:extLst>
              <a:ext uri="{FF2B5EF4-FFF2-40B4-BE49-F238E27FC236}">
                <a16:creationId xmlns:a16="http://schemas.microsoft.com/office/drawing/2014/main" id="{FEAD8F4B-3063-48EA-9EB8-06750B4A9A7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048B75-8A74-4612-8F03-763D5520F5B0}" type="slidenum">
              <a:rPr lang="en-US" altLang="en-US">
                <a:latin typeface="Calibri" panose="020F0502020204030204" pitchFamily="34" charset="0"/>
                <a:cs typeface="Calibri" panose="020F0502020204030204" pitchFamily="34" charset="0"/>
              </a:rPr>
              <a:pPr eaLnBrk="1" hangingPunct="1"/>
              <a:t>21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7983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62646768-18E7-45CF-8DF0-C837144A9C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08501770-A35C-427F-934E-587C088A5C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9268" name="Slide Number Placeholder 3">
            <a:extLst>
              <a:ext uri="{FF2B5EF4-FFF2-40B4-BE49-F238E27FC236}">
                <a16:creationId xmlns:a16="http://schemas.microsoft.com/office/drawing/2014/main" id="{EEEE28DA-13BD-4A92-90EF-23E139B7267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FCA0456-38AA-418C-B48B-BEAD8FFDA75B}" type="slidenum">
              <a:rPr lang="en-US" altLang="en-US">
                <a:latin typeface="Calibri" panose="020F0502020204030204" pitchFamily="34" charset="0"/>
                <a:cs typeface="Calibri" panose="020F0502020204030204" pitchFamily="34" charset="0"/>
              </a:rPr>
              <a:pPr eaLnBrk="1" hangingPunct="1"/>
              <a:t>27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0509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477F4452-B806-46CD-92F2-C890057F37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77702C82-78B9-4191-B089-2209022EC3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0292" name="Slide Number Placeholder 3">
            <a:extLst>
              <a:ext uri="{FF2B5EF4-FFF2-40B4-BE49-F238E27FC236}">
                <a16:creationId xmlns:a16="http://schemas.microsoft.com/office/drawing/2014/main" id="{362E3E44-E85D-4281-AB82-99D2EC995C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CC2FD0-D230-43E2-B1C9-A47E8564C45B}" type="slidenum">
              <a:rPr lang="en-US" altLang="en-US">
                <a:latin typeface="Calibri" panose="020F0502020204030204" pitchFamily="34" charset="0"/>
                <a:cs typeface="Calibri" panose="020F0502020204030204" pitchFamily="34" charset="0"/>
              </a:rPr>
              <a:pPr eaLnBrk="1" hangingPunct="1"/>
              <a:t>28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7791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8A88BC6D-91B8-47CA-A8F6-EC1039E257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6AB355D6-6FA0-458D-BADB-CADCE83551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1316" name="Slide Number Placeholder 3">
            <a:extLst>
              <a:ext uri="{FF2B5EF4-FFF2-40B4-BE49-F238E27FC236}">
                <a16:creationId xmlns:a16="http://schemas.microsoft.com/office/drawing/2014/main" id="{3BE87438-AFB5-46BD-939C-79C84BA90AE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737C367-84BE-4D85-BAE9-21F849360C1A}" type="slidenum">
              <a:rPr lang="en-US" altLang="en-US">
                <a:latin typeface="Calibri" panose="020F0502020204030204" pitchFamily="34" charset="0"/>
                <a:cs typeface="Calibri" panose="020F0502020204030204" pitchFamily="34" charset="0"/>
              </a:rPr>
              <a:pPr eaLnBrk="1" hangingPunct="1"/>
              <a:t>29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5782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0E2058DF-CBED-4BC3-91DA-D959CAEAEC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AEDCCE98-AB9E-4472-B0FD-CF6ED15905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7460" name="Slide Number Placeholder 3">
            <a:extLst>
              <a:ext uri="{FF2B5EF4-FFF2-40B4-BE49-F238E27FC236}">
                <a16:creationId xmlns:a16="http://schemas.microsoft.com/office/drawing/2014/main" id="{A7669FE9-A57F-47AA-B80A-2E9666AF8F1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571E75E-5B1D-4A45-B8A2-01119132FD82}" type="slidenum">
              <a:rPr lang="en-US" altLang="en-US">
                <a:latin typeface="Calibri" panose="020F0502020204030204" pitchFamily="34" charset="0"/>
                <a:cs typeface="Calibri" panose="020F0502020204030204" pitchFamily="34" charset="0"/>
              </a:rPr>
              <a:pPr eaLnBrk="1" hangingPunct="1"/>
              <a:t>34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1087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C6B51D5B-69BA-494F-AAA4-C2F7C41EDC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F5D2BAD4-CA1C-49A2-9696-6D828DD7DE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4628" name="Slide Number Placeholder 3">
            <a:extLst>
              <a:ext uri="{FF2B5EF4-FFF2-40B4-BE49-F238E27FC236}">
                <a16:creationId xmlns:a16="http://schemas.microsoft.com/office/drawing/2014/main" id="{9E0DD8C0-2487-48AD-8DAB-9A4CE7ED9F6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B69A67D-21B2-48A1-A565-93E32DCB6E0C}" type="slidenum">
              <a:rPr lang="en-US" altLang="en-US">
                <a:latin typeface="Calibri" panose="020F0502020204030204" pitchFamily="34" charset="0"/>
                <a:cs typeface="Calibri" panose="020F0502020204030204" pitchFamily="34" charset="0"/>
              </a:rPr>
              <a:pPr eaLnBrk="1" hangingPunct="1"/>
              <a:t>42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15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6FB896FF-7914-427A-91A1-E9E9E7DA59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A0C18B4A-2D17-427D-8A98-C0A4AA70FB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5716" name="Slide Number Placeholder 3">
            <a:extLst>
              <a:ext uri="{FF2B5EF4-FFF2-40B4-BE49-F238E27FC236}">
                <a16:creationId xmlns:a16="http://schemas.microsoft.com/office/drawing/2014/main" id="{96234D32-BE13-4FBC-BB0B-787E5FB7144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BBDE72-216E-42E5-A581-CA40D44AB2C0}"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822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CCA0D3A8-D977-45A0-8422-94242E5D22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C60FD2C8-712E-4881-AE3A-0C531168A7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8724" name="Slide Number Placeholder 3">
            <a:extLst>
              <a:ext uri="{FF2B5EF4-FFF2-40B4-BE49-F238E27FC236}">
                <a16:creationId xmlns:a16="http://schemas.microsoft.com/office/drawing/2014/main" id="{A998AE45-F6EB-47FB-9E0A-183F5A5CDA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80F64ED-E591-43A8-93BC-A10AFB204DEA}" type="slidenum">
              <a:rPr lang="en-US" altLang="en-US">
                <a:latin typeface="Calibri" panose="020F0502020204030204" pitchFamily="34" charset="0"/>
                <a:cs typeface="Calibri" panose="020F0502020204030204" pitchFamily="34" charset="0"/>
              </a:rPr>
              <a:pPr eaLnBrk="1" hangingPunct="1"/>
              <a:t>46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4810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409D1EC7-E1E8-4B6C-BB91-7F72DDF2C6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Notes Placeholder 2">
            <a:extLst>
              <a:ext uri="{FF2B5EF4-FFF2-40B4-BE49-F238E27FC236}">
                <a16:creationId xmlns:a16="http://schemas.microsoft.com/office/drawing/2014/main" id="{D90D20A4-3557-4E40-A1E0-4C71454EB4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96678E58-00DE-42A3-9932-37EBAEC70B9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CD6A90-F8C3-4165-8756-8D3DB801C58D}" type="slidenum">
              <a:rPr lang="en-US" altLang="en-US">
                <a:latin typeface="Calibri" panose="020F0502020204030204" pitchFamily="34" charset="0"/>
                <a:cs typeface="Calibri" panose="020F0502020204030204" pitchFamily="34" charset="0"/>
              </a:rPr>
              <a:pPr eaLnBrk="1" hangingPunct="1"/>
              <a:t>47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38010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7B4FAF8A-1BB2-4D71-BED7-8115D00AC0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ECEED2D0-B58C-473F-87E3-DDFE0EEFDF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1796" name="Slide Number Placeholder 3">
            <a:extLst>
              <a:ext uri="{FF2B5EF4-FFF2-40B4-BE49-F238E27FC236}">
                <a16:creationId xmlns:a16="http://schemas.microsoft.com/office/drawing/2014/main" id="{A0B940D5-C043-4BC4-9417-EE7E7C74A7D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D6D1BBE-00E8-4FC7-BDE7-8E707AB1717E}"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4358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BC7FFA27-B8B9-4B28-8BEE-F848CFC498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a:extLst>
              <a:ext uri="{FF2B5EF4-FFF2-40B4-BE49-F238E27FC236}">
                <a16:creationId xmlns:a16="http://schemas.microsoft.com/office/drawing/2014/main" id="{9C941EE1-5F00-40DF-A00D-3A4CEB6945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7940" name="Slide Number Placeholder 3">
            <a:extLst>
              <a:ext uri="{FF2B5EF4-FFF2-40B4-BE49-F238E27FC236}">
                <a16:creationId xmlns:a16="http://schemas.microsoft.com/office/drawing/2014/main" id="{FE86308B-7D5A-44DD-883B-E96D20F9C3D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696CF4-E5C6-42FE-B069-086AE6961062}"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1912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56E3942B-D283-449A-90E2-543D428610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FDE872E2-EF92-43C1-A16F-633DB65987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9988" name="Slide Number Placeholder 3">
            <a:extLst>
              <a:ext uri="{FF2B5EF4-FFF2-40B4-BE49-F238E27FC236}">
                <a16:creationId xmlns:a16="http://schemas.microsoft.com/office/drawing/2014/main" id="{3DC49286-6B3C-45E6-B192-747A951557C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001E00-BF2B-4D38-B2C1-28FC5F5DE8EE}" type="slidenum">
              <a:rPr lang="en-US" altLang="en-US">
                <a:latin typeface="Calibri" panose="020F0502020204030204" pitchFamily="34" charset="0"/>
                <a:cs typeface="Calibri" panose="020F0502020204030204" pitchFamily="34" charset="0"/>
              </a:rPr>
              <a:pPr eaLnBrk="1" hangingPunct="1"/>
              <a:t>59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778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A274ECC8-2541-4429-97EC-A19AA86997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Notes Placeholder 2">
            <a:extLst>
              <a:ext uri="{FF2B5EF4-FFF2-40B4-BE49-F238E27FC236}">
                <a16:creationId xmlns:a16="http://schemas.microsoft.com/office/drawing/2014/main" id="{FFBCCB04-188E-4BB5-8DB1-A6D604D155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1012" name="Slide Number Placeholder 3">
            <a:extLst>
              <a:ext uri="{FF2B5EF4-FFF2-40B4-BE49-F238E27FC236}">
                <a16:creationId xmlns:a16="http://schemas.microsoft.com/office/drawing/2014/main" id="{C3C01F58-FF0D-4558-B6B5-31ABF56B90C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DE7267-DB40-4BF7-9248-8B3537D2149D}"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0457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4FD95D10-B859-46D6-80E9-1063655B79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2068BFFF-AF4A-4D8F-8503-15CE9F9431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2036" name="Slide Number Placeholder 3">
            <a:extLst>
              <a:ext uri="{FF2B5EF4-FFF2-40B4-BE49-F238E27FC236}">
                <a16:creationId xmlns:a16="http://schemas.microsoft.com/office/drawing/2014/main" id="{2F168546-3A2B-412B-97E1-8D14A86BFCF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80F0F57-4A1A-4D72-830C-C519D8C86BB8}" type="slidenum">
              <a:rPr lang="en-US" altLang="en-US">
                <a:latin typeface="Calibri" panose="020F0502020204030204" pitchFamily="34" charset="0"/>
                <a:cs typeface="Calibri" panose="020F0502020204030204" pitchFamily="34" charset="0"/>
              </a:rPr>
              <a:pPr eaLnBrk="1" hangingPunct="1"/>
              <a:t>61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692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9EAC2267-F79B-4F78-B597-D762D5B8FD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Notes Placeholder 2">
            <a:extLst>
              <a:ext uri="{FF2B5EF4-FFF2-40B4-BE49-F238E27FC236}">
                <a16:creationId xmlns:a16="http://schemas.microsoft.com/office/drawing/2014/main" id="{1B72881B-5096-45FD-8E4A-64C9666BA84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6132" name="Slide Number Placeholder 3">
            <a:extLst>
              <a:ext uri="{FF2B5EF4-FFF2-40B4-BE49-F238E27FC236}">
                <a16:creationId xmlns:a16="http://schemas.microsoft.com/office/drawing/2014/main" id="{2EA307AC-0ABA-42AD-A89B-CF4F2A85696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CD42E7-49A3-46DB-9054-6C0E4FD3F856}" type="slidenum">
              <a:rPr lang="en-US" altLang="en-US">
                <a:latin typeface="Calibri" panose="020F0502020204030204" pitchFamily="34" charset="0"/>
                <a:cs typeface="Calibri" panose="020F0502020204030204" pitchFamily="34" charset="0"/>
              </a:rPr>
              <a:pPr eaLnBrk="1" hangingPunct="1"/>
              <a:t>65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0844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56F0C8A0-DAD6-4912-8E05-EE9CFCC339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id="{4C229217-DFBC-4F5D-8D1E-A00A9A52D8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7156" name="Slide Number Placeholder 3">
            <a:extLst>
              <a:ext uri="{FF2B5EF4-FFF2-40B4-BE49-F238E27FC236}">
                <a16:creationId xmlns:a16="http://schemas.microsoft.com/office/drawing/2014/main" id="{CC7C1973-6454-4C06-9D71-A6153DCF461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E31BD0-947A-4350-A459-7BE15DA4E110}" type="slidenum">
              <a:rPr lang="en-US" altLang="en-US">
                <a:latin typeface="Calibri" panose="020F0502020204030204" pitchFamily="34" charset="0"/>
                <a:cs typeface="Calibri" panose="020F0502020204030204" pitchFamily="34" charset="0"/>
              </a:rPr>
              <a:pPr eaLnBrk="1" hangingPunct="1"/>
              <a:t>66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854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9ED43EAE-CC37-4693-9832-1D62D2C146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a:extLst>
              <a:ext uri="{FF2B5EF4-FFF2-40B4-BE49-F238E27FC236}">
                <a16:creationId xmlns:a16="http://schemas.microsoft.com/office/drawing/2014/main" id="{FBC09E63-3155-4140-ADA4-7641CB3CAA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8180" name="Slide Number Placeholder 3">
            <a:extLst>
              <a:ext uri="{FF2B5EF4-FFF2-40B4-BE49-F238E27FC236}">
                <a16:creationId xmlns:a16="http://schemas.microsoft.com/office/drawing/2014/main" id="{EFCC5F06-0DEC-4401-9480-13DF2C070D1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C2A7EA-2B85-44A7-94DB-7D9E28ED0CA8}" type="slidenum">
              <a:rPr lang="en-US" altLang="en-US">
                <a:latin typeface="Calibri" panose="020F0502020204030204" pitchFamily="34" charset="0"/>
                <a:cs typeface="Calibri" panose="020F0502020204030204" pitchFamily="34" charset="0"/>
              </a:rPr>
              <a:pPr eaLnBrk="1" hangingPunct="1"/>
              <a:t>67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01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10DC363B-4B8E-414D-91BC-4B1321ED1B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39DB0540-7930-44A5-9505-FC724CA6E8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6740" name="Slide Number Placeholder 3">
            <a:extLst>
              <a:ext uri="{FF2B5EF4-FFF2-40B4-BE49-F238E27FC236}">
                <a16:creationId xmlns:a16="http://schemas.microsoft.com/office/drawing/2014/main" id="{732E2B4E-55E1-4119-A818-E6548FEE48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2724713-A1ED-46ED-A757-49B0C03F08EE}" type="slidenum">
              <a:rPr lang="en-US" altLang="en-US">
                <a:latin typeface="Calibri" panose="020F0502020204030204" pitchFamily="34" charset="0"/>
                <a:cs typeface="Calibri" panose="020F0502020204030204" pitchFamily="34" charset="0"/>
              </a:rPr>
              <a:pPr eaLnBrk="1" hangingPunct="1"/>
              <a:t>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90214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7DDD3F18-175E-4172-9D34-26CFDB964F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A384279E-4949-4053-9963-668BBA97CD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2276" name="Slide Number Placeholder 3">
            <a:extLst>
              <a:ext uri="{FF2B5EF4-FFF2-40B4-BE49-F238E27FC236}">
                <a16:creationId xmlns:a16="http://schemas.microsoft.com/office/drawing/2014/main" id="{741D8780-D5FF-4807-AF8D-D4C40F006D4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D90C16-5E25-46D7-AD8B-FCA5D9B5FF15}" type="slidenum">
              <a:rPr lang="en-US" altLang="en-US">
                <a:latin typeface="Calibri" panose="020F0502020204030204" pitchFamily="34" charset="0"/>
                <a:cs typeface="Calibri" panose="020F0502020204030204" pitchFamily="34" charset="0"/>
              </a:rPr>
              <a:pPr eaLnBrk="1" hangingPunct="1"/>
              <a:t>71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7120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0D4875C1-1F7C-42D2-938E-0C25ECE064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0B06E2B2-E7DD-4BB4-9A62-BE7A2BD9F7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3300" name="Slide Number Placeholder 3">
            <a:extLst>
              <a:ext uri="{FF2B5EF4-FFF2-40B4-BE49-F238E27FC236}">
                <a16:creationId xmlns:a16="http://schemas.microsoft.com/office/drawing/2014/main" id="{E5BAAABA-7B7D-4679-B6ED-0C0904DF701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E4138B-8A46-4548-BAE3-9E315E2ED809}" type="slidenum">
              <a:rPr lang="en-US" altLang="en-US">
                <a:latin typeface="Calibri" panose="020F0502020204030204" pitchFamily="34" charset="0"/>
                <a:cs typeface="Calibri" panose="020F0502020204030204" pitchFamily="34" charset="0"/>
              </a:rPr>
              <a:pPr eaLnBrk="1" hangingPunct="1"/>
              <a:t>72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800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F67BF855-3B64-4470-8AAF-42EB7FF698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F8487745-D565-4668-A993-5CB5BD41B6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9444" name="Slide Number Placeholder 3">
            <a:extLst>
              <a:ext uri="{FF2B5EF4-FFF2-40B4-BE49-F238E27FC236}">
                <a16:creationId xmlns:a16="http://schemas.microsoft.com/office/drawing/2014/main" id="{85623101-781C-43A1-B307-AB1C9E4AB1B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C88EFC-3B5A-451A-A7B7-49F73FF69A59}"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21261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E23C7C0D-6368-404D-B5CA-8A03BA845B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658F15D2-66F4-43DF-BE8F-D6A4DD62F1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2516" name="Slide Number Placeholder 3">
            <a:extLst>
              <a:ext uri="{FF2B5EF4-FFF2-40B4-BE49-F238E27FC236}">
                <a16:creationId xmlns:a16="http://schemas.microsoft.com/office/drawing/2014/main" id="{D1D9B5E4-C29E-4C64-9BE1-C04CEC548A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80BB0D-24B5-4A39-B0BD-EA5346ED304C}" type="slidenum">
              <a:rPr lang="en-US" altLang="en-US">
                <a:latin typeface="Calibri" panose="020F0502020204030204" pitchFamily="34" charset="0"/>
                <a:cs typeface="Calibri" panose="020F0502020204030204" pitchFamily="34" charset="0"/>
              </a:rPr>
              <a:pPr eaLnBrk="1" hangingPunct="1"/>
              <a:t>83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74709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5456B115-382E-4139-9B4A-BAA039B0EE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id="{4622897A-BBDB-4F82-AF5E-E92877DC31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564" name="Slide Number Placeholder 3">
            <a:extLst>
              <a:ext uri="{FF2B5EF4-FFF2-40B4-BE49-F238E27FC236}">
                <a16:creationId xmlns:a16="http://schemas.microsoft.com/office/drawing/2014/main" id="{AFABA35F-8F89-435F-894C-660C43D181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D1E30FE-874C-4EE5-A96B-25E382413947}" type="slidenum">
              <a:rPr lang="en-US" altLang="en-US">
                <a:latin typeface="Calibri" panose="020F0502020204030204" pitchFamily="34" charset="0"/>
                <a:cs typeface="Calibri" panose="020F0502020204030204" pitchFamily="34" charset="0"/>
              </a:rPr>
              <a:pPr eaLnBrk="1" hangingPunct="1"/>
              <a:t>85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7791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8BECBC6E-9541-4C45-9BA3-563CA9BA1A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95011173-E14E-46F5-928F-B609A37C1A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CB2DE408-362E-45A1-B573-719FF874DFA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5299E2-25C9-4B62-8552-852538CB7E61}" type="slidenum">
              <a:rPr lang="en-US" altLang="en-US">
                <a:latin typeface="Calibri" panose="020F0502020204030204" pitchFamily="34" charset="0"/>
                <a:cs typeface="Calibri" panose="020F0502020204030204" pitchFamily="34" charset="0"/>
              </a:rPr>
              <a:pPr eaLnBrk="1" hangingPunct="1"/>
              <a:t>86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063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E45B87F5-C52F-423F-B1E7-ED862A6A29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23AD9520-0522-4C43-9532-4843BA5414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403EA81C-A8E7-40D7-85B0-A67C4EFB24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88B6566-6495-499B-8CC1-3C0174FCBE72}"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059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9D930146-E33B-4755-A3C0-72BD80ED87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5664A3A8-0025-4941-A196-1C967B65BB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7764" name="Slide Number Placeholder 3">
            <a:extLst>
              <a:ext uri="{FF2B5EF4-FFF2-40B4-BE49-F238E27FC236}">
                <a16:creationId xmlns:a16="http://schemas.microsoft.com/office/drawing/2014/main" id="{E6DE1683-E199-4FB3-9C8E-FC882E1120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EE9B06-B8B2-43DF-B8AD-8D7B6897E512}"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25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3181A865-4191-460F-A451-0B3098242F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9C75AB52-B14D-4B4A-8792-D09090854D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8788" name="Slide Number Placeholder 3">
            <a:extLst>
              <a:ext uri="{FF2B5EF4-FFF2-40B4-BE49-F238E27FC236}">
                <a16:creationId xmlns:a16="http://schemas.microsoft.com/office/drawing/2014/main" id="{F9B9E14E-E39C-4BA1-9312-0D1B5CA089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E8053A0-108F-4C49-B9DE-3DC0C7398E9B}" type="slidenum">
              <a:rPr lang="en-US" altLang="en-US">
                <a:latin typeface="Calibri" panose="020F0502020204030204" pitchFamily="34" charset="0"/>
                <a:cs typeface="Calibri" panose="020F0502020204030204" pitchFamily="34" charset="0"/>
              </a:rPr>
              <a:pPr eaLnBrk="1" hangingPunct="1"/>
              <a:t>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794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2BF84970-D3B5-4D14-A12A-98FAEA9F0B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E7737B38-C567-4418-93BE-DD21C84DC7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9812" name="Slide Number Placeholder 3">
            <a:extLst>
              <a:ext uri="{FF2B5EF4-FFF2-40B4-BE49-F238E27FC236}">
                <a16:creationId xmlns:a16="http://schemas.microsoft.com/office/drawing/2014/main" id="{C9D33A8E-27A7-46D3-8D61-0419977CFB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F78A8A-0819-4D15-AA4E-4FF9E18FA237}" type="slidenum">
              <a:rPr lang="en-US" altLang="en-US">
                <a:latin typeface="Calibri" panose="020F0502020204030204" pitchFamily="34" charset="0"/>
                <a:cs typeface="Calibri" panose="020F0502020204030204" pitchFamily="34" charset="0"/>
              </a:rPr>
              <a:pPr eaLnBrk="1" hangingPunct="1"/>
              <a:t>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084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EB8A8C2D-AE2F-4BF9-AC22-C4A198B520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18C02FBF-2DEB-4122-BDF4-E050D4D273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D39EF87D-40C3-4372-8FEE-9E250839AB3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AB3AFC-C186-4DD2-9E9C-85408671FAB8}"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4090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E08D3101-7E38-42E1-99E5-489587A63A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4ADBDCFA-071B-482D-A33A-741895E22B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3908" name="Slide Number Placeholder 3">
            <a:extLst>
              <a:ext uri="{FF2B5EF4-FFF2-40B4-BE49-F238E27FC236}">
                <a16:creationId xmlns:a16="http://schemas.microsoft.com/office/drawing/2014/main" id="{8646492D-B11C-45DA-894E-7B05EAD39BA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565988-CC3C-480F-9B8E-8C6473BA783C}"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789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728B1B6C-D1B5-42E4-B03B-8F436699F5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4BF7294C-1B52-4EBD-A7FE-B6C734679A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496C9F0C-A5AD-4FF2-ABDC-BC8C8B93331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9D8760-CD6F-4503-AD52-76F23B92C96F}"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0250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A8FAB437-D8D1-48CF-A7AB-89B375C1C38C}" type="datetime1">
              <a:rPr lang="en-US" smtClean="0"/>
              <a:t>2/28/2018</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454790C6-A741-44DF-9E39-28056A4AD1F9}"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127182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DBEAEBAB-D1D3-4C2D-8F92-B135D7360BF9}" type="datetime1">
              <a:rPr lang="en-US" smtClean="0"/>
              <a:t>2/28/2018</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50712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ED63B6C8-8C31-4F63-BA3F-6E6CA0016E25}" type="datetime1">
              <a:rPr lang="en-US" smtClean="0"/>
              <a:t>2/28/2018</a:t>
            </a:fld>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1007157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63453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fld id="{2D81EAFE-552C-4EA9-9CBD-557A7EBE2833}" type="datetime1">
              <a:rPr lang="en-US" smtClean="0"/>
              <a:t>2/28/2018</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2856660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fld id="{DE828096-474A-4E25-8254-0136E5100EED}" type="datetime1">
              <a:rPr lang="en-US" smtClean="0"/>
              <a:t>2/28/2018</a:t>
            </a:fld>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33686796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fld id="{FD13F97E-A331-47B3-92CD-2B70E8D53F41}" type="datetime1">
              <a:rPr lang="en-US" smtClean="0"/>
              <a:t>2/28/2018</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85651996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fld id="{A27922BA-3637-4E92-8D0B-653231601052}" type="datetime1">
              <a:rPr lang="en-US" smtClean="0"/>
              <a:t>2/28/2018</a:t>
            </a:fld>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107809731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fld id="{627D1DAF-D0DA-4DB3-9155-8AA021C51934}" type="datetime1">
              <a:rPr lang="en-US" smtClean="0"/>
              <a:t>2/28/2018</a:t>
            </a:fld>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197200543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9257ABA-E854-40CA-9107-67D31CA224A1}" type="datetime1">
              <a:rPr lang="en-US" smtClean="0"/>
              <a:t>2/28/2018</a:t>
            </a:fld>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277649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0F167142-6D08-4010-8A2A-CD62BE927DF1}" type="datetime1">
              <a:rPr lang="en-US" smtClean="0"/>
              <a:t>2/28/2018</a:t>
            </a:fld>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731066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B478CC75-583F-4110-9C19-731467672443}" type="datetime1">
              <a:rPr lang="en-US" smtClean="0"/>
              <a:t>2/28/2018</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454790C6-A741-44DF-9E39-28056A4AD1F9}" type="slidenum">
              <a:rPr lang="en-US" smtClean="0"/>
              <a:t>‹#›</a:t>
            </a:fld>
            <a:endParaRPr lang="en-US"/>
          </a:p>
        </p:txBody>
      </p:sp>
    </p:spTree>
    <p:extLst>
      <p:ext uri="{BB962C8B-B14F-4D97-AF65-F5344CB8AC3E}">
        <p14:creationId xmlns:p14="http://schemas.microsoft.com/office/powerpoint/2010/main" val="92113020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fld id="{D9DB4C9F-162C-41E2-B1E1-92892899D1A2}" type="datetime1">
              <a:rPr lang="en-US" smtClean="0"/>
              <a:t>2/28/2018</a:t>
            </a:fld>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454790C6-A741-44DF-9E39-28056A4AD1F9}" type="slidenum">
              <a:rPr lang="en-US" smtClean="0"/>
              <a:pPr/>
              <a:t>‹#›</a:t>
            </a:fld>
            <a:endParaRPr lang="en-US" dirty="0"/>
          </a:p>
        </p:txBody>
      </p:sp>
    </p:spTree>
    <p:extLst>
      <p:ext uri="{BB962C8B-B14F-4D97-AF65-F5344CB8AC3E}">
        <p14:creationId xmlns:p14="http://schemas.microsoft.com/office/powerpoint/2010/main" val="24495678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42F6-49C0-4873-9627-FA9C6780062D}"/>
              </a:ext>
            </a:extLst>
          </p:cNvPr>
          <p:cNvSpPr>
            <a:spLocks noGrp="1"/>
          </p:cNvSpPr>
          <p:nvPr>
            <p:ph type="ctrTitle"/>
          </p:nvPr>
        </p:nvSpPr>
        <p:spPr/>
        <p:txBody>
          <a:bodyPr>
            <a:normAutofit fontScale="90000"/>
          </a:bodyPr>
          <a:lstStyle/>
          <a:p>
            <a:pPr>
              <a:defRPr/>
            </a:pPr>
            <a:r>
              <a:rPr lang="en-US" dirty="0">
                <a:solidFill>
                  <a:srgbClr val="3380E6"/>
                </a:solidFill>
                <a:latin typeface="Calibri" panose="020F0502020204030204" pitchFamily="34" charset="0"/>
              </a:rPr>
              <a:t>Chapter 9</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Object-Oriented Programming: Inheritance</a:t>
            </a:r>
          </a:p>
        </p:txBody>
      </p:sp>
      <p:sp>
        <p:nvSpPr>
          <p:cNvPr id="10243" name="Subtitle 3">
            <a:extLst>
              <a:ext uri="{FF2B5EF4-FFF2-40B4-BE49-F238E27FC236}">
                <a16:creationId xmlns:a16="http://schemas.microsoft.com/office/drawing/2014/main" id="{EF423E80-B188-4D37-8FF7-1E821A903F79}"/>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15B9F7E3-2114-43A7-8E01-A5DA8962BE92}"/>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78416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F8AE-C4E3-4C3A-AC4A-E75BDC1C2D1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19459" name="Text Placeholder 2">
            <a:extLst>
              <a:ext uri="{FF2B5EF4-FFF2-40B4-BE49-F238E27FC236}">
                <a16:creationId xmlns:a16="http://schemas.microsoft.com/office/drawing/2014/main" id="{3BED3F88-FB0B-4B3D-8AF6-1548D551CB9B}"/>
              </a:ext>
            </a:extLst>
          </p:cNvPr>
          <p:cNvSpPr>
            <a:spLocks noGrp="1"/>
          </p:cNvSpPr>
          <p:nvPr>
            <p:ph type="body" idx="1"/>
          </p:nvPr>
        </p:nvSpPr>
        <p:spPr/>
        <p:txBody>
          <a:bodyPr/>
          <a:lstStyle/>
          <a:p>
            <a:pPr eaLnBrk="1" hangingPunct="1">
              <a:lnSpc>
                <a:spcPct val="90000"/>
              </a:lnSpc>
            </a:pPr>
            <a:r>
              <a:rPr lang="en-US" altLang="en-US" sz="2300" dirty="0">
                <a:solidFill>
                  <a:srgbClr val="000000"/>
                </a:solidFill>
              </a:rPr>
              <a:t>A superclass exists in a hierarchical relationship with its subclasses. </a:t>
            </a:r>
          </a:p>
          <a:p>
            <a:pPr eaLnBrk="1" hangingPunct="1">
              <a:lnSpc>
                <a:spcPct val="90000"/>
              </a:lnSpc>
            </a:pPr>
            <a:r>
              <a:rPr lang="en-US" altLang="en-US" sz="2300" dirty="0">
                <a:solidFill>
                  <a:srgbClr val="000000"/>
                </a:solidFill>
              </a:rPr>
              <a:t>Fig. 9.2 shows a sample university community class hierarchy</a:t>
            </a:r>
          </a:p>
          <a:p>
            <a:pPr lvl="1" eaLnBrk="1" hangingPunct="1">
              <a:lnSpc>
                <a:spcPct val="90000"/>
              </a:lnSpc>
            </a:pPr>
            <a:r>
              <a:rPr lang="en-US" altLang="en-US" sz="2000" dirty="0">
                <a:solidFill>
                  <a:srgbClr val="000000"/>
                </a:solidFill>
              </a:rPr>
              <a:t>Also called an </a:t>
            </a:r>
            <a:r>
              <a:rPr lang="en-US" altLang="en-US" sz="2000" dirty="0">
                <a:solidFill>
                  <a:srgbClr val="0000FF"/>
                </a:solidFill>
              </a:rPr>
              <a:t>inheritance hierarchy</a:t>
            </a:r>
            <a:r>
              <a:rPr lang="en-US" altLang="en-US" sz="2000" dirty="0">
                <a:solidFill>
                  <a:srgbClr val="000000"/>
                </a:solidFill>
              </a:rPr>
              <a:t>. </a:t>
            </a:r>
          </a:p>
          <a:p>
            <a:pPr eaLnBrk="1" hangingPunct="1">
              <a:lnSpc>
                <a:spcPct val="90000"/>
              </a:lnSpc>
            </a:pPr>
            <a:r>
              <a:rPr lang="en-US" altLang="en-US" sz="2300" dirty="0">
                <a:solidFill>
                  <a:srgbClr val="000000"/>
                </a:solidFill>
              </a:rPr>
              <a:t>Each arrow in the hierarchy represents an </a:t>
            </a:r>
            <a:r>
              <a:rPr lang="en-US" altLang="en-US" sz="2300" i="1" dirty="0">
                <a:solidFill>
                  <a:srgbClr val="000000"/>
                </a:solidFill>
              </a:rPr>
              <a:t>is-a relationship. </a:t>
            </a:r>
          </a:p>
          <a:p>
            <a:pPr eaLnBrk="1" hangingPunct="1">
              <a:lnSpc>
                <a:spcPct val="90000"/>
              </a:lnSpc>
            </a:pPr>
            <a:r>
              <a:rPr lang="en-US" altLang="en-US" sz="2300" dirty="0">
                <a:solidFill>
                  <a:srgbClr val="000000"/>
                </a:solidFill>
              </a:rPr>
              <a:t>Follow the arrows upward in the class hierarchy</a:t>
            </a:r>
          </a:p>
          <a:p>
            <a:pPr lvl="1" eaLnBrk="1" hangingPunct="1">
              <a:lnSpc>
                <a:spcPct val="90000"/>
              </a:lnSpc>
            </a:pPr>
            <a:r>
              <a:rPr lang="en-US" altLang="en-US" sz="2000" dirty="0">
                <a:solidFill>
                  <a:srgbClr val="000000"/>
                </a:solidFill>
              </a:rPr>
              <a:t>an </a:t>
            </a:r>
            <a:r>
              <a:rPr lang="en-US" altLang="en-US" sz="2000" dirty="0">
                <a:solidFill>
                  <a:srgbClr val="000000"/>
                </a:solidFill>
                <a:latin typeface="Consolas" panose="020B0609020204030204" pitchFamily="49" charset="0"/>
              </a:rPr>
              <a:t>Employee</a:t>
            </a:r>
            <a:r>
              <a:rPr lang="en-US" altLang="en-US" sz="2000" dirty="0">
                <a:solidFill>
                  <a:srgbClr val="000000"/>
                </a:solidFill>
              </a:rPr>
              <a:t> </a:t>
            </a:r>
            <a:r>
              <a:rPr lang="en-US" altLang="en-US" sz="2000" i="1" dirty="0">
                <a:solidFill>
                  <a:srgbClr val="000000"/>
                </a:solidFill>
              </a:rPr>
              <a:t>is a </a:t>
            </a:r>
            <a:r>
              <a:rPr lang="en-US" altLang="en-US" sz="2000" dirty="0" err="1">
                <a:solidFill>
                  <a:srgbClr val="000000"/>
                </a:solidFill>
                <a:latin typeface="Consolas" panose="020B0609020204030204" pitchFamily="49" charset="0"/>
              </a:rPr>
              <a:t>CommunityMember</a:t>
            </a:r>
            <a:r>
              <a:rPr lang="en-US" altLang="en-US" sz="2000" dirty="0">
                <a:solidFill>
                  <a:srgbClr val="000000"/>
                </a:solidFill>
              </a:rPr>
              <a:t>” </a:t>
            </a:r>
          </a:p>
          <a:p>
            <a:pPr lvl="1" eaLnBrk="1" hangingPunct="1">
              <a:lnSpc>
                <a:spcPct val="90000"/>
              </a:lnSpc>
            </a:pPr>
            <a:r>
              <a:rPr lang="en-US" altLang="en-US" sz="2000" dirty="0">
                <a:solidFill>
                  <a:srgbClr val="000000"/>
                </a:solidFill>
              </a:rPr>
              <a:t>“a </a:t>
            </a:r>
            <a:r>
              <a:rPr lang="en-US" altLang="en-US" sz="2000" dirty="0">
                <a:solidFill>
                  <a:srgbClr val="000000"/>
                </a:solidFill>
                <a:latin typeface="Consolas" panose="020B0609020204030204" pitchFamily="49" charset="0"/>
              </a:rPr>
              <a:t>Teacher</a:t>
            </a:r>
            <a:r>
              <a:rPr lang="en-US" altLang="en-US" sz="2000" dirty="0">
                <a:solidFill>
                  <a:srgbClr val="000000"/>
                </a:solidFill>
              </a:rPr>
              <a:t> </a:t>
            </a:r>
            <a:r>
              <a:rPr lang="en-US" altLang="en-US" sz="2000" i="1" dirty="0">
                <a:solidFill>
                  <a:srgbClr val="000000"/>
                </a:solidFill>
              </a:rPr>
              <a:t>is a </a:t>
            </a:r>
            <a:r>
              <a:rPr lang="en-US" altLang="en-US" sz="2000" dirty="0">
                <a:solidFill>
                  <a:srgbClr val="000000"/>
                </a:solidFill>
                <a:latin typeface="Consolas" panose="020B0609020204030204" pitchFamily="49" charset="0"/>
              </a:rPr>
              <a:t>Faculty</a:t>
            </a:r>
            <a:r>
              <a:rPr lang="en-US" altLang="en-US" sz="2000" dirty="0">
                <a:solidFill>
                  <a:srgbClr val="000000"/>
                </a:solidFill>
              </a:rPr>
              <a:t> member.” </a:t>
            </a:r>
          </a:p>
          <a:p>
            <a:pPr eaLnBrk="1" hangingPunct="1">
              <a:lnSpc>
                <a:spcPct val="90000"/>
              </a:lnSpc>
            </a:pPr>
            <a:r>
              <a:rPr lang="en-US" altLang="en-US" sz="2300" dirty="0" err="1">
                <a:solidFill>
                  <a:srgbClr val="000000"/>
                </a:solidFill>
                <a:latin typeface="Consolas" panose="020B0609020204030204" pitchFamily="49" charset="0"/>
              </a:rPr>
              <a:t>CommunityMember</a:t>
            </a:r>
            <a:r>
              <a:rPr lang="en-US" altLang="en-US" sz="2300" dirty="0">
                <a:solidFill>
                  <a:srgbClr val="000000"/>
                </a:solidFill>
              </a:rPr>
              <a:t> is the direct superclass of </a:t>
            </a:r>
            <a:r>
              <a:rPr lang="en-US" altLang="en-US" sz="2300" dirty="0">
                <a:solidFill>
                  <a:srgbClr val="000000"/>
                </a:solidFill>
                <a:latin typeface="Consolas" panose="020B0609020204030204" pitchFamily="49" charset="0"/>
              </a:rPr>
              <a:t>Employee</a:t>
            </a:r>
            <a:r>
              <a:rPr lang="en-US" altLang="en-US" sz="2300" dirty="0">
                <a:solidFill>
                  <a:srgbClr val="000000"/>
                </a:solidFill>
              </a:rPr>
              <a:t>, </a:t>
            </a:r>
            <a:r>
              <a:rPr lang="en-US" altLang="en-US" sz="2300" dirty="0">
                <a:solidFill>
                  <a:srgbClr val="000000"/>
                </a:solidFill>
                <a:latin typeface="Consolas" panose="020B0609020204030204" pitchFamily="49" charset="0"/>
              </a:rPr>
              <a:t>Student</a:t>
            </a:r>
            <a:r>
              <a:rPr lang="en-US" altLang="en-US" sz="2300" dirty="0">
                <a:solidFill>
                  <a:srgbClr val="000000"/>
                </a:solidFill>
              </a:rPr>
              <a:t> and </a:t>
            </a:r>
            <a:r>
              <a:rPr lang="en-US" altLang="en-US" sz="2300" dirty="0">
                <a:solidFill>
                  <a:srgbClr val="000000"/>
                </a:solidFill>
                <a:latin typeface="Consolas" panose="020B0609020204030204" pitchFamily="49" charset="0"/>
              </a:rPr>
              <a:t>Alumnus</a:t>
            </a:r>
            <a:r>
              <a:rPr lang="en-US" altLang="en-US" sz="2300" dirty="0">
                <a:solidFill>
                  <a:srgbClr val="000000"/>
                </a:solidFill>
              </a:rPr>
              <a:t> and is an indirect superclass of all the other classes in the diagram. </a:t>
            </a:r>
          </a:p>
          <a:p>
            <a:pPr eaLnBrk="1" hangingPunct="1">
              <a:lnSpc>
                <a:spcPct val="90000"/>
              </a:lnSpc>
            </a:pPr>
            <a:r>
              <a:rPr lang="en-US" altLang="en-US" sz="2300" dirty="0">
                <a:solidFill>
                  <a:srgbClr val="000000"/>
                </a:solidFill>
              </a:rPr>
              <a:t>Starting from the bottom, you can follow the arrows and apply the </a:t>
            </a:r>
            <a:r>
              <a:rPr lang="en-US" altLang="en-US" sz="2300" i="1" dirty="0">
                <a:solidFill>
                  <a:srgbClr val="000000"/>
                </a:solidFill>
              </a:rPr>
              <a:t>is-a </a:t>
            </a:r>
            <a:r>
              <a:rPr lang="en-US" altLang="en-US" sz="2300" dirty="0">
                <a:solidFill>
                  <a:srgbClr val="000000"/>
                </a:solidFill>
              </a:rPr>
              <a:t>relationship up to the topmost superclass. </a:t>
            </a:r>
          </a:p>
        </p:txBody>
      </p:sp>
      <p:sp>
        <p:nvSpPr>
          <p:cNvPr id="4" name="Footer Placeholder 3">
            <a:extLst>
              <a:ext uri="{FF2B5EF4-FFF2-40B4-BE49-F238E27FC236}">
                <a16:creationId xmlns:a16="http://schemas.microsoft.com/office/drawing/2014/main" id="{3FB63C35-7EA5-424E-8A84-54869628FE7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671971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Composition-Based Designs</a:t>
            </a:r>
          </a:p>
          <a:p>
            <a:r>
              <a:rPr lang="en-US" dirty="0"/>
              <a:t>When you use a composition approach instead of inheritance, you’ll typically create a larger number of smaller classes, each focused on one responsibility </a:t>
            </a:r>
          </a:p>
          <a:p>
            <a:r>
              <a:rPr lang="en-US" dirty="0"/>
              <a:t>Smaller classes generally are easier to test, debug and modify</a:t>
            </a:r>
          </a:p>
          <a:p>
            <a:r>
              <a:rPr lang="en-US" dirty="0"/>
              <a:t>Java does not offer multiple inheritance—each class in Java may extend only one class</a:t>
            </a:r>
          </a:p>
          <a:p>
            <a:r>
              <a:rPr lang="en-US" dirty="0"/>
              <a:t>However, a new class may reuse the capabilities of one or more other classes by composition. As you’ll see in Chapter 10, we can get many of multiple inheritance's benefits by implementing multiple interfaces  </a:t>
            </a:r>
          </a:p>
          <a:p>
            <a:endParaRPr lang="en-US" dirty="0"/>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802903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6">
            <a:extLst>
              <a:ext uri="{FF2B5EF4-FFF2-40B4-BE49-F238E27FC236}">
                <a16:creationId xmlns:a16="http://schemas.microsoft.com/office/drawing/2014/main" id="{B4711414-188B-46E4-AC05-B3E85BDB4E8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49325"/>
            <a:ext cx="12192000" cy="4959350"/>
          </a:xfrm>
          <a:prstGeom prst="rect">
            <a:avLst/>
          </a:prstGeom>
        </p:spPr>
      </p:pic>
      <p:sp>
        <p:nvSpPr>
          <p:cNvPr id="2" name="Footer Placeholder 1">
            <a:extLst>
              <a:ext uri="{FF2B5EF4-FFF2-40B4-BE49-F238E27FC236}">
                <a16:creationId xmlns:a16="http://schemas.microsoft.com/office/drawing/2014/main" id="{BAE05C08-DEFC-4E9D-AE19-CA75E8E7076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42459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7">
            <a:extLst>
              <a:ext uri="{FF2B5EF4-FFF2-40B4-BE49-F238E27FC236}">
                <a16:creationId xmlns:a16="http://schemas.microsoft.com/office/drawing/2014/main" id="{C4700B1F-34F4-4C07-9EF6-EC55F41258A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85825"/>
            <a:ext cx="12192000" cy="5086350"/>
          </a:xfrm>
          <a:prstGeom prst="rect">
            <a:avLst/>
          </a:prstGeom>
        </p:spPr>
      </p:pic>
      <p:sp>
        <p:nvSpPr>
          <p:cNvPr id="2" name="Footer Placeholder 1">
            <a:extLst>
              <a:ext uri="{FF2B5EF4-FFF2-40B4-BE49-F238E27FC236}">
                <a16:creationId xmlns:a16="http://schemas.microsoft.com/office/drawing/2014/main" id="{C9F32FEA-F9F4-4EE7-AAC3-C3D2B0A834B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893543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8">
            <a:extLst>
              <a:ext uri="{FF2B5EF4-FFF2-40B4-BE49-F238E27FC236}">
                <a16:creationId xmlns:a16="http://schemas.microsoft.com/office/drawing/2014/main" id="{D99A2441-F399-40F8-A233-7AFC339547C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55713"/>
            <a:ext cx="12192000" cy="4344987"/>
          </a:xfrm>
          <a:prstGeom prst="rect">
            <a:avLst/>
          </a:prstGeom>
        </p:spPr>
      </p:pic>
      <p:sp>
        <p:nvSpPr>
          <p:cNvPr id="2" name="Footer Placeholder 1">
            <a:extLst>
              <a:ext uri="{FF2B5EF4-FFF2-40B4-BE49-F238E27FC236}">
                <a16:creationId xmlns:a16="http://schemas.microsoft.com/office/drawing/2014/main" id="{5F1E1A19-5D65-4EA2-B1C5-9CDAEFFBF1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239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r>
              <a:rPr lang="en-US" b="1" i="1" dirty="0"/>
              <a:t>Recommended Exercises</a:t>
            </a:r>
          </a:p>
          <a:p>
            <a:r>
              <a:rPr lang="en-US" dirty="0"/>
              <a:t>Exercise 9.3 asks you to reimplement this chapter’s </a:t>
            </a:r>
            <a:r>
              <a:rPr lang="en-US" dirty="0" err="1">
                <a:latin typeface="Consolas" panose="020B0609020204030204" pitchFamily="49" charset="0"/>
              </a:rPr>
              <a:t>CommissionEmployee</a:t>
            </a:r>
            <a:r>
              <a:rPr lang="en-US" dirty="0"/>
              <a:t>–</a:t>
            </a:r>
            <a:r>
              <a:rPr lang="en-US" dirty="0" err="1">
                <a:latin typeface="Consolas" panose="020B0609020204030204" pitchFamily="49" charset="0"/>
              </a:rPr>
              <a:t>BasePlusCommissionEmployee</a:t>
            </a:r>
            <a:r>
              <a:rPr lang="en-US" dirty="0"/>
              <a:t> hierarchy using composition, rather than inheritance.</a:t>
            </a:r>
          </a:p>
          <a:p>
            <a:r>
              <a:rPr lang="en-US" dirty="0"/>
              <a:t>Exercise 9.16 asks you to reimplement the hierarchy using a combination of composition and inheritance in which you’ll see the benefits of composition’s loose coupling. </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7929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0">
            <a:extLst>
              <a:ext uri="{FF2B5EF4-FFF2-40B4-BE49-F238E27FC236}">
                <a16:creationId xmlns:a16="http://schemas.microsoft.com/office/drawing/2014/main" id="{ED8B2E9E-6FC6-44C1-A8E3-DB9F854E9BC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7963"/>
            <a:ext cx="12192000" cy="6442075"/>
          </a:xfrm>
          <a:prstGeom prst="rect">
            <a:avLst/>
          </a:prstGeom>
        </p:spPr>
      </p:pic>
      <p:sp>
        <p:nvSpPr>
          <p:cNvPr id="2" name="Footer Placeholder 1">
            <a:extLst>
              <a:ext uri="{FF2B5EF4-FFF2-40B4-BE49-F238E27FC236}">
                <a16:creationId xmlns:a16="http://schemas.microsoft.com/office/drawing/2014/main" id="{85BC8B2A-2D37-4A5B-8491-F2D2CE616FB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2519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9DCA-2247-46A6-B18A-161359A5692D}"/>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21507" name="Text Placeholder 2">
            <a:extLst>
              <a:ext uri="{FF2B5EF4-FFF2-40B4-BE49-F238E27FC236}">
                <a16:creationId xmlns:a16="http://schemas.microsoft.com/office/drawing/2014/main" id="{8F3ED9A4-32C7-4445-AD44-2448847FC7CF}"/>
              </a:ext>
            </a:extLst>
          </p:cNvPr>
          <p:cNvSpPr>
            <a:spLocks noGrp="1"/>
          </p:cNvSpPr>
          <p:nvPr>
            <p:ph type="body" idx="1"/>
          </p:nvPr>
        </p:nvSpPr>
        <p:spPr/>
        <p:txBody>
          <a:bodyPr/>
          <a:lstStyle/>
          <a:p>
            <a:pPr eaLnBrk="1" hangingPunct="1"/>
            <a:r>
              <a:rPr lang="en-US" altLang="en-US" dirty="0">
                <a:solidFill>
                  <a:srgbClr val="000000"/>
                </a:solidFill>
              </a:rPr>
              <a:t>Fig. 9.3 shows a </a:t>
            </a:r>
            <a:r>
              <a:rPr lang="en-US" altLang="en-US" dirty="0">
                <a:solidFill>
                  <a:srgbClr val="000000"/>
                </a:solidFill>
                <a:latin typeface="Consolas" panose="020B0609020204030204" pitchFamily="49" charset="0"/>
              </a:rPr>
              <a:t>Shape</a:t>
            </a:r>
            <a:r>
              <a:rPr lang="en-US" altLang="en-US" dirty="0">
                <a:solidFill>
                  <a:srgbClr val="000000"/>
                </a:solidFill>
              </a:rPr>
              <a:t> inheritance hierarchy. </a:t>
            </a:r>
          </a:p>
          <a:p>
            <a:pPr eaLnBrk="1" hangingPunct="1"/>
            <a:r>
              <a:rPr lang="en-US" altLang="en-US" dirty="0">
                <a:solidFill>
                  <a:srgbClr val="000000"/>
                </a:solidFill>
              </a:rPr>
              <a:t>Van follow the arrows from the bottom of the diagram to the topmost superclass in this class hierarchy to identify several </a:t>
            </a:r>
            <a:r>
              <a:rPr lang="en-US" altLang="en-US" i="1" dirty="0">
                <a:solidFill>
                  <a:srgbClr val="000000"/>
                </a:solidFill>
              </a:rPr>
              <a:t>is-a </a:t>
            </a:r>
            <a:r>
              <a:rPr lang="en-US" altLang="en-US" dirty="0">
                <a:solidFill>
                  <a:srgbClr val="000000"/>
                </a:solidFill>
              </a:rPr>
              <a:t>relationships. </a:t>
            </a:r>
          </a:p>
          <a:p>
            <a:pPr lvl="1" eaLnBrk="1" hangingPunct="1"/>
            <a:r>
              <a:rPr lang="en-US" altLang="en-US" dirty="0">
                <a:solidFill>
                  <a:srgbClr val="000000"/>
                </a:solidFill>
              </a:rPr>
              <a:t>A </a:t>
            </a:r>
            <a:r>
              <a:rPr lang="en-US" altLang="en-US" dirty="0">
                <a:solidFill>
                  <a:srgbClr val="000000"/>
                </a:solidFill>
                <a:latin typeface="Consolas" panose="020B0609020204030204" pitchFamily="49" charset="0"/>
              </a:rPr>
              <a:t>Triangle</a:t>
            </a:r>
            <a:r>
              <a:rPr lang="en-US" altLang="en-US" dirty="0">
                <a:solidFill>
                  <a:srgbClr val="000000"/>
                </a:solidFill>
              </a:rPr>
              <a:t> </a:t>
            </a:r>
            <a:r>
              <a:rPr lang="en-US" altLang="en-US" i="1" dirty="0">
                <a:solidFill>
                  <a:srgbClr val="000000"/>
                </a:solidFill>
              </a:rPr>
              <a:t>is a </a:t>
            </a:r>
            <a:r>
              <a:rPr lang="en-US" altLang="en-US" dirty="0" err="1">
                <a:solidFill>
                  <a:srgbClr val="000000"/>
                </a:solidFill>
                <a:latin typeface="Consolas" panose="020B0609020204030204" pitchFamily="49" charset="0"/>
              </a:rPr>
              <a:t>TwoDimensionalShape</a:t>
            </a:r>
            <a:r>
              <a:rPr lang="en-US" altLang="en-US" dirty="0">
                <a:solidFill>
                  <a:srgbClr val="000000"/>
                </a:solidFill>
              </a:rPr>
              <a:t> and </a:t>
            </a:r>
            <a:r>
              <a:rPr lang="en-US" altLang="en-US" i="1" dirty="0">
                <a:solidFill>
                  <a:srgbClr val="000000"/>
                </a:solidFill>
              </a:rPr>
              <a:t>is a </a:t>
            </a:r>
            <a:r>
              <a:rPr lang="en-US" altLang="en-US" dirty="0">
                <a:solidFill>
                  <a:srgbClr val="000000"/>
                </a:solidFill>
                <a:latin typeface="Consolas" panose="020B0609020204030204" pitchFamily="49" charset="0"/>
              </a:rPr>
              <a:t>Shape</a:t>
            </a:r>
            <a:endParaRPr lang="en-US" altLang="en-US" dirty="0">
              <a:solidFill>
                <a:srgbClr val="000000"/>
              </a:solidFill>
            </a:endParaRPr>
          </a:p>
          <a:p>
            <a:pPr lvl="1" eaLnBrk="1" hangingPunct="1"/>
            <a:r>
              <a:rPr lang="en-US" altLang="en-US" dirty="0" err="1">
                <a:solidFill>
                  <a:srgbClr val="000000"/>
                </a:solidFill>
              </a:rPr>
              <a:t>A</a:t>
            </a:r>
            <a:r>
              <a:rPr lang="en-US" altLang="en-US" dirty="0" err="1">
                <a:solidFill>
                  <a:srgbClr val="000000"/>
                </a:solidFill>
                <a:latin typeface="Consolas" panose="020B0609020204030204" pitchFamily="49" charset="0"/>
              </a:rPr>
              <a:t>Sphere</a:t>
            </a:r>
            <a:r>
              <a:rPr lang="en-US" altLang="en-US" i="1" dirty="0">
                <a:solidFill>
                  <a:srgbClr val="000000"/>
                </a:solidFill>
              </a:rPr>
              <a:t> is a </a:t>
            </a:r>
            <a:r>
              <a:rPr lang="en-US" altLang="en-US" dirty="0" err="1">
                <a:solidFill>
                  <a:srgbClr val="000000"/>
                </a:solidFill>
                <a:latin typeface="Consolas" panose="020B0609020204030204" pitchFamily="49" charset="0"/>
              </a:rPr>
              <a:t>ThreeDimensionalShape</a:t>
            </a:r>
            <a:r>
              <a:rPr lang="en-US" altLang="en-US" dirty="0">
                <a:solidFill>
                  <a:srgbClr val="000000"/>
                </a:solidFill>
              </a:rPr>
              <a:t> and </a:t>
            </a:r>
            <a:r>
              <a:rPr lang="en-US" altLang="en-US" i="1" dirty="0">
                <a:solidFill>
                  <a:srgbClr val="000000"/>
                </a:solidFill>
              </a:rPr>
              <a:t>is a </a:t>
            </a:r>
            <a:r>
              <a:rPr lang="en-US" altLang="en-US" dirty="0">
                <a:solidFill>
                  <a:srgbClr val="000000"/>
                </a:solidFill>
                <a:latin typeface="Consolas" panose="020B0609020204030204" pitchFamily="49" charset="0"/>
              </a:rPr>
              <a:t>Shape</a:t>
            </a:r>
            <a:r>
              <a:rPr lang="en-US" altLang="en-US" dirty="0">
                <a:solidFill>
                  <a:srgbClr val="000000"/>
                </a:solidFill>
              </a:rPr>
              <a:t>. </a:t>
            </a:r>
          </a:p>
        </p:txBody>
      </p:sp>
      <p:sp>
        <p:nvSpPr>
          <p:cNvPr id="4" name="Footer Placeholder 3">
            <a:extLst>
              <a:ext uri="{FF2B5EF4-FFF2-40B4-BE49-F238E27FC236}">
                <a16:creationId xmlns:a16="http://schemas.microsoft.com/office/drawing/2014/main" id="{716C842D-4659-471D-854E-AF5A17D35F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2627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2">
            <a:extLst>
              <a:ext uri="{FF2B5EF4-FFF2-40B4-BE49-F238E27FC236}">
                <a16:creationId xmlns:a16="http://schemas.microsoft.com/office/drawing/2014/main" id="{9C70A2C3-106B-4286-A4A1-D3460839A27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22325"/>
            <a:ext cx="12192000" cy="5211763"/>
          </a:xfrm>
          <a:prstGeom prst="rect">
            <a:avLst/>
          </a:prstGeom>
        </p:spPr>
      </p:pic>
      <p:sp>
        <p:nvSpPr>
          <p:cNvPr id="2" name="Footer Placeholder 1">
            <a:extLst>
              <a:ext uri="{FF2B5EF4-FFF2-40B4-BE49-F238E27FC236}">
                <a16:creationId xmlns:a16="http://schemas.microsoft.com/office/drawing/2014/main" id="{FE193924-108A-4F82-A739-0BA8E1B1DCF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5675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D49A-6F2D-4378-BAF0-8E3EC9BA6F1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23555" name="Text Placeholder 2">
            <a:extLst>
              <a:ext uri="{FF2B5EF4-FFF2-40B4-BE49-F238E27FC236}">
                <a16:creationId xmlns:a16="http://schemas.microsoft.com/office/drawing/2014/main" id="{0A2BB741-2BFB-4903-AFA0-35E831779995}"/>
              </a:ext>
            </a:extLst>
          </p:cNvPr>
          <p:cNvSpPr>
            <a:spLocks noGrp="1"/>
          </p:cNvSpPr>
          <p:nvPr>
            <p:ph type="body" idx="1"/>
          </p:nvPr>
        </p:nvSpPr>
        <p:spPr/>
        <p:txBody>
          <a:bodyPr/>
          <a:lstStyle/>
          <a:p>
            <a:pPr eaLnBrk="1" hangingPunct="1"/>
            <a:r>
              <a:rPr lang="en-US" altLang="en-US" dirty="0">
                <a:solidFill>
                  <a:srgbClr val="000000"/>
                </a:solidFill>
              </a:rPr>
              <a:t>Not every class relationship is an inheritance relationship. </a:t>
            </a:r>
          </a:p>
          <a:p>
            <a:pPr eaLnBrk="1" hangingPunct="1"/>
            <a:r>
              <a:rPr lang="en-US" altLang="en-US" i="1" dirty="0">
                <a:solidFill>
                  <a:srgbClr val="000000"/>
                </a:solidFill>
              </a:rPr>
              <a:t>Has-a </a:t>
            </a:r>
            <a:r>
              <a:rPr lang="en-US" altLang="en-US" dirty="0">
                <a:solidFill>
                  <a:srgbClr val="000000"/>
                </a:solidFill>
              </a:rPr>
              <a:t>relationship</a:t>
            </a:r>
          </a:p>
          <a:p>
            <a:pPr lvl="1" eaLnBrk="1" hangingPunct="1"/>
            <a:r>
              <a:rPr lang="en-US" altLang="en-US" dirty="0">
                <a:solidFill>
                  <a:srgbClr val="000000"/>
                </a:solidFill>
              </a:rPr>
              <a:t>Create classes by composition of existing classes. </a:t>
            </a:r>
          </a:p>
          <a:p>
            <a:pPr lvl="1" eaLnBrk="1" hangingPunct="1"/>
            <a:r>
              <a:rPr lang="en-US" altLang="en-US" dirty="0">
                <a:solidFill>
                  <a:srgbClr val="000000"/>
                </a:solidFill>
              </a:rPr>
              <a:t>Example: Given the classes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dirty="0" err="1">
                <a:solidFill>
                  <a:srgbClr val="000000"/>
                </a:solidFill>
                <a:latin typeface="Consolas" panose="020B0609020204030204" pitchFamily="49" charset="0"/>
              </a:rPr>
              <a:t>BirthDate</a:t>
            </a:r>
            <a:r>
              <a:rPr lang="en-US" altLang="en-US" dirty="0">
                <a:solidFill>
                  <a:srgbClr val="000000"/>
                </a:solidFill>
              </a:rPr>
              <a:t> and </a:t>
            </a:r>
            <a:r>
              <a:rPr lang="en-US" altLang="en-US" dirty="0" err="1">
                <a:solidFill>
                  <a:srgbClr val="000000"/>
                </a:solidFill>
                <a:latin typeface="Consolas" panose="020B0609020204030204" pitchFamily="49" charset="0"/>
              </a:rPr>
              <a:t>TelephoneNumber</a:t>
            </a:r>
            <a:r>
              <a:rPr lang="en-US" altLang="en-US" dirty="0">
                <a:solidFill>
                  <a:srgbClr val="000000"/>
                </a:solidFill>
              </a:rPr>
              <a:t>, it’s improper to say that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is a </a:t>
            </a:r>
            <a:r>
              <a:rPr lang="en-US" altLang="en-US" dirty="0" err="1">
                <a:solidFill>
                  <a:srgbClr val="000000"/>
                </a:solidFill>
                <a:latin typeface="Consolas" panose="020B0609020204030204" pitchFamily="49" charset="0"/>
              </a:rPr>
              <a:t>BirthDate</a:t>
            </a:r>
            <a:r>
              <a:rPr lang="en-US" altLang="en-US" dirty="0">
                <a:solidFill>
                  <a:srgbClr val="000000"/>
                </a:solidFill>
              </a:rPr>
              <a:t> or that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is a </a:t>
            </a:r>
            <a:r>
              <a:rPr lang="en-US" altLang="en-US" dirty="0" err="1">
                <a:solidFill>
                  <a:srgbClr val="000000"/>
                </a:solidFill>
                <a:latin typeface="Consolas" panose="020B0609020204030204" pitchFamily="49" charset="0"/>
              </a:rPr>
              <a:t>TelephoneNumber</a:t>
            </a:r>
            <a:r>
              <a:rPr lang="en-US" altLang="en-US" dirty="0">
                <a:solidFill>
                  <a:srgbClr val="000000"/>
                </a:solidFill>
              </a:rPr>
              <a:t>. </a:t>
            </a:r>
          </a:p>
          <a:p>
            <a:pPr lvl="1" eaLnBrk="1" hangingPunct="1"/>
            <a:r>
              <a:rPr lang="en-US" altLang="en-US" dirty="0">
                <a:solidFill>
                  <a:srgbClr val="000000"/>
                </a:solidFill>
              </a:rPr>
              <a:t>However,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has a </a:t>
            </a:r>
            <a:r>
              <a:rPr lang="en-US" altLang="en-US" dirty="0" err="1">
                <a:solidFill>
                  <a:srgbClr val="000000"/>
                </a:solidFill>
                <a:latin typeface="Consolas" panose="020B0609020204030204" pitchFamily="49" charset="0"/>
              </a:rPr>
              <a:t>BirthDate</a:t>
            </a:r>
            <a:r>
              <a:rPr lang="en-US" altLang="en-US" dirty="0">
                <a:solidFill>
                  <a:srgbClr val="000000"/>
                </a:solidFill>
              </a:rPr>
              <a:t>, and an </a:t>
            </a:r>
            <a:r>
              <a:rPr lang="en-US" altLang="en-US" dirty="0">
                <a:solidFill>
                  <a:srgbClr val="000000"/>
                </a:solidFill>
                <a:latin typeface="Consolas" panose="020B0609020204030204" pitchFamily="49" charset="0"/>
              </a:rPr>
              <a:t>Employee</a:t>
            </a:r>
            <a:r>
              <a:rPr lang="en-US" altLang="en-US" dirty="0">
                <a:solidFill>
                  <a:srgbClr val="000000"/>
                </a:solidFill>
              </a:rPr>
              <a:t> </a:t>
            </a:r>
            <a:r>
              <a:rPr lang="en-US" altLang="en-US" i="1" dirty="0">
                <a:solidFill>
                  <a:srgbClr val="000000"/>
                </a:solidFill>
              </a:rPr>
              <a:t>has a </a:t>
            </a:r>
            <a:r>
              <a:rPr lang="en-US" altLang="en-US" dirty="0" err="1">
                <a:solidFill>
                  <a:srgbClr val="000000"/>
                </a:solidFill>
                <a:latin typeface="Consolas" panose="020B0609020204030204" pitchFamily="49" charset="0"/>
              </a:rPr>
              <a:t>TelephoneNumber</a:t>
            </a:r>
            <a:r>
              <a:rPr lang="en-US" altLang="en-US" dirty="0">
                <a:solidFill>
                  <a:srgbClr val="000000"/>
                </a:solidFill>
              </a:rPr>
              <a:t>.</a:t>
            </a:r>
          </a:p>
        </p:txBody>
      </p:sp>
      <p:sp>
        <p:nvSpPr>
          <p:cNvPr id="4" name="Footer Placeholder 3">
            <a:extLst>
              <a:ext uri="{FF2B5EF4-FFF2-40B4-BE49-F238E27FC236}">
                <a16:creationId xmlns:a16="http://schemas.microsoft.com/office/drawing/2014/main" id="{3F71EF46-2388-4DA2-943E-BD5ABCFFCDE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3029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B3826-C7DA-4A66-8598-6D00672E99B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 (Cont.)</a:t>
            </a:r>
          </a:p>
        </p:txBody>
      </p:sp>
      <p:sp>
        <p:nvSpPr>
          <p:cNvPr id="24579" name="Text Placeholder 2">
            <a:extLst>
              <a:ext uri="{FF2B5EF4-FFF2-40B4-BE49-F238E27FC236}">
                <a16:creationId xmlns:a16="http://schemas.microsoft.com/office/drawing/2014/main" id="{DAE49478-65FB-4F02-A085-54133A7A37B5}"/>
              </a:ext>
            </a:extLst>
          </p:cNvPr>
          <p:cNvSpPr>
            <a:spLocks noGrp="1"/>
          </p:cNvSpPr>
          <p:nvPr>
            <p:ph type="body" idx="1"/>
          </p:nvPr>
        </p:nvSpPr>
        <p:spPr/>
        <p:txBody>
          <a:bodyPr/>
          <a:lstStyle/>
          <a:p>
            <a:pPr eaLnBrk="1" hangingPunct="1"/>
            <a:r>
              <a:rPr lang="en-US" altLang="en-US" dirty="0">
                <a:solidFill>
                  <a:srgbClr val="000000"/>
                </a:solidFill>
              </a:rPr>
              <a:t>Objects of all classes that extend a common superclass can be treated as objects of that superclass.</a:t>
            </a:r>
          </a:p>
          <a:p>
            <a:pPr lvl="1" eaLnBrk="1" hangingPunct="1"/>
            <a:r>
              <a:rPr lang="en-US" altLang="en-US" dirty="0">
                <a:solidFill>
                  <a:srgbClr val="000000"/>
                </a:solidFill>
              </a:rPr>
              <a:t>Commonality expressed in the members of the superclass. </a:t>
            </a:r>
          </a:p>
          <a:p>
            <a:pPr eaLnBrk="1" hangingPunct="1"/>
            <a:r>
              <a:rPr lang="en-US" altLang="en-US" dirty="0">
                <a:solidFill>
                  <a:srgbClr val="000000"/>
                </a:solidFill>
              </a:rPr>
              <a:t>Inheritance issue</a:t>
            </a:r>
          </a:p>
          <a:p>
            <a:pPr lvl="1" eaLnBrk="1" hangingPunct="1"/>
            <a:r>
              <a:rPr lang="en-US" altLang="en-US" dirty="0">
                <a:solidFill>
                  <a:srgbClr val="000000"/>
                </a:solidFill>
              </a:rPr>
              <a:t>A subclass can inherit methods that it does not need or should not have. </a:t>
            </a:r>
          </a:p>
          <a:p>
            <a:pPr lvl="1" eaLnBrk="1" hangingPunct="1"/>
            <a:r>
              <a:rPr lang="en-US" altLang="en-US" dirty="0">
                <a:solidFill>
                  <a:srgbClr val="000000"/>
                </a:solidFill>
              </a:rPr>
              <a:t>Even when a superclass method is appropriate for a subclass, that subclass often needs a customized version of the method. </a:t>
            </a:r>
          </a:p>
          <a:p>
            <a:pPr lvl="1" eaLnBrk="1" hangingPunct="1"/>
            <a:r>
              <a:rPr lang="en-US" altLang="en-US" dirty="0">
                <a:solidFill>
                  <a:srgbClr val="000000"/>
                </a:solidFill>
              </a:rPr>
              <a:t>The subclass can </a:t>
            </a:r>
            <a:r>
              <a:rPr lang="en-US" altLang="en-US" dirty="0">
                <a:solidFill>
                  <a:srgbClr val="0000FF"/>
                </a:solidFill>
              </a:rPr>
              <a:t>override</a:t>
            </a:r>
            <a:r>
              <a:rPr lang="en-US" altLang="en-US" dirty="0">
                <a:solidFill>
                  <a:srgbClr val="000000"/>
                </a:solidFill>
              </a:rPr>
              <a:t> (redefine) the superclass method with an appropriate implementation.</a:t>
            </a:r>
          </a:p>
        </p:txBody>
      </p:sp>
      <p:sp>
        <p:nvSpPr>
          <p:cNvPr id="4" name="Footer Placeholder 3">
            <a:extLst>
              <a:ext uri="{FF2B5EF4-FFF2-40B4-BE49-F238E27FC236}">
                <a16:creationId xmlns:a16="http://schemas.microsoft.com/office/drawing/2014/main" id="{56BB1D89-AA6C-4520-B522-58A42C29C95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0247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07F0-ADD9-429A-9306-4265DDB4610A}"/>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9.3  </a:t>
            </a:r>
            <a:r>
              <a:rPr lang="en-US" dirty="0">
                <a:solidFill>
                  <a:srgbClr val="3380E6"/>
                </a:solidFill>
                <a:latin typeface="Consolas" panose="020B0609020204030204" pitchFamily="49" charset="0"/>
              </a:rPr>
              <a:t>protected</a:t>
            </a:r>
            <a:r>
              <a:rPr lang="en-US" dirty="0">
                <a:solidFill>
                  <a:srgbClr val="3380E6"/>
                </a:solidFill>
                <a:latin typeface="Calibri" panose="020F0502020204030204" pitchFamily="34" charset="0"/>
              </a:rPr>
              <a:t> Members</a:t>
            </a:r>
          </a:p>
        </p:txBody>
      </p:sp>
      <p:sp>
        <p:nvSpPr>
          <p:cNvPr id="25603" name="Text Placeholder 2">
            <a:extLst>
              <a:ext uri="{FF2B5EF4-FFF2-40B4-BE49-F238E27FC236}">
                <a16:creationId xmlns:a16="http://schemas.microsoft.com/office/drawing/2014/main" id="{20AC9849-1F25-4CB7-AC0A-5199C3109DAE}"/>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A class’s </a:t>
            </a:r>
            <a:r>
              <a:rPr lang="en-US" altLang="en-US" sz="2500" dirty="0">
                <a:solidFill>
                  <a:srgbClr val="000000"/>
                </a:solidFill>
                <a:latin typeface="Consolas" panose="020B0609020204030204" pitchFamily="49" charset="0"/>
              </a:rPr>
              <a:t>public</a:t>
            </a:r>
            <a:r>
              <a:rPr lang="en-US" altLang="en-US" sz="2500" dirty="0">
                <a:solidFill>
                  <a:srgbClr val="000000"/>
                </a:solidFill>
              </a:rPr>
              <a:t> members are accessible wherever the program has a reference to an object of that class or one of its subclasses. </a:t>
            </a:r>
          </a:p>
          <a:p>
            <a:pPr eaLnBrk="1" hangingPunct="1">
              <a:lnSpc>
                <a:spcPct val="90000"/>
              </a:lnSpc>
            </a:pPr>
            <a:r>
              <a:rPr lang="en-US" altLang="en-US" sz="2500" dirty="0">
                <a:solidFill>
                  <a:srgbClr val="000000"/>
                </a:solidFill>
              </a:rPr>
              <a:t>A class’s </a:t>
            </a:r>
            <a:r>
              <a:rPr lang="en-US" altLang="en-US" sz="2500" dirty="0">
                <a:solidFill>
                  <a:srgbClr val="000000"/>
                </a:solidFill>
                <a:latin typeface="Consolas" panose="020B0609020204030204" pitchFamily="49" charset="0"/>
              </a:rPr>
              <a:t>private</a:t>
            </a:r>
            <a:r>
              <a:rPr lang="en-US" altLang="en-US" sz="2500" dirty="0">
                <a:solidFill>
                  <a:srgbClr val="000000"/>
                </a:solidFill>
              </a:rPr>
              <a:t> members are accessible only within the class itself. </a:t>
            </a:r>
          </a:p>
          <a:p>
            <a:pPr eaLnBrk="1" hangingPunct="1">
              <a:lnSpc>
                <a:spcPct val="90000"/>
              </a:lnSpc>
            </a:pPr>
            <a:r>
              <a:rPr lang="en-US" altLang="en-US" sz="2500" dirty="0">
                <a:solidFill>
                  <a:srgbClr val="0000FF"/>
                </a:solidFill>
                <a:latin typeface="Consolas" panose="020B0609020204030204" pitchFamily="49" charset="0"/>
              </a:rPr>
              <a:t>protected</a:t>
            </a:r>
            <a:r>
              <a:rPr lang="en-US" altLang="en-US" sz="2500" dirty="0">
                <a:solidFill>
                  <a:srgbClr val="000000"/>
                </a:solidFill>
              </a:rPr>
              <a:t> access is an intermediate level of access between </a:t>
            </a:r>
            <a:r>
              <a:rPr lang="en-US" altLang="en-US" sz="2500" dirty="0">
                <a:solidFill>
                  <a:srgbClr val="000000"/>
                </a:solidFill>
                <a:latin typeface="Consolas" panose="020B0609020204030204" pitchFamily="49" charset="0"/>
              </a:rPr>
              <a:t>public</a:t>
            </a:r>
            <a:r>
              <a:rPr lang="en-US" altLang="en-US" sz="2500" dirty="0">
                <a:solidFill>
                  <a:srgbClr val="000000"/>
                </a:solidFill>
              </a:rPr>
              <a:t> and </a:t>
            </a:r>
            <a:r>
              <a:rPr lang="en-US" altLang="en-US" sz="2500" dirty="0">
                <a:solidFill>
                  <a:srgbClr val="000000"/>
                </a:solidFill>
                <a:latin typeface="Consolas" panose="020B0609020204030204" pitchFamily="49" charset="0"/>
              </a:rPr>
              <a:t>private</a:t>
            </a:r>
            <a:r>
              <a:rPr lang="en-US" altLang="en-US" sz="2500" dirty="0">
                <a:solidFill>
                  <a:srgbClr val="000000"/>
                </a:solidFill>
              </a:rPr>
              <a:t>. </a:t>
            </a:r>
          </a:p>
          <a:p>
            <a:pPr lvl="1" eaLnBrk="1" hangingPunct="1">
              <a:lnSpc>
                <a:spcPct val="90000"/>
              </a:lnSpc>
            </a:pPr>
            <a:r>
              <a:rPr lang="en-US" altLang="en-US" sz="2100" dirty="0">
                <a:solidFill>
                  <a:srgbClr val="000000"/>
                </a:solidFill>
              </a:rPr>
              <a:t>A superclass’s </a:t>
            </a:r>
            <a:r>
              <a:rPr lang="en-US" altLang="en-US" sz="2100" dirty="0">
                <a:solidFill>
                  <a:srgbClr val="000000"/>
                </a:solidFill>
                <a:latin typeface="Consolas" panose="020B0609020204030204" pitchFamily="49" charset="0"/>
              </a:rPr>
              <a:t>protected</a:t>
            </a:r>
            <a:r>
              <a:rPr lang="en-US" altLang="en-US" sz="2100" dirty="0">
                <a:solidFill>
                  <a:srgbClr val="000000"/>
                </a:solidFill>
              </a:rPr>
              <a:t> members can be accessed by members of that superclass, by members of its subclasses and by members of other classes in the </a:t>
            </a:r>
            <a:r>
              <a:rPr lang="en-US" altLang="en-US" sz="2100" i="1" dirty="0">
                <a:solidFill>
                  <a:srgbClr val="000000"/>
                </a:solidFill>
              </a:rPr>
              <a:t>same package</a:t>
            </a:r>
          </a:p>
          <a:p>
            <a:pPr lvl="2" eaLnBrk="1" hangingPunct="1">
              <a:lnSpc>
                <a:spcPct val="90000"/>
              </a:lnSpc>
            </a:pPr>
            <a:r>
              <a:rPr lang="en-US" altLang="en-US" sz="1900" dirty="0">
                <a:solidFill>
                  <a:srgbClr val="000000"/>
                </a:solidFill>
                <a:latin typeface="Consolas" panose="020B0609020204030204" pitchFamily="49" charset="0"/>
              </a:rPr>
              <a:t>protected</a:t>
            </a:r>
            <a:r>
              <a:rPr lang="en-US" altLang="en-US" sz="1900" dirty="0">
                <a:solidFill>
                  <a:srgbClr val="000000"/>
                </a:solidFill>
              </a:rPr>
              <a:t> members also have package access.</a:t>
            </a:r>
          </a:p>
          <a:p>
            <a:pPr lvl="1" eaLnBrk="1" hangingPunct="1">
              <a:lnSpc>
                <a:spcPct val="90000"/>
              </a:lnSpc>
            </a:pPr>
            <a:r>
              <a:rPr lang="en-US" altLang="en-US" sz="2100" dirty="0">
                <a:solidFill>
                  <a:srgbClr val="000000"/>
                </a:solidFill>
              </a:rPr>
              <a:t>All </a:t>
            </a:r>
            <a:r>
              <a:rPr lang="en-US" altLang="en-US" sz="2100" dirty="0">
                <a:solidFill>
                  <a:srgbClr val="000000"/>
                </a:solidFill>
                <a:latin typeface="Consolas" panose="020B0609020204030204" pitchFamily="49" charset="0"/>
              </a:rPr>
              <a:t>public</a:t>
            </a:r>
            <a:r>
              <a:rPr lang="en-US" altLang="en-US" sz="2100" dirty="0">
                <a:solidFill>
                  <a:srgbClr val="000000"/>
                </a:solidFill>
              </a:rPr>
              <a:t> and </a:t>
            </a:r>
            <a:r>
              <a:rPr lang="en-US" altLang="en-US" sz="2100" dirty="0">
                <a:solidFill>
                  <a:srgbClr val="000000"/>
                </a:solidFill>
                <a:latin typeface="Consolas" panose="020B0609020204030204" pitchFamily="49" charset="0"/>
              </a:rPr>
              <a:t>protected</a:t>
            </a:r>
            <a:r>
              <a:rPr lang="en-US" altLang="en-US" sz="2100" dirty="0">
                <a:solidFill>
                  <a:srgbClr val="000000"/>
                </a:solidFill>
              </a:rPr>
              <a:t> superclass members retain their original access modifier when they become members of the subclass.</a:t>
            </a:r>
          </a:p>
        </p:txBody>
      </p:sp>
      <p:sp>
        <p:nvSpPr>
          <p:cNvPr id="4" name="Footer Placeholder 3">
            <a:extLst>
              <a:ext uri="{FF2B5EF4-FFF2-40B4-BE49-F238E27FC236}">
                <a16:creationId xmlns:a16="http://schemas.microsoft.com/office/drawing/2014/main" id="{99EE2650-0425-4F09-B424-ACE7F5E9C59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31181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E409-DDE6-49B8-B625-DAAC371D2D00}"/>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9.3  </a:t>
            </a:r>
            <a:r>
              <a:rPr lang="en-US" dirty="0">
                <a:solidFill>
                  <a:srgbClr val="3380E6"/>
                </a:solidFill>
                <a:latin typeface="Consolas" panose="020B0609020204030204" pitchFamily="49" charset="0"/>
              </a:rPr>
              <a:t>protected</a:t>
            </a:r>
            <a:r>
              <a:rPr lang="en-US" dirty="0">
                <a:solidFill>
                  <a:srgbClr val="3380E6"/>
                </a:solidFill>
                <a:latin typeface="Calibri" panose="020F0502020204030204" pitchFamily="34" charset="0"/>
              </a:rPr>
              <a:t> Members (Cont.)</a:t>
            </a:r>
          </a:p>
        </p:txBody>
      </p:sp>
      <p:sp>
        <p:nvSpPr>
          <p:cNvPr id="26627" name="Text Placeholder 2">
            <a:extLst>
              <a:ext uri="{FF2B5EF4-FFF2-40B4-BE49-F238E27FC236}">
                <a16:creationId xmlns:a16="http://schemas.microsoft.com/office/drawing/2014/main" id="{34152C8B-2E10-41A0-A322-1AA968F32545}"/>
              </a:ext>
            </a:extLst>
          </p:cNvPr>
          <p:cNvSpPr>
            <a:spLocks noGrp="1"/>
          </p:cNvSpPr>
          <p:nvPr>
            <p:ph type="body" idx="1"/>
          </p:nvPr>
        </p:nvSpPr>
        <p:spPr/>
        <p:txBody>
          <a:bodyPr/>
          <a:lstStyle/>
          <a:p>
            <a:pPr eaLnBrk="1" hangingPunct="1"/>
            <a:r>
              <a:rPr lang="en-US" altLang="en-US" sz="2500" dirty="0">
                <a:solidFill>
                  <a:srgbClr val="000000"/>
                </a:solidFill>
              </a:rPr>
              <a:t>A superclass’s </a:t>
            </a:r>
            <a:r>
              <a:rPr lang="en-US" altLang="en-US" sz="2500" dirty="0">
                <a:solidFill>
                  <a:srgbClr val="000000"/>
                </a:solidFill>
                <a:latin typeface="Consolas" panose="020B0609020204030204" pitchFamily="49" charset="0"/>
              </a:rPr>
              <a:t>private</a:t>
            </a:r>
            <a:r>
              <a:rPr lang="en-US" altLang="en-US" sz="2500" dirty="0">
                <a:solidFill>
                  <a:srgbClr val="000000"/>
                </a:solidFill>
              </a:rPr>
              <a:t> members are </a:t>
            </a:r>
            <a:r>
              <a:rPr lang="en-US" altLang="en-US" sz="2500" i="1" dirty="0">
                <a:solidFill>
                  <a:srgbClr val="000000"/>
                </a:solidFill>
              </a:rPr>
              <a:t>hidden</a:t>
            </a:r>
            <a:r>
              <a:rPr lang="en-US" altLang="en-US" sz="2500" dirty="0">
                <a:solidFill>
                  <a:srgbClr val="000000"/>
                </a:solidFill>
              </a:rPr>
              <a:t> from its subclasses </a:t>
            </a:r>
          </a:p>
          <a:p>
            <a:pPr lvl="1" eaLnBrk="1" hangingPunct="1"/>
            <a:r>
              <a:rPr lang="en-US" altLang="en-US" sz="2100" dirty="0">
                <a:solidFill>
                  <a:srgbClr val="000000"/>
                </a:solidFill>
              </a:rPr>
              <a:t>They can be accessed only through the </a:t>
            </a:r>
            <a:r>
              <a:rPr lang="en-US" altLang="en-US" sz="2100" dirty="0">
                <a:solidFill>
                  <a:srgbClr val="000000"/>
                </a:solidFill>
                <a:latin typeface="Consolas" panose="020B0609020204030204" pitchFamily="49" charset="0"/>
              </a:rPr>
              <a:t>public</a:t>
            </a:r>
            <a:r>
              <a:rPr lang="en-US" altLang="en-US" sz="2100" dirty="0">
                <a:solidFill>
                  <a:srgbClr val="000000"/>
                </a:solidFill>
              </a:rPr>
              <a:t> or </a:t>
            </a:r>
            <a:r>
              <a:rPr lang="en-US" altLang="en-US" sz="2100" dirty="0">
                <a:solidFill>
                  <a:srgbClr val="000000"/>
                </a:solidFill>
                <a:latin typeface="Consolas" panose="020B0609020204030204" pitchFamily="49" charset="0"/>
              </a:rPr>
              <a:t>protected</a:t>
            </a:r>
            <a:r>
              <a:rPr lang="en-US" altLang="en-US" sz="2100" dirty="0">
                <a:solidFill>
                  <a:srgbClr val="000000"/>
                </a:solidFill>
              </a:rPr>
              <a:t> methods inherited from the superclass</a:t>
            </a:r>
          </a:p>
          <a:p>
            <a:pPr eaLnBrk="1" hangingPunct="1"/>
            <a:r>
              <a:rPr lang="en-US" altLang="en-US" sz="2500" dirty="0">
                <a:solidFill>
                  <a:srgbClr val="000000"/>
                </a:solidFill>
              </a:rPr>
              <a:t>Subclass methods can refer to </a:t>
            </a:r>
            <a:r>
              <a:rPr lang="en-US" altLang="en-US" sz="2500" dirty="0">
                <a:solidFill>
                  <a:srgbClr val="000000"/>
                </a:solidFill>
                <a:latin typeface="Consolas" panose="020B0609020204030204" pitchFamily="49" charset="0"/>
              </a:rPr>
              <a:t>public</a:t>
            </a:r>
            <a:r>
              <a:rPr lang="en-US" altLang="en-US" sz="2500" dirty="0">
                <a:solidFill>
                  <a:srgbClr val="000000"/>
                </a:solidFill>
              </a:rPr>
              <a:t> and </a:t>
            </a:r>
            <a:r>
              <a:rPr lang="en-US" altLang="en-US" sz="2500" dirty="0">
                <a:solidFill>
                  <a:srgbClr val="000000"/>
                </a:solidFill>
                <a:latin typeface="Consolas" panose="020B0609020204030204" pitchFamily="49" charset="0"/>
              </a:rPr>
              <a:t>protected</a:t>
            </a:r>
            <a:r>
              <a:rPr lang="en-US" altLang="en-US" sz="2500" dirty="0">
                <a:solidFill>
                  <a:srgbClr val="000000"/>
                </a:solidFill>
              </a:rPr>
              <a:t> members inherited from the superclass simply by using the member names. </a:t>
            </a:r>
          </a:p>
          <a:p>
            <a:pPr eaLnBrk="1" hangingPunct="1"/>
            <a:r>
              <a:rPr lang="en-US" altLang="en-US" sz="2500" dirty="0">
                <a:solidFill>
                  <a:srgbClr val="000000"/>
                </a:solidFill>
              </a:rPr>
              <a:t>When a subclass method </a:t>
            </a:r>
            <a:r>
              <a:rPr lang="en-US" altLang="en-US" sz="2500" i="1" dirty="0">
                <a:solidFill>
                  <a:srgbClr val="000000"/>
                </a:solidFill>
              </a:rPr>
              <a:t>overrides</a:t>
            </a:r>
            <a:r>
              <a:rPr lang="en-US" altLang="en-US" sz="2500" dirty="0">
                <a:solidFill>
                  <a:srgbClr val="000000"/>
                </a:solidFill>
              </a:rPr>
              <a:t> an inherited superclass method, the </a:t>
            </a:r>
            <a:r>
              <a:rPr lang="en-US" altLang="en-US" sz="2500" i="1" dirty="0">
                <a:solidFill>
                  <a:srgbClr val="000000"/>
                </a:solidFill>
              </a:rPr>
              <a:t>superclass</a:t>
            </a:r>
            <a:r>
              <a:rPr lang="en-US" altLang="en-US" sz="2500" dirty="0">
                <a:solidFill>
                  <a:srgbClr val="000000"/>
                </a:solidFill>
              </a:rPr>
              <a:t> version of the method can be accessed from the </a:t>
            </a:r>
            <a:r>
              <a:rPr lang="en-US" altLang="en-US" sz="2500" i="1" dirty="0">
                <a:solidFill>
                  <a:srgbClr val="000000"/>
                </a:solidFill>
              </a:rPr>
              <a:t>subclass</a:t>
            </a:r>
            <a:r>
              <a:rPr lang="en-US" altLang="en-US" sz="2500" dirty="0">
                <a:solidFill>
                  <a:srgbClr val="000000"/>
                </a:solidFill>
              </a:rPr>
              <a:t> by preceding the superclass method name with keyword </a:t>
            </a:r>
            <a:r>
              <a:rPr lang="en-US" altLang="en-US" sz="2500" dirty="0">
                <a:solidFill>
                  <a:srgbClr val="0000FF"/>
                </a:solidFill>
                <a:latin typeface="Consolas" panose="020B0609020204030204" pitchFamily="49" charset="0"/>
              </a:rPr>
              <a:t>super</a:t>
            </a:r>
            <a:r>
              <a:rPr lang="en-US" altLang="en-US" sz="2500" dirty="0">
                <a:solidFill>
                  <a:srgbClr val="000000"/>
                </a:solidFill>
              </a:rPr>
              <a:t> and a dot (</a:t>
            </a:r>
            <a:r>
              <a:rPr lang="en-US" altLang="en-US" sz="2500" dirty="0">
                <a:solidFill>
                  <a:srgbClr val="000000"/>
                </a:solidFill>
                <a:latin typeface="Consolas" panose="020B0609020204030204" pitchFamily="49" charset="0"/>
              </a:rPr>
              <a:t>.</a:t>
            </a:r>
            <a:r>
              <a:rPr lang="en-US" altLang="en-US" sz="2500" dirty="0">
                <a:solidFill>
                  <a:srgbClr val="000000"/>
                </a:solidFill>
              </a:rPr>
              <a:t>) separator. </a:t>
            </a:r>
          </a:p>
        </p:txBody>
      </p:sp>
      <p:sp>
        <p:nvSpPr>
          <p:cNvPr id="4" name="Footer Placeholder 3">
            <a:extLst>
              <a:ext uri="{FF2B5EF4-FFF2-40B4-BE49-F238E27FC236}">
                <a16:creationId xmlns:a16="http://schemas.microsoft.com/office/drawing/2014/main" id="{3E32FD1E-CC89-4129-8A1B-468C7128048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38701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3">
            <a:extLst>
              <a:ext uri="{FF2B5EF4-FFF2-40B4-BE49-F238E27FC236}">
                <a16:creationId xmlns:a16="http://schemas.microsoft.com/office/drawing/2014/main" id="{FC4103BC-0E31-4F61-8723-A76DEDAF86E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p:spPr>
      </p:pic>
      <p:sp>
        <p:nvSpPr>
          <p:cNvPr id="2" name="Footer Placeholder 1">
            <a:extLst>
              <a:ext uri="{FF2B5EF4-FFF2-40B4-BE49-F238E27FC236}">
                <a16:creationId xmlns:a16="http://schemas.microsoft.com/office/drawing/2014/main" id="{57DD8331-FCED-4E2A-977E-9164F512F8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02407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4">
            <a:extLst>
              <a:ext uri="{FF2B5EF4-FFF2-40B4-BE49-F238E27FC236}">
                <a16:creationId xmlns:a16="http://schemas.microsoft.com/office/drawing/2014/main" id="{14A03269-D3EC-4D89-9966-0784A0AA297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44500"/>
            <a:ext cx="12192000" cy="5967413"/>
          </a:xfrm>
          <a:prstGeom prst="rect">
            <a:avLst/>
          </a:prstGeom>
        </p:spPr>
      </p:pic>
      <p:sp>
        <p:nvSpPr>
          <p:cNvPr id="2" name="Footer Placeholder 1">
            <a:extLst>
              <a:ext uri="{FF2B5EF4-FFF2-40B4-BE49-F238E27FC236}">
                <a16:creationId xmlns:a16="http://schemas.microsoft.com/office/drawing/2014/main" id="{DDC8A611-2A11-4BB5-A073-3640115AE20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8379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02">
            <a:extLst>
              <a:ext uri="{FF2B5EF4-FFF2-40B4-BE49-F238E27FC236}">
                <a16:creationId xmlns:a16="http://schemas.microsoft.com/office/drawing/2014/main" id="{744C0CBF-A18D-4BE2-BE69-7609F87C386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7950" y="0"/>
            <a:ext cx="11974513" cy="6858000"/>
          </a:xfrm>
          <a:prstGeom prst="rect">
            <a:avLst/>
          </a:prstGeom>
        </p:spPr>
      </p:pic>
      <p:sp>
        <p:nvSpPr>
          <p:cNvPr id="2" name="Footer Placeholder 1">
            <a:extLst>
              <a:ext uri="{FF2B5EF4-FFF2-40B4-BE49-F238E27FC236}">
                <a16:creationId xmlns:a16="http://schemas.microsoft.com/office/drawing/2014/main" id="{3085FE64-2336-44E3-AAE7-BBC5006FD79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62662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507B0-9C38-4F3A-8EEE-4426597ACAB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9.4  </a:t>
            </a:r>
            <a:r>
              <a:rPr lang="en-US" dirty="0">
                <a:solidFill>
                  <a:srgbClr val="3380E6"/>
                </a:solidFill>
                <a:latin typeface="Calibri" panose="020F0502020204030204" pitchFamily="34" charset="0"/>
              </a:rPr>
              <a:t>Relationship Between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a:t>
            </a:r>
          </a:p>
        </p:txBody>
      </p:sp>
      <p:sp>
        <p:nvSpPr>
          <p:cNvPr id="29699" name="Text Placeholder 2">
            <a:extLst>
              <a:ext uri="{FF2B5EF4-FFF2-40B4-BE49-F238E27FC236}">
                <a16:creationId xmlns:a16="http://schemas.microsoft.com/office/drawing/2014/main" id="{9F7DA2A9-A8CD-4BCF-B667-233EBFD13311}"/>
              </a:ext>
            </a:extLst>
          </p:cNvPr>
          <p:cNvSpPr>
            <a:spLocks noGrp="1"/>
          </p:cNvSpPr>
          <p:nvPr>
            <p:ph type="body" idx="1"/>
          </p:nvPr>
        </p:nvSpPr>
        <p:spPr/>
        <p:txBody>
          <a:bodyPr/>
          <a:lstStyle/>
          <a:p>
            <a:pPr eaLnBrk="1" hangingPunct="1"/>
            <a:r>
              <a:rPr lang="en-US" altLang="en-US" dirty="0">
                <a:solidFill>
                  <a:srgbClr val="000000"/>
                </a:solidFill>
              </a:rPr>
              <a:t>Inheritance hierarchy containing types of </a:t>
            </a:r>
            <a:r>
              <a:rPr lang="en-US" altLang="en-US" i="1" dirty="0">
                <a:solidFill>
                  <a:srgbClr val="000000"/>
                </a:solidFill>
              </a:rPr>
              <a:t>employees</a:t>
            </a:r>
            <a:r>
              <a:rPr lang="en-US" altLang="en-US" dirty="0">
                <a:solidFill>
                  <a:srgbClr val="000000"/>
                </a:solidFill>
              </a:rPr>
              <a:t> in a company’s payroll application </a:t>
            </a:r>
          </a:p>
          <a:p>
            <a:pPr eaLnBrk="1" hangingPunct="1"/>
            <a:r>
              <a:rPr lang="en-US" altLang="en-US" i="1" dirty="0">
                <a:solidFill>
                  <a:srgbClr val="000000"/>
                </a:solidFill>
              </a:rPr>
              <a:t>Commission employees </a:t>
            </a:r>
            <a:r>
              <a:rPr lang="en-US" altLang="en-US" dirty="0">
                <a:solidFill>
                  <a:srgbClr val="000000"/>
                </a:solidFill>
              </a:rPr>
              <a:t>are paid a percentage of their sales</a:t>
            </a:r>
          </a:p>
          <a:p>
            <a:pPr eaLnBrk="1" hangingPunct="1"/>
            <a:r>
              <a:rPr lang="en-US" altLang="en-US" i="1" dirty="0">
                <a:solidFill>
                  <a:srgbClr val="000000"/>
                </a:solidFill>
              </a:rPr>
              <a:t>Base-salaried commission employees </a:t>
            </a:r>
            <a:r>
              <a:rPr lang="en-US" altLang="en-US" dirty="0">
                <a:solidFill>
                  <a:srgbClr val="000000"/>
                </a:solidFill>
              </a:rPr>
              <a:t>receive a base salary plus a percentage of their sales. </a:t>
            </a:r>
          </a:p>
        </p:txBody>
      </p:sp>
      <p:sp>
        <p:nvSpPr>
          <p:cNvPr id="4" name="Footer Placeholder 3">
            <a:extLst>
              <a:ext uri="{FF2B5EF4-FFF2-40B4-BE49-F238E27FC236}">
                <a16:creationId xmlns:a16="http://schemas.microsoft.com/office/drawing/2014/main" id="{62775587-40F3-4B0D-9097-4FDE2FB9A1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81953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89B3-9B7A-4A9E-88A4-FCFE06BA8340}"/>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a:t>
            </a:r>
          </a:p>
        </p:txBody>
      </p:sp>
      <p:sp>
        <p:nvSpPr>
          <p:cNvPr id="30723" name="Text Placeholder 2">
            <a:extLst>
              <a:ext uri="{FF2B5EF4-FFF2-40B4-BE49-F238E27FC236}">
                <a16:creationId xmlns:a16="http://schemas.microsoft.com/office/drawing/2014/main" id="{84F11B10-6495-4572-A406-F15F8F92DCB8}"/>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 (Fig. 9.4) </a:t>
            </a:r>
            <a:r>
              <a:rPr lang="en-US" altLang="en-US" dirty="0">
                <a:solidFill>
                  <a:srgbClr val="0000FF"/>
                </a:solidFill>
                <a:latin typeface="Consolas" panose="020B0609020204030204" pitchFamily="49" charset="0"/>
              </a:rPr>
              <a:t>extends</a:t>
            </a:r>
            <a:r>
              <a:rPr lang="en-US" altLang="en-US" dirty="0">
                <a:solidFill>
                  <a:srgbClr val="000000"/>
                </a:solidFill>
              </a:rPr>
              <a:t> class </a:t>
            </a:r>
            <a:r>
              <a:rPr lang="en-US" altLang="en-US" dirty="0">
                <a:solidFill>
                  <a:srgbClr val="0000FF"/>
                </a:solidFill>
                <a:latin typeface="Consolas" panose="020B0609020204030204" pitchFamily="49" charset="0"/>
              </a:rPr>
              <a:t>Object</a:t>
            </a:r>
            <a:r>
              <a:rPr lang="en-US" altLang="en-US" dirty="0">
                <a:solidFill>
                  <a:srgbClr val="000000"/>
                </a:solidFill>
              </a:rPr>
              <a:t> (from package </a:t>
            </a:r>
            <a:r>
              <a:rPr lang="en-US" altLang="en-US" dirty="0" err="1">
                <a:solidFill>
                  <a:srgbClr val="000000"/>
                </a:solidFill>
                <a:latin typeface="Consolas" panose="020B0609020204030204" pitchFamily="49" charset="0"/>
              </a:rPr>
              <a:t>java.lang</a:t>
            </a:r>
            <a:r>
              <a:rPr lang="en-US" altLang="en-US" dirty="0">
                <a:solidFill>
                  <a:srgbClr val="000000"/>
                </a:solidFill>
              </a:rPr>
              <a:t>). </a:t>
            </a:r>
          </a:p>
          <a:p>
            <a:pPr lvl="1" eaLnBrk="1" hangingPunct="1"/>
            <a:r>
              <a:rPr lang="en-US" altLang="en-US" dirty="0" err="1">
                <a:solidFill>
                  <a:srgbClr val="000000"/>
                </a:solidFill>
                <a:latin typeface="Consolas" panose="020B0609020204030204" pitchFamily="49" charset="0"/>
              </a:rPr>
              <a:t>CommissionEmployee</a:t>
            </a:r>
            <a:r>
              <a:rPr lang="en-US" altLang="en-US" dirty="0">
                <a:solidFill>
                  <a:srgbClr val="000000"/>
                </a:solidFill>
              </a:rPr>
              <a:t> inherits </a:t>
            </a:r>
            <a:r>
              <a:rPr lang="en-US" altLang="en-US" dirty="0">
                <a:solidFill>
                  <a:srgbClr val="000000"/>
                </a:solidFill>
                <a:latin typeface="Consolas" panose="020B0609020204030204" pitchFamily="49" charset="0"/>
              </a:rPr>
              <a:t>Object</a:t>
            </a:r>
            <a:r>
              <a:rPr lang="en-US" altLang="en-US" dirty="0">
                <a:solidFill>
                  <a:srgbClr val="000000"/>
                </a:solidFill>
              </a:rPr>
              <a:t>’s methods.</a:t>
            </a:r>
          </a:p>
          <a:p>
            <a:pPr lvl="1" eaLnBrk="1" hangingPunct="1"/>
            <a:r>
              <a:rPr lang="en-US" altLang="en-US" dirty="0">
                <a:solidFill>
                  <a:srgbClr val="000000"/>
                </a:solidFill>
              </a:rPr>
              <a:t>If you don’t explicitly specify which class a new class extends, the class extends </a:t>
            </a:r>
            <a:r>
              <a:rPr lang="en-US" altLang="en-US" dirty="0">
                <a:solidFill>
                  <a:srgbClr val="000000"/>
                </a:solidFill>
                <a:latin typeface="Consolas" panose="020B0609020204030204" pitchFamily="49" charset="0"/>
              </a:rPr>
              <a:t>Object</a:t>
            </a:r>
            <a:r>
              <a:rPr lang="en-US" altLang="en-US" dirty="0">
                <a:solidFill>
                  <a:srgbClr val="000000"/>
                </a:solidFill>
              </a:rPr>
              <a:t> implicitly. </a:t>
            </a:r>
          </a:p>
        </p:txBody>
      </p:sp>
      <p:sp>
        <p:nvSpPr>
          <p:cNvPr id="4" name="Footer Placeholder 3">
            <a:extLst>
              <a:ext uri="{FF2B5EF4-FFF2-40B4-BE49-F238E27FC236}">
                <a16:creationId xmlns:a16="http://schemas.microsoft.com/office/drawing/2014/main" id="{E36459B6-2D59-4905-9463-A450F97FE48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29123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5">
            <a:extLst>
              <a:ext uri="{FF2B5EF4-FFF2-40B4-BE49-F238E27FC236}">
                <a16:creationId xmlns:a16="http://schemas.microsoft.com/office/drawing/2014/main" id="{8E9E3EAD-29D1-4727-9135-364A43B7D7C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76300"/>
            <a:ext cx="12192000" cy="5103813"/>
          </a:xfrm>
          <a:prstGeom prst="rect">
            <a:avLst/>
          </a:prstGeom>
        </p:spPr>
      </p:pic>
      <p:sp>
        <p:nvSpPr>
          <p:cNvPr id="2" name="Footer Placeholder 1">
            <a:extLst>
              <a:ext uri="{FF2B5EF4-FFF2-40B4-BE49-F238E27FC236}">
                <a16:creationId xmlns:a16="http://schemas.microsoft.com/office/drawing/2014/main" id="{362FF857-637B-45D6-A921-78CAAB425A1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03382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6">
            <a:extLst>
              <a:ext uri="{FF2B5EF4-FFF2-40B4-BE49-F238E27FC236}">
                <a16:creationId xmlns:a16="http://schemas.microsoft.com/office/drawing/2014/main" id="{9C9D16B9-0251-4F06-B56A-BBA4C8832AA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84300" y="0"/>
            <a:ext cx="9421813" cy="6858000"/>
          </a:xfrm>
          <a:prstGeom prst="rect">
            <a:avLst/>
          </a:prstGeom>
        </p:spPr>
      </p:pic>
      <p:sp>
        <p:nvSpPr>
          <p:cNvPr id="2" name="Footer Placeholder 1">
            <a:extLst>
              <a:ext uri="{FF2B5EF4-FFF2-40B4-BE49-F238E27FC236}">
                <a16:creationId xmlns:a16="http://schemas.microsoft.com/office/drawing/2014/main" id="{C4F9969A-B7C9-4F00-AAA9-1317DDBEB06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72821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7">
            <a:extLst>
              <a:ext uri="{FF2B5EF4-FFF2-40B4-BE49-F238E27FC236}">
                <a16:creationId xmlns:a16="http://schemas.microsoft.com/office/drawing/2014/main" id="{F7B02E47-3365-482F-963E-A0FFE212520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p:spPr>
      </p:pic>
      <p:sp>
        <p:nvSpPr>
          <p:cNvPr id="2" name="Footer Placeholder 1">
            <a:extLst>
              <a:ext uri="{FF2B5EF4-FFF2-40B4-BE49-F238E27FC236}">
                <a16:creationId xmlns:a16="http://schemas.microsoft.com/office/drawing/2014/main" id="{A0F3E3FE-9332-481D-82A5-2ABD628B18A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14765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8">
            <a:extLst>
              <a:ext uri="{FF2B5EF4-FFF2-40B4-BE49-F238E27FC236}">
                <a16:creationId xmlns:a16="http://schemas.microsoft.com/office/drawing/2014/main" id="{FD02D7E1-A5FB-4B94-9F34-1A1B9FDBAE8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EFB6F6C2-B9AB-4AF3-A22F-1D273A4ADE4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6176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19">
            <a:extLst>
              <a:ext uri="{FF2B5EF4-FFF2-40B4-BE49-F238E27FC236}">
                <a16:creationId xmlns:a16="http://schemas.microsoft.com/office/drawing/2014/main" id="{E02B939E-A65F-4CB3-B8F9-B4DB104DC54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20E4387F-8B2E-4DDE-9AE9-7D285766EAC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0987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B2CA3-760A-48C8-BD1B-13B14E1564BD}"/>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 (Cont.)</a:t>
            </a:r>
          </a:p>
        </p:txBody>
      </p:sp>
      <p:sp>
        <p:nvSpPr>
          <p:cNvPr id="36867" name="Text Placeholder 2">
            <a:extLst>
              <a:ext uri="{FF2B5EF4-FFF2-40B4-BE49-F238E27FC236}">
                <a16:creationId xmlns:a16="http://schemas.microsoft.com/office/drawing/2014/main" id="{2511B4B7-B271-4126-A9D1-730EF2B66E5A}"/>
              </a:ext>
            </a:extLst>
          </p:cNvPr>
          <p:cNvSpPr>
            <a:spLocks noGrp="1"/>
          </p:cNvSpPr>
          <p:nvPr>
            <p:ph type="body" idx="1"/>
          </p:nvPr>
        </p:nvSpPr>
        <p:spPr/>
        <p:txBody>
          <a:bodyPr/>
          <a:lstStyle/>
          <a:p>
            <a:pPr eaLnBrk="1" hangingPunct="1"/>
            <a:r>
              <a:rPr lang="en-US" altLang="en-US" dirty="0">
                <a:solidFill>
                  <a:srgbClr val="000000"/>
                </a:solidFill>
              </a:rPr>
              <a:t>Constructors are </a:t>
            </a:r>
            <a:r>
              <a:rPr lang="en-US" altLang="en-US" i="1" dirty="0">
                <a:solidFill>
                  <a:srgbClr val="000000"/>
                </a:solidFill>
              </a:rPr>
              <a:t>not</a:t>
            </a:r>
            <a:r>
              <a:rPr lang="en-US" altLang="en-US" dirty="0">
                <a:solidFill>
                  <a:srgbClr val="000000"/>
                </a:solidFill>
              </a:rPr>
              <a:t> inherited.</a:t>
            </a:r>
          </a:p>
          <a:p>
            <a:pPr eaLnBrk="1" hangingPunct="1"/>
            <a:r>
              <a:rPr lang="en-US" altLang="en-US" i="1" dirty="0">
                <a:solidFill>
                  <a:srgbClr val="000000"/>
                </a:solidFill>
              </a:rPr>
              <a:t>The first task of a subclass constructor is to call its direct superclass’s constructor </a:t>
            </a:r>
            <a:r>
              <a:rPr lang="en-US" altLang="en-US" dirty="0">
                <a:solidFill>
                  <a:srgbClr val="000000"/>
                </a:solidFill>
              </a:rPr>
              <a:t>explicitly or implicitly</a:t>
            </a:r>
          </a:p>
          <a:p>
            <a:pPr lvl="1" eaLnBrk="1" hangingPunct="1"/>
            <a:r>
              <a:rPr lang="en-US" altLang="en-US" dirty="0">
                <a:solidFill>
                  <a:srgbClr val="000000"/>
                </a:solidFill>
              </a:rPr>
              <a:t>Ensures that the instance variables inherited from the superclass are initialized properly. </a:t>
            </a:r>
          </a:p>
          <a:p>
            <a:pPr eaLnBrk="1" hangingPunct="1"/>
            <a:r>
              <a:rPr lang="en-US" altLang="en-US" dirty="0">
                <a:solidFill>
                  <a:srgbClr val="000000"/>
                </a:solidFill>
              </a:rPr>
              <a:t>If the code does not include an explicit call to the superclass constructor, Java implicitly calls the superclass’s default or no-argument constructor. </a:t>
            </a:r>
          </a:p>
          <a:p>
            <a:pPr eaLnBrk="1" hangingPunct="1"/>
            <a:r>
              <a:rPr lang="en-US" altLang="en-US" dirty="0">
                <a:solidFill>
                  <a:srgbClr val="000000"/>
                </a:solidFill>
              </a:rPr>
              <a:t>A class’s default constructor calls the superclass’s default or no-argument constructor.</a:t>
            </a:r>
          </a:p>
        </p:txBody>
      </p:sp>
      <p:sp>
        <p:nvSpPr>
          <p:cNvPr id="4" name="Footer Placeholder 3">
            <a:extLst>
              <a:ext uri="{FF2B5EF4-FFF2-40B4-BE49-F238E27FC236}">
                <a16:creationId xmlns:a16="http://schemas.microsoft.com/office/drawing/2014/main" id="{4ABE4C67-B2C4-4C80-817B-3083435F29F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29845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2FCC-56F8-4D61-9856-7F283B95B863}"/>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 (Cont.)</a:t>
            </a:r>
          </a:p>
        </p:txBody>
      </p:sp>
      <p:sp>
        <p:nvSpPr>
          <p:cNvPr id="37891" name="Text Placeholder 2">
            <a:extLst>
              <a:ext uri="{FF2B5EF4-FFF2-40B4-BE49-F238E27FC236}">
                <a16:creationId xmlns:a16="http://schemas.microsoft.com/office/drawing/2014/main" id="{C397B6BC-3613-45BA-8871-13096C2DAB78}"/>
              </a:ext>
            </a:extLst>
          </p:cNvPr>
          <p:cNvSpPr>
            <a:spLocks noGrp="1"/>
          </p:cNvSpPr>
          <p:nvPr>
            <p:ph type="body" idx="1"/>
          </p:nvPr>
        </p:nvSpPr>
        <p:spPr/>
        <p:txBody>
          <a:bodyPr/>
          <a:lstStyle/>
          <a:p>
            <a:pPr eaLnBrk="1" hangingPunct="1"/>
            <a:r>
              <a:rPr lang="en-US" altLang="en-US" dirty="0" err="1">
                <a:solidFill>
                  <a:srgbClr val="000000"/>
                </a:solidFill>
                <a:latin typeface="Consolas" panose="020B0609020204030204" pitchFamily="49" charset="0"/>
              </a:rPr>
              <a:t>toString</a:t>
            </a:r>
            <a:r>
              <a:rPr lang="en-US" altLang="en-US" dirty="0">
                <a:solidFill>
                  <a:srgbClr val="000000"/>
                </a:solidFill>
              </a:rPr>
              <a:t> is one of the methods that </a:t>
            </a:r>
            <a:r>
              <a:rPr lang="en-US" altLang="en-US" i="1" dirty="0">
                <a:solidFill>
                  <a:srgbClr val="000000"/>
                </a:solidFill>
              </a:rPr>
              <a:t>every</a:t>
            </a:r>
            <a:r>
              <a:rPr lang="en-US" altLang="en-US" dirty="0">
                <a:solidFill>
                  <a:srgbClr val="000000"/>
                </a:solidFill>
              </a:rPr>
              <a:t> class inherits directly or indirectly from class </a:t>
            </a:r>
            <a:r>
              <a:rPr lang="en-US" altLang="en-US" dirty="0">
                <a:solidFill>
                  <a:srgbClr val="000000"/>
                </a:solidFill>
                <a:latin typeface="Consolas" panose="020B0609020204030204" pitchFamily="49" charset="0"/>
              </a:rPr>
              <a:t>Object</a:t>
            </a:r>
            <a:r>
              <a:rPr lang="en-US" altLang="en-US" dirty="0">
                <a:solidFill>
                  <a:srgbClr val="000000"/>
                </a:solidFill>
              </a:rPr>
              <a:t>. </a:t>
            </a:r>
          </a:p>
          <a:p>
            <a:pPr lvl="1" eaLnBrk="1" hangingPunct="1"/>
            <a:r>
              <a:rPr lang="en-US" altLang="en-US" dirty="0">
                <a:solidFill>
                  <a:srgbClr val="000000"/>
                </a:solidFill>
              </a:rPr>
              <a:t>Returns a </a:t>
            </a:r>
            <a:r>
              <a:rPr lang="en-US" altLang="en-US" dirty="0">
                <a:solidFill>
                  <a:srgbClr val="000000"/>
                </a:solidFill>
                <a:latin typeface="Consolas" panose="020B0609020204030204" pitchFamily="49" charset="0"/>
              </a:rPr>
              <a:t>String</a:t>
            </a:r>
            <a:r>
              <a:rPr lang="en-US" altLang="en-US" dirty="0">
                <a:solidFill>
                  <a:srgbClr val="000000"/>
                </a:solidFill>
              </a:rPr>
              <a:t> representing an object. </a:t>
            </a:r>
          </a:p>
          <a:p>
            <a:pPr lvl="1" eaLnBrk="1" hangingPunct="1"/>
            <a:r>
              <a:rPr lang="en-US" altLang="en-US" dirty="0">
                <a:solidFill>
                  <a:srgbClr val="000000"/>
                </a:solidFill>
              </a:rPr>
              <a:t>Called implicitly whenever an object must be converted to a </a:t>
            </a:r>
            <a:r>
              <a:rPr lang="en-US" altLang="en-US" dirty="0">
                <a:solidFill>
                  <a:srgbClr val="000000"/>
                </a:solidFill>
                <a:latin typeface="Consolas" panose="020B0609020204030204" pitchFamily="49" charset="0"/>
              </a:rPr>
              <a:t>String</a:t>
            </a:r>
            <a:r>
              <a:rPr lang="en-US" altLang="en-US" dirty="0">
                <a:solidFill>
                  <a:srgbClr val="000000"/>
                </a:solidFill>
              </a:rPr>
              <a:t> representation. </a:t>
            </a:r>
          </a:p>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Object</a:t>
            </a:r>
            <a:r>
              <a:rPr lang="en-US" altLang="en-US" dirty="0">
                <a:solidFill>
                  <a:srgbClr val="000000"/>
                </a:solidFill>
              </a:rPr>
              <a:t>’s </a:t>
            </a:r>
            <a:r>
              <a:rPr lang="en-US" altLang="en-US" dirty="0" err="1">
                <a:solidFill>
                  <a:srgbClr val="000000"/>
                </a:solidFill>
                <a:latin typeface="Consolas" panose="020B0609020204030204" pitchFamily="49" charset="0"/>
              </a:rPr>
              <a:t>toString</a:t>
            </a:r>
            <a:r>
              <a:rPr lang="en-US" altLang="en-US" dirty="0">
                <a:solidFill>
                  <a:srgbClr val="000000"/>
                </a:solidFill>
              </a:rPr>
              <a:t> method returns a </a:t>
            </a:r>
            <a:r>
              <a:rPr lang="en-US" altLang="en-US" dirty="0">
                <a:solidFill>
                  <a:srgbClr val="000000"/>
                </a:solidFill>
                <a:latin typeface="Consolas" panose="020B0609020204030204" pitchFamily="49" charset="0"/>
              </a:rPr>
              <a:t>String</a:t>
            </a:r>
            <a:r>
              <a:rPr lang="en-US" altLang="en-US" dirty="0">
                <a:solidFill>
                  <a:srgbClr val="000000"/>
                </a:solidFill>
              </a:rPr>
              <a:t> that includes the name of the object’s class. </a:t>
            </a:r>
          </a:p>
          <a:p>
            <a:pPr lvl="1" eaLnBrk="1" hangingPunct="1"/>
            <a:r>
              <a:rPr lang="en-US" altLang="en-US" dirty="0">
                <a:solidFill>
                  <a:srgbClr val="000000"/>
                </a:solidFill>
              </a:rPr>
              <a:t>This is primarily a placeholder that can be </a:t>
            </a:r>
            <a:r>
              <a:rPr lang="en-US" altLang="en-US" i="1" dirty="0">
                <a:solidFill>
                  <a:srgbClr val="000000"/>
                </a:solidFill>
              </a:rPr>
              <a:t>overridden</a:t>
            </a:r>
            <a:r>
              <a:rPr lang="en-US" altLang="en-US" dirty="0">
                <a:solidFill>
                  <a:srgbClr val="000000"/>
                </a:solidFill>
              </a:rPr>
              <a:t> by a subclass to specify an appropriate </a:t>
            </a:r>
            <a:r>
              <a:rPr lang="en-US" altLang="en-US" dirty="0">
                <a:solidFill>
                  <a:srgbClr val="000000"/>
                </a:solidFill>
                <a:latin typeface="Consolas" panose="020B0609020204030204" pitchFamily="49" charset="0"/>
              </a:rPr>
              <a:t>String</a:t>
            </a:r>
            <a:r>
              <a:rPr lang="en-US" altLang="en-US" dirty="0">
                <a:solidFill>
                  <a:srgbClr val="000000"/>
                </a:solidFill>
              </a:rPr>
              <a:t> representation.</a:t>
            </a:r>
          </a:p>
        </p:txBody>
      </p:sp>
      <p:sp>
        <p:nvSpPr>
          <p:cNvPr id="4" name="Footer Placeholder 3">
            <a:extLst>
              <a:ext uri="{FF2B5EF4-FFF2-40B4-BE49-F238E27FC236}">
                <a16:creationId xmlns:a16="http://schemas.microsoft.com/office/drawing/2014/main" id="{1A029F90-7F41-449E-8C61-E0FC46D5140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57511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5DB7D-9782-48CA-AEC6-3AE003BD6B0C}"/>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9.4.1 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CommissionEmployee</a:t>
            </a:r>
            <a:r>
              <a:rPr lang="en-US" dirty="0">
                <a:solidFill>
                  <a:srgbClr val="33B38C"/>
                </a:solidFill>
                <a:latin typeface="Calibri" panose="020F0502020204030204" pitchFamily="34" charset="0"/>
              </a:rPr>
              <a:t> Class (Cont.)</a:t>
            </a:r>
          </a:p>
        </p:txBody>
      </p:sp>
      <p:sp>
        <p:nvSpPr>
          <p:cNvPr id="38915" name="Text Placeholder 2">
            <a:extLst>
              <a:ext uri="{FF2B5EF4-FFF2-40B4-BE49-F238E27FC236}">
                <a16:creationId xmlns:a16="http://schemas.microsoft.com/office/drawing/2014/main" id="{DAE8A6FC-84C8-4613-8222-898E01F5C117}"/>
              </a:ext>
            </a:extLst>
          </p:cNvPr>
          <p:cNvSpPr>
            <a:spLocks noGrp="1"/>
          </p:cNvSpPr>
          <p:nvPr>
            <p:ph type="body" idx="1"/>
          </p:nvPr>
        </p:nvSpPr>
        <p:spPr/>
        <p:txBody>
          <a:bodyPr/>
          <a:lstStyle/>
          <a:p>
            <a:pPr eaLnBrk="1" hangingPunct="1"/>
            <a:r>
              <a:rPr lang="en-US" altLang="en-US" dirty="0">
                <a:solidFill>
                  <a:srgbClr val="000000"/>
                </a:solidFill>
              </a:rPr>
              <a:t>To override a superclass method, a subclass must declare a method with the same signature as the superclass method</a:t>
            </a:r>
          </a:p>
          <a:p>
            <a:pPr eaLnBrk="1" hangingPunct="1"/>
            <a:r>
              <a:rPr lang="en-US" altLang="en-US" dirty="0">
                <a:solidFill>
                  <a:srgbClr val="0000FF"/>
                </a:solidFill>
                <a:latin typeface="Consolas" panose="020B0609020204030204" pitchFamily="49" charset="0"/>
              </a:rPr>
              <a:t>@Override</a:t>
            </a:r>
            <a:r>
              <a:rPr lang="en-US" altLang="en-US" dirty="0">
                <a:solidFill>
                  <a:srgbClr val="0000FF"/>
                </a:solidFill>
              </a:rPr>
              <a:t> annotation</a:t>
            </a:r>
            <a:r>
              <a:rPr lang="en-US" altLang="en-US" dirty="0">
                <a:solidFill>
                  <a:srgbClr val="000000"/>
                </a:solidFill>
              </a:rPr>
              <a:t> </a:t>
            </a:r>
          </a:p>
          <a:p>
            <a:pPr lvl="1" eaLnBrk="1" hangingPunct="1"/>
            <a:r>
              <a:rPr lang="en-US" altLang="en-US" dirty="0">
                <a:solidFill>
                  <a:srgbClr val="000000"/>
                </a:solidFill>
              </a:rPr>
              <a:t>Indicates that a method should override a superclass method with the same signature.</a:t>
            </a:r>
          </a:p>
          <a:p>
            <a:pPr lvl="1" eaLnBrk="1" hangingPunct="1"/>
            <a:r>
              <a:rPr lang="en-US" altLang="en-US" dirty="0">
                <a:solidFill>
                  <a:srgbClr val="000000"/>
                </a:solidFill>
              </a:rPr>
              <a:t>If it does not, a compilation error occurs.</a:t>
            </a:r>
          </a:p>
        </p:txBody>
      </p:sp>
      <p:sp>
        <p:nvSpPr>
          <p:cNvPr id="4" name="Footer Placeholder 3">
            <a:extLst>
              <a:ext uri="{FF2B5EF4-FFF2-40B4-BE49-F238E27FC236}">
                <a16:creationId xmlns:a16="http://schemas.microsoft.com/office/drawing/2014/main" id="{41F05E2B-2039-44A0-BC09-7EFE225A0AE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6095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03">
            <a:extLst>
              <a:ext uri="{FF2B5EF4-FFF2-40B4-BE49-F238E27FC236}">
                <a16:creationId xmlns:a16="http://schemas.microsoft.com/office/drawing/2014/main" id="{C0CB2C4B-13E8-46E3-AE01-EE6FE6639A7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9288" y="0"/>
            <a:ext cx="10893425" cy="6858000"/>
          </a:xfrm>
          <a:prstGeom prst="rect">
            <a:avLst/>
          </a:prstGeom>
        </p:spPr>
      </p:pic>
      <p:sp>
        <p:nvSpPr>
          <p:cNvPr id="2" name="Footer Placeholder 1">
            <a:extLst>
              <a:ext uri="{FF2B5EF4-FFF2-40B4-BE49-F238E27FC236}">
                <a16:creationId xmlns:a16="http://schemas.microsoft.com/office/drawing/2014/main" id="{B8FCC037-1435-4091-944A-54C7A776AC3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662159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0">
            <a:extLst>
              <a:ext uri="{FF2B5EF4-FFF2-40B4-BE49-F238E27FC236}">
                <a16:creationId xmlns:a16="http://schemas.microsoft.com/office/drawing/2014/main" id="{229FC555-98ED-42A9-9B4E-7998567804B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68338"/>
            <a:ext cx="12192000" cy="5519737"/>
          </a:xfrm>
          <a:prstGeom prst="rect">
            <a:avLst/>
          </a:prstGeom>
        </p:spPr>
      </p:pic>
      <p:sp>
        <p:nvSpPr>
          <p:cNvPr id="2" name="Footer Placeholder 1">
            <a:extLst>
              <a:ext uri="{FF2B5EF4-FFF2-40B4-BE49-F238E27FC236}">
                <a16:creationId xmlns:a16="http://schemas.microsoft.com/office/drawing/2014/main" id="{894A2AFE-0588-4544-BD81-7905329009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4866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1">
            <a:extLst>
              <a:ext uri="{FF2B5EF4-FFF2-40B4-BE49-F238E27FC236}">
                <a16:creationId xmlns:a16="http://schemas.microsoft.com/office/drawing/2014/main" id="{A933D8D2-366C-4A62-961F-512C2C787A5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577975" y="0"/>
            <a:ext cx="9036050" cy="6858000"/>
          </a:xfrm>
          <a:prstGeom prst="rect">
            <a:avLst/>
          </a:prstGeom>
        </p:spPr>
      </p:pic>
      <p:sp>
        <p:nvSpPr>
          <p:cNvPr id="2" name="Footer Placeholder 1">
            <a:extLst>
              <a:ext uri="{FF2B5EF4-FFF2-40B4-BE49-F238E27FC236}">
                <a16:creationId xmlns:a16="http://schemas.microsoft.com/office/drawing/2014/main" id="{31685A70-1521-4C32-8656-F12EE579B8B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22522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2">
            <a:extLst>
              <a:ext uri="{FF2B5EF4-FFF2-40B4-BE49-F238E27FC236}">
                <a16:creationId xmlns:a16="http://schemas.microsoft.com/office/drawing/2014/main" id="{B65EFFC6-75C5-4D41-AD1D-B3BE6598ECAD}"/>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36A98BA1-8D47-46C5-B6B4-269B906DAC4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3596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3">
            <a:extLst>
              <a:ext uri="{FF2B5EF4-FFF2-40B4-BE49-F238E27FC236}">
                <a16:creationId xmlns:a16="http://schemas.microsoft.com/office/drawing/2014/main" id="{55E52127-8692-46E1-ACFA-DB8A902F626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212850" y="0"/>
            <a:ext cx="9766300" cy="6858000"/>
          </a:xfrm>
          <a:prstGeom prst="rect">
            <a:avLst/>
          </a:prstGeom>
        </p:spPr>
      </p:pic>
      <p:sp>
        <p:nvSpPr>
          <p:cNvPr id="2" name="Footer Placeholder 1">
            <a:extLst>
              <a:ext uri="{FF2B5EF4-FFF2-40B4-BE49-F238E27FC236}">
                <a16:creationId xmlns:a16="http://schemas.microsoft.com/office/drawing/2014/main" id="{4454BA0C-592A-403E-B043-E8A1EEF3437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50590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C5D2-F86E-484F-89D0-574FEBB2CF07}"/>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a:t>
            </a:r>
          </a:p>
        </p:txBody>
      </p:sp>
      <p:sp>
        <p:nvSpPr>
          <p:cNvPr id="44035" name="Text Placeholder 2">
            <a:extLst>
              <a:ext uri="{FF2B5EF4-FFF2-40B4-BE49-F238E27FC236}">
                <a16:creationId xmlns:a16="http://schemas.microsoft.com/office/drawing/2014/main" id="{597D08C3-C05E-462D-A9B9-89A0ED711A12}"/>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(Fig. 9.6) contains a first name, last name, social security number, gross sales amount, commission rate </a:t>
            </a:r>
            <a:r>
              <a:rPr lang="en-US" altLang="en-US" i="1" dirty="0">
                <a:solidFill>
                  <a:srgbClr val="000000"/>
                </a:solidFill>
              </a:rPr>
              <a:t>and</a:t>
            </a:r>
            <a:r>
              <a:rPr lang="en-US" altLang="en-US" dirty="0">
                <a:solidFill>
                  <a:srgbClr val="000000"/>
                </a:solidFill>
              </a:rPr>
              <a:t> base salary. </a:t>
            </a:r>
          </a:p>
          <a:p>
            <a:pPr lvl="1" eaLnBrk="1" hangingPunct="1"/>
            <a:r>
              <a:rPr lang="en-US" altLang="en-US" dirty="0">
                <a:solidFill>
                  <a:srgbClr val="000000"/>
                </a:solidFill>
              </a:rPr>
              <a:t>All but the base salary are in common with 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a:t>
            </a:r>
          </a:p>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public</a:t>
            </a:r>
            <a:r>
              <a:rPr lang="en-US" altLang="en-US" dirty="0">
                <a:solidFill>
                  <a:srgbClr val="000000"/>
                </a:solidFill>
              </a:rPr>
              <a:t> services include a constructor, and methods </a:t>
            </a:r>
            <a:r>
              <a:rPr lang="en-US" altLang="en-US" dirty="0">
                <a:solidFill>
                  <a:srgbClr val="000000"/>
                </a:solidFill>
                <a:latin typeface="Consolas" panose="020B0609020204030204" pitchFamily="49" charset="0"/>
              </a:rPr>
              <a:t>earnings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and </a:t>
            </a:r>
            <a:r>
              <a:rPr lang="en-US" altLang="en-US" i="1" dirty="0">
                <a:solidFill>
                  <a:srgbClr val="000000"/>
                </a:solidFill>
              </a:rPr>
              <a:t>get </a:t>
            </a:r>
            <a:r>
              <a:rPr lang="en-US" altLang="en-US" dirty="0">
                <a:solidFill>
                  <a:srgbClr val="000000"/>
                </a:solidFill>
              </a:rPr>
              <a:t>and</a:t>
            </a:r>
            <a:r>
              <a:rPr lang="en-US" altLang="en-US" i="1" dirty="0">
                <a:solidFill>
                  <a:srgbClr val="000000"/>
                </a:solidFill>
              </a:rPr>
              <a:t> set</a:t>
            </a:r>
            <a:r>
              <a:rPr lang="en-US" altLang="en-US" dirty="0">
                <a:solidFill>
                  <a:srgbClr val="000000"/>
                </a:solidFill>
              </a:rPr>
              <a:t> for each instance variable</a:t>
            </a:r>
          </a:p>
          <a:p>
            <a:pPr lvl="1" eaLnBrk="1" hangingPunct="1"/>
            <a:r>
              <a:rPr lang="en-US" altLang="en-US" dirty="0">
                <a:solidFill>
                  <a:srgbClr val="000000"/>
                </a:solidFill>
              </a:rPr>
              <a:t>Most of these are in common with 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a:t>
            </a:r>
          </a:p>
        </p:txBody>
      </p:sp>
      <p:sp>
        <p:nvSpPr>
          <p:cNvPr id="4" name="Footer Placeholder 3">
            <a:extLst>
              <a:ext uri="{FF2B5EF4-FFF2-40B4-BE49-F238E27FC236}">
                <a16:creationId xmlns:a16="http://schemas.microsoft.com/office/drawing/2014/main" id="{AD30BC8F-65EE-46CC-A01E-5016B02D762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51287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4">
            <a:extLst>
              <a:ext uri="{FF2B5EF4-FFF2-40B4-BE49-F238E27FC236}">
                <a16:creationId xmlns:a16="http://schemas.microsoft.com/office/drawing/2014/main" id="{D8903B32-1B68-4A2A-90B8-DC9F48C51FE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33425"/>
            <a:ext cx="12192000" cy="5391150"/>
          </a:xfrm>
          <a:prstGeom prst="rect">
            <a:avLst/>
          </a:prstGeom>
        </p:spPr>
      </p:pic>
      <p:sp>
        <p:nvSpPr>
          <p:cNvPr id="2" name="Footer Placeholder 1">
            <a:extLst>
              <a:ext uri="{FF2B5EF4-FFF2-40B4-BE49-F238E27FC236}">
                <a16:creationId xmlns:a16="http://schemas.microsoft.com/office/drawing/2014/main" id="{AF3035AD-0D3D-4D09-8D55-9B25FFACD6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3354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5">
            <a:extLst>
              <a:ext uri="{FF2B5EF4-FFF2-40B4-BE49-F238E27FC236}">
                <a16:creationId xmlns:a16="http://schemas.microsoft.com/office/drawing/2014/main" id="{22F643D2-B368-4AA0-AA5F-3FDE9DC8F61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B0398CD8-37D2-4F65-989F-0F41877C250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472848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6">
            <a:extLst>
              <a:ext uri="{FF2B5EF4-FFF2-40B4-BE49-F238E27FC236}">
                <a16:creationId xmlns:a16="http://schemas.microsoft.com/office/drawing/2014/main" id="{9512EFF6-591B-47C3-B249-5D4D8F076F9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76275" y="0"/>
            <a:ext cx="10837863" cy="6858000"/>
          </a:xfrm>
          <a:prstGeom prst="rect">
            <a:avLst/>
          </a:prstGeom>
        </p:spPr>
      </p:pic>
      <p:sp>
        <p:nvSpPr>
          <p:cNvPr id="2" name="Footer Placeholder 1">
            <a:extLst>
              <a:ext uri="{FF2B5EF4-FFF2-40B4-BE49-F238E27FC236}">
                <a16:creationId xmlns:a16="http://schemas.microsoft.com/office/drawing/2014/main" id="{1718F81F-7568-48FF-AC44-93D4D7A28B0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2829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7">
            <a:extLst>
              <a:ext uri="{FF2B5EF4-FFF2-40B4-BE49-F238E27FC236}">
                <a16:creationId xmlns:a16="http://schemas.microsoft.com/office/drawing/2014/main" id="{BCD76BDF-BB2E-41EF-BA15-48FA2417F7F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2" name="Footer Placeholder 1">
            <a:extLst>
              <a:ext uri="{FF2B5EF4-FFF2-40B4-BE49-F238E27FC236}">
                <a16:creationId xmlns:a16="http://schemas.microsoft.com/office/drawing/2014/main" id="{D6F72967-D86C-4DE6-A530-4F71AF7D27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32971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8">
            <a:extLst>
              <a:ext uri="{FF2B5EF4-FFF2-40B4-BE49-F238E27FC236}">
                <a16:creationId xmlns:a16="http://schemas.microsoft.com/office/drawing/2014/main" id="{A7C65DCB-5C62-4687-B8F3-E3642C8CAA1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8613E5A2-80B9-4ABC-ACA3-6A1EF23E46B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9890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7C3A-6D30-4E0F-8F07-C772AF6732A3}"/>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a:t>
            </a:r>
          </a:p>
        </p:txBody>
      </p:sp>
      <p:sp>
        <p:nvSpPr>
          <p:cNvPr id="13315" name="Text Placeholder 2">
            <a:extLst>
              <a:ext uri="{FF2B5EF4-FFF2-40B4-BE49-F238E27FC236}">
                <a16:creationId xmlns:a16="http://schemas.microsoft.com/office/drawing/2014/main" id="{409607F0-475B-4726-943B-9A5148100A19}"/>
              </a:ext>
            </a:extLst>
          </p:cNvPr>
          <p:cNvSpPr>
            <a:spLocks noGrp="1"/>
          </p:cNvSpPr>
          <p:nvPr>
            <p:ph type="body" idx="1"/>
          </p:nvPr>
        </p:nvSpPr>
        <p:spPr/>
        <p:txBody>
          <a:bodyPr/>
          <a:lstStyle/>
          <a:p>
            <a:pPr eaLnBrk="1" hangingPunct="1"/>
            <a:r>
              <a:rPr lang="en-US" altLang="en-US" dirty="0">
                <a:solidFill>
                  <a:srgbClr val="0000FF"/>
                </a:solidFill>
              </a:rPr>
              <a:t>Inheritance</a:t>
            </a:r>
          </a:p>
          <a:p>
            <a:pPr lvl="1" eaLnBrk="1" hangingPunct="1"/>
            <a:r>
              <a:rPr lang="en-US" altLang="en-US" dirty="0">
                <a:solidFill>
                  <a:srgbClr val="000000"/>
                </a:solidFill>
              </a:rPr>
              <a:t>A new class is created by acquiring an existing class’s members and possibly embellishing them with new or modified capabilities. </a:t>
            </a:r>
          </a:p>
          <a:p>
            <a:pPr lvl="1" eaLnBrk="1" hangingPunct="1"/>
            <a:r>
              <a:rPr lang="en-US" altLang="en-US" dirty="0">
                <a:solidFill>
                  <a:srgbClr val="000000"/>
                </a:solidFill>
              </a:rPr>
              <a:t>Can save time during program development by basing new classes on existing proven and debugged high-quality software. </a:t>
            </a:r>
          </a:p>
          <a:p>
            <a:pPr lvl="1" eaLnBrk="1" hangingPunct="1"/>
            <a:r>
              <a:rPr lang="en-US" altLang="en-US" dirty="0">
                <a:solidFill>
                  <a:srgbClr val="000000"/>
                </a:solidFill>
              </a:rPr>
              <a:t>Increases the likelihood that a system will be implemented and maintained effectively.</a:t>
            </a:r>
          </a:p>
        </p:txBody>
      </p:sp>
      <p:sp>
        <p:nvSpPr>
          <p:cNvPr id="4" name="Footer Placeholder 3">
            <a:extLst>
              <a:ext uri="{FF2B5EF4-FFF2-40B4-BE49-F238E27FC236}">
                <a16:creationId xmlns:a16="http://schemas.microsoft.com/office/drawing/2014/main" id="{B7489553-E8E0-4647-97E9-C667B295FE3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01181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29">
            <a:extLst>
              <a:ext uri="{FF2B5EF4-FFF2-40B4-BE49-F238E27FC236}">
                <a16:creationId xmlns:a16="http://schemas.microsoft.com/office/drawing/2014/main" id="{7A0FB892-8FD4-4360-94AB-D0210125AB7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6E518207-4EDC-4C6E-8A64-8BFF9349DD2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67608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0">
            <a:extLst>
              <a:ext uri="{FF2B5EF4-FFF2-40B4-BE49-F238E27FC236}">
                <a16:creationId xmlns:a16="http://schemas.microsoft.com/office/drawing/2014/main" id="{CA7AF5EF-DA45-4708-A5CD-8A6A928F83E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350"/>
            <a:ext cx="12192000" cy="6843713"/>
          </a:xfrm>
          <a:prstGeom prst="rect">
            <a:avLst/>
          </a:prstGeom>
        </p:spPr>
      </p:pic>
      <p:sp>
        <p:nvSpPr>
          <p:cNvPr id="2" name="Footer Placeholder 1">
            <a:extLst>
              <a:ext uri="{FF2B5EF4-FFF2-40B4-BE49-F238E27FC236}">
                <a16:creationId xmlns:a16="http://schemas.microsoft.com/office/drawing/2014/main" id="{3267F39D-A38F-45C2-A185-39968B7CBD2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427497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07D6-D38A-41CF-A464-09CC1B6610A2}"/>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 (Cont.)</a:t>
            </a:r>
          </a:p>
        </p:txBody>
      </p:sp>
      <p:sp>
        <p:nvSpPr>
          <p:cNvPr id="51203" name="Text Placeholder 2">
            <a:extLst>
              <a:ext uri="{FF2B5EF4-FFF2-40B4-BE49-F238E27FC236}">
                <a16:creationId xmlns:a16="http://schemas.microsoft.com/office/drawing/2014/main" id="{8C643C8A-269B-49AA-819D-D4744D0A6381}"/>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does </a:t>
            </a:r>
            <a:r>
              <a:rPr lang="en-US" altLang="en-US" i="1" dirty="0">
                <a:solidFill>
                  <a:srgbClr val="000000"/>
                </a:solidFill>
              </a:rPr>
              <a:t>not</a:t>
            </a:r>
            <a:r>
              <a:rPr lang="en-US" altLang="en-US" dirty="0">
                <a:solidFill>
                  <a:srgbClr val="000000"/>
                </a:solidFill>
              </a:rPr>
              <a:t> specify “</a:t>
            </a:r>
            <a:r>
              <a:rPr lang="en-US" altLang="en-US" dirty="0">
                <a:solidFill>
                  <a:srgbClr val="000000"/>
                </a:solidFill>
                <a:latin typeface="Consolas" panose="020B0609020204030204" pitchFamily="49" charset="0"/>
              </a:rPr>
              <a:t>extends</a:t>
            </a:r>
            <a:r>
              <a:rPr lang="en-US" altLang="en-US" dirty="0">
                <a:solidFill>
                  <a:srgbClr val="000000"/>
                </a:solidFill>
              </a:rPr>
              <a:t> </a:t>
            </a:r>
            <a:r>
              <a:rPr lang="en-US" altLang="en-US" dirty="0">
                <a:solidFill>
                  <a:srgbClr val="000000"/>
                </a:solidFill>
                <a:latin typeface="Consolas" panose="020B0609020204030204" pitchFamily="49" charset="0"/>
              </a:rPr>
              <a:t>Object</a:t>
            </a:r>
            <a:r>
              <a:rPr lang="en-US" altLang="en-US" dirty="0">
                <a:solidFill>
                  <a:srgbClr val="000000"/>
                </a:solidFill>
              </a:rPr>
              <a:t>” </a:t>
            </a:r>
          </a:p>
          <a:p>
            <a:pPr lvl="1" eaLnBrk="1" hangingPunct="1"/>
            <a:r>
              <a:rPr lang="en-US" altLang="en-US" dirty="0">
                <a:solidFill>
                  <a:srgbClr val="000000"/>
                </a:solidFill>
              </a:rPr>
              <a:t>Implicitly extends </a:t>
            </a:r>
            <a:r>
              <a:rPr lang="en-US" altLang="en-US" dirty="0">
                <a:solidFill>
                  <a:srgbClr val="000000"/>
                </a:solidFill>
                <a:latin typeface="Consolas" panose="020B0609020204030204" pitchFamily="49" charset="0"/>
              </a:rPr>
              <a:t>Object</a:t>
            </a:r>
            <a:r>
              <a:rPr lang="en-US" altLang="en-US" dirty="0">
                <a:solidFill>
                  <a:srgbClr val="000000"/>
                </a:solidFill>
              </a:rPr>
              <a:t>. </a:t>
            </a:r>
          </a:p>
          <a:p>
            <a:pPr eaLnBrk="1" hangingPunct="1"/>
            <a:r>
              <a:rPr lang="en-US" altLang="en-US" dirty="0" err="1">
                <a:solidFill>
                  <a:srgbClr val="000000"/>
                </a:solidFill>
                <a:latin typeface="Consolas" panose="020B0609020204030204" pitchFamily="49" charset="0"/>
              </a:rPr>
              <a:t>BasePlusCommissionEmployee</a:t>
            </a:r>
            <a:r>
              <a:rPr lang="en-US" altLang="en-US" dirty="0" err="1">
                <a:solidFill>
                  <a:srgbClr val="000000"/>
                </a:solidFill>
              </a:rPr>
              <a:t>’s</a:t>
            </a:r>
            <a:r>
              <a:rPr lang="en-US" altLang="en-US" dirty="0">
                <a:solidFill>
                  <a:srgbClr val="000000"/>
                </a:solidFill>
              </a:rPr>
              <a:t> constructor invokes class </a:t>
            </a:r>
            <a:r>
              <a:rPr lang="en-US" altLang="en-US" dirty="0">
                <a:solidFill>
                  <a:srgbClr val="000000"/>
                </a:solidFill>
                <a:latin typeface="Consolas" panose="020B0609020204030204" pitchFamily="49" charset="0"/>
              </a:rPr>
              <a:t>Object</a:t>
            </a:r>
            <a:r>
              <a:rPr lang="en-US" altLang="en-US" dirty="0">
                <a:solidFill>
                  <a:srgbClr val="000000"/>
                </a:solidFill>
              </a:rPr>
              <a:t>’s default constructor </a:t>
            </a:r>
            <a:r>
              <a:rPr lang="en-US" altLang="en-US" i="1" dirty="0">
                <a:solidFill>
                  <a:srgbClr val="000000"/>
                </a:solidFill>
              </a:rPr>
              <a:t>implicitly</a:t>
            </a:r>
            <a:r>
              <a:rPr lang="en-US" altLang="en-US" dirty="0">
                <a:solidFill>
                  <a:srgbClr val="000000"/>
                </a:solidFill>
              </a:rPr>
              <a:t>.</a:t>
            </a:r>
          </a:p>
        </p:txBody>
      </p:sp>
      <p:sp>
        <p:nvSpPr>
          <p:cNvPr id="4" name="Footer Placeholder 3">
            <a:extLst>
              <a:ext uri="{FF2B5EF4-FFF2-40B4-BE49-F238E27FC236}">
                <a16:creationId xmlns:a16="http://schemas.microsoft.com/office/drawing/2014/main" id="{40FB820A-8359-4E95-97CA-9EA56642E01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29813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1">
            <a:extLst>
              <a:ext uri="{FF2B5EF4-FFF2-40B4-BE49-F238E27FC236}">
                <a16:creationId xmlns:a16="http://schemas.microsoft.com/office/drawing/2014/main" id="{B67CC714-6B0D-423C-866F-57BD649BF44E}"/>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89022A8F-497A-4DEA-BA05-4BC15F979FF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62480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2">
            <a:extLst>
              <a:ext uri="{FF2B5EF4-FFF2-40B4-BE49-F238E27FC236}">
                <a16:creationId xmlns:a16="http://schemas.microsoft.com/office/drawing/2014/main" id="{7DBF053A-0F11-4528-B5FE-7CDAB14E985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65A2F07A-24E6-4444-9CC7-64F0925829F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77210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3">
            <a:extLst>
              <a:ext uri="{FF2B5EF4-FFF2-40B4-BE49-F238E27FC236}">
                <a16:creationId xmlns:a16="http://schemas.microsoft.com/office/drawing/2014/main" id="{1635F206-8F63-4EB0-9F15-E4BA32ABCD6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09550"/>
            <a:ext cx="12192000" cy="6437313"/>
          </a:xfrm>
          <a:prstGeom prst="rect">
            <a:avLst/>
          </a:prstGeom>
        </p:spPr>
      </p:pic>
      <p:sp>
        <p:nvSpPr>
          <p:cNvPr id="2" name="Footer Placeholder 1">
            <a:extLst>
              <a:ext uri="{FF2B5EF4-FFF2-40B4-BE49-F238E27FC236}">
                <a16:creationId xmlns:a16="http://schemas.microsoft.com/office/drawing/2014/main" id="{EE554153-9FD2-4AA2-AAB7-C7B5A0A19C7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75096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CDF8-06E7-49C8-B061-6F395ED9F161}"/>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 (Cont.)</a:t>
            </a:r>
          </a:p>
        </p:txBody>
      </p:sp>
      <p:sp>
        <p:nvSpPr>
          <p:cNvPr id="55299" name="Text Placeholder 2">
            <a:extLst>
              <a:ext uri="{FF2B5EF4-FFF2-40B4-BE49-F238E27FC236}">
                <a16:creationId xmlns:a16="http://schemas.microsoft.com/office/drawing/2014/main" id="{3E587407-969B-4EA2-A90E-D3D1DA14571A}"/>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Much of </a:t>
            </a:r>
            <a:r>
              <a:rPr lang="en-US" altLang="en-US" sz="2500" dirty="0" err="1">
                <a:solidFill>
                  <a:srgbClr val="000000"/>
                </a:solidFill>
                <a:latin typeface="Consolas" panose="020B0609020204030204" pitchFamily="49" charset="0"/>
              </a:rPr>
              <a:t>BasePlusCommissionEmployee</a:t>
            </a:r>
            <a:r>
              <a:rPr lang="en-US" altLang="en-US" sz="2500" dirty="0" err="1">
                <a:solidFill>
                  <a:srgbClr val="000000"/>
                </a:solidFill>
              </a:rPr>
              <a:t>’s</a:t>
            </a:r>
            <a:r>
              <a:rPr lang="en-US" altLang="en-US" sz="2500" dirty="0">
                <a:solidFill>
                  <a:srgbClr val="000000"/>
                </a:solidFill>
              </a:rPr>
              <a:t> code is </a:t>
            </a:r>
            <a:r>
              <a:rPr lang="en-US" altLang="en-US" sz="2500" i="1" dirty="0">
                <a:solidFill>
                  <a:srgbClr val="000000"/>
                </a:solidFill>
              </a:rPr>
              <a:t>similar</a:t>
            </a:r>
            <a:r>
              <a:rPr lang="en-US" altLang="en-US" sz="2500" dirty="0">
                <a:solidFill>
                  <a:srgbClr val="000000"/>
                </a:solidFill>
              </a:rPr>
              <a:t>, or </a:t>
            </a:r>
            <a:r>
              <a:rPr lang="en-US" altLang="en-US" sz="2500" i="1" dirty="0">
                <a:solidFill>
                  <a:srgbClr val="000000"/>
                </a:solidFill>
              </a:rPr>
              <a:t>identical</a:t>
            </a:r>
            <a:r>
              <a:rPr lang="en-US" altLang="en-US" sz="2500" dirty="0">
                <a:solidFill>
                  <a:srgbClr val="000000"/>
                </a:solidFill>
              </a:rPr>
              <a:t>, to that of </a:t>
            </a:r>
            <a:r>
              <a:rPr lang="en-US" altLang="en-US" sz="2500" dirty="0" err="1">
                <a:solidFill>
                  <a:srgbClr val="000000"/>
                </a:solidFill>
                <a:latin typeface="Consolas" panose="020B0609020204030204" pitchFamily="49" charset="0"/>
              </a:rPr>
              <a:t>CommissionEmployee</a:t>
            </a:r>
            <a:r>
              <a:rPr lang="en-US" altLang="en-US" sz="2500" dirty="0">
                <a:solidFill>
                  <a:srgbClr val="000000"/>
                </a:solidFill>
              </a:rPr>
              <a:t>.</a:t>
            </a:r>
          </a:p>
          <a:p>
            <a:pPr eaLnBrk="1" hangingPunct="1">
              <a:lnSpc>
                <a:spcPct val="90000"/>
              </a:lnSpc>
            </a:pPr>
            <a:r>
              <a:rPr lang="en-US" altLang="en-US" sz="2500" dirty="0">
                <a:solidFill>
                  <a:srgbClr val="000000"/>
                </a:solidFill>
                <a:latin typeface="Consolas" panose="020B0609020204030204" pitchFamily="49" charset="0"/>
              </a:rPr>
              <a:t>private</a:t>
            </a:r>
            <a:r>
              <a:rPr lang="en-US" altLang="en-US" sz="2500" dirty="0">
                <a:solidFill>
                  <a:srgbClr val="000000"/>
                </a:solidFill>
              </a:rPr>
              <a:t> instance variables </a:t>
            </a:r>
            <a:r>
              <a:rPr lang="en-US" altLang="en-US" sz="2500" dirty="0" err="1">
                <a:solidFill>
                  <a:srgbClr val="000000"/>
                </a:solidFill>
                <a:latin typeface="Consolas" panose="020B0609020204030204" pitchFamily="49" charset="0"/>
              </a:rPr>
              <a:t>firstName</a:t>
            </a:r>
            <a:r>
              <a:rPr lang="en-US" altLang="en-US" sz="2500" dirty="0">
                <a:solidFill>
                  <a:srgbClr val="000000"/>
                </a:solidFill>
              </a:rPr>
              <a:t> and </a:t>
            </a:r>
            <a:r>
              <a:rPr lang="en-US" altLang="en-US" sz="2500" dirty="0" err="1">
                <a:solidFill>
                  <a:srgbClr val="000000"/>
                </a:solidFill>
                <a:latin typeface="Consolas" panose="020B0609020204030204" pitchFamily="49" charset="0"/>
              </a:rPr>
              <a:t>lastName</a:t>
            </a:r>
            <a:r>
              <a:rPr lang="en-US" altLang="en-US" sz="2500" dirty="0">
                <a:solidFill>
                  <a:srgbClr val="000000"/>
                </a:solidFill>
              </a:rPr>
              <a:t> and methods </a:t>
            </a:r>
            <a:r>
              <a:rPr lang="en-US" altLang="en-US" sz="2500" dirty="0" err="1">
                <a:solidFill>
                  <a:srgbClr val="000000"/>
                </a:solidFill>
                <a:latin typeface="Consolas" panose="020B0609020204030204" pitchFamily="49" charset="0"/>
              </a:rPr>
              <a:t>setFirstName</a:t>
            </a:r>
            <a:r>
              <a:rPr lang="en-US" altLang="en-US" sz="2500" dirty="0">
                <a:solidFill>
                  <a:srgbClr val="000000"/>
                </a:solidFill>
              </a:rPr>
              <a:t>, </a:t>
            </a:r>
            <a:r>
              <a:rPr lang="en-US" altLang="en-US" sz="2500" dirty="0" err="1">
                <a:solidFill>
                  <a:srgbClr val="000000"/>
                </a:solidFill>
                <a:latin typeface="Consolas" panose="020B0609020204030204" pitchFamily="49" charset="0"/>
              </a:rPr>
              <a:t>getFirstName</a:t>
            </a:r>
            <a:r>
              <a:rPr lang="en-US" altLang="en-US" sz="2500" dirty="0">
                <a:solidFill>
                  <a:srgbClr val="000000"/>
                </a:solidFill>
              </a:rPr>
              <a:t>, </a:t>
            </a:r>
            <a:r>
              <a:rPr lang="en-US" altLang="en-US" sz="2500" dirty="0" err="1">
                <a:solidFill>
                  <a:srgbClr val="000000"/>
                </a:solidFill>
                <a:latin typeface="Consolas" panose="020B0609020204030204" pitchFamily="49" charset="0"/>
              </a:rPr>
              <a:t>setLastName</a:t>
            </a:r>
            <a:r>
              <a:rPr lang="en-US" altLang="en-US" sz="2500" dirty="0">
                <a:solidFill>
                  <a:srgbClr val="000000"/>
                </a:solidFill>
              </a:rPr>
              <a:t> and </a:t>
            </a:r>
            <a:r>
              <a:rPr lang="en-US" altLang="en-US" sz="2500" dirty="0" err="1">
                <a:solidFill>
                  <a:srgbClr val="000000"/>
                </a:solidFill>
                <a:latin typeface="Consolas" panose="020B0609020204030204" pitchFamily="49" charset="0"/>
              </a:rPr>
              <a:t>getLastName</a:t>
            </a:r>
            <a:r>
              <a:rPr lang="en-US" altLang="en-US" sz="2500" dirty="0">
                <a:solidFill>
                  <a:srgbClr val="000000"/>
                </a:solidFill>
              </a:rPr>
              <a:t> are identical.</a:t>
            </a:r>
          </a:p>
          <a:p>
            <a:pPr lvl="1" eaLnBrk="1" hangingPunct="1">
              <a:lnSpc>
                <a:spcPct val="90000"/>
              </a:lnSpc>
            </a:pPr>
            <a:r>
              <a:rPr lang="en-US" altLang="en-US" sz="2100" dirty="0">
                <a:solidFill>
                  <a:srgbClr val="000000"/>
                </a:solidFill>
              </a:rPr>
              <a:t>Both classes also contain corresponding </a:t>
            </a:r>
            <a:r>
              <a:rPr lang="en-US" altLang="en-US" sz="2100" i="1" dirty="0">
                <a:solidFill>
                  <a:srgbClr val="000000"/>
                </a:solidFill>
              </a:rPr>
              <a:t>get </a:t>
            </a:r>
            <a:r>
              <a:rPr lang="en-US" altLang="en-US" sz="2100" dirty="0">
                <a:solidFill>
                  <a:srgbClr val="000000"/>
                </a:solidFill>
              </a:rPr>
              <a:t>and</a:t>
            </a:r>
            <a:r>
              <a:rPr lang="en-US" altLang="en-US" sz="2100" i="1" dirty="0">
                <a:solidFill>
                  <a:srgbClr val="000000"/>
                </a:solidFill>
              </a:rPr>
              <a:t> set </a:t>
            </a:r>
            <a:r>
              <a:rPr lang="en-US" altLang="en-US" sz="2100" dirty="0">
                <a:solidFill>
                  <a:srgbClr val="000000"/>
                </a:solidFill>
              </a:rPr>
              <a:t>methods</a:t>
            </a:r>
            <a:r>
              <a:rPr lang="en-US" altLang="en-US" sz="2100" i="1" dirty="0">
                <a:solidFill>
                  <a:srgbClr val="000000"/>
                </a:solidFill>
              </a:rPr>
              <a:t>. </a:t>
            </a:r>
          </a:p>
          <a:p>
            <a:pPr eaLnBrk="1" hangingPunct="1">
              <a:lnSpc>
                <a:spcPct val="90000"/>
              </a:lnSpc>
            </a:pPr>
            <a:r>
              <a:rPr lang="en-US" altLang="en-US" sz="2500" dirty="0">
                <a:solidFill>
                  <a:srgbClr val="000000"/>
                </a:solidFill>
              </a:rPr>
              <a:t>The constructors are almost identical</a:t>
            </a:r>
          </a:p>
          <a:p>
            <a:pPr lvl="1" eaLnBrk="1" hangingPunct="1">
              <a:lnSpc>
                <a:spcPct val="90000"/>
              </a:lnSpc>
            </a:pPr>
            <a:r>
              <a:rPr lang="en-US" altLang="en-US" sz="2100" dirty="0" err="1">
                <a:solidFill>
                  <a:srgbClr val="000000"/>
                </a:solidFill>
                <a:latin typeface="Consolas" panose="020B0609020204030204" pitchFamily="49" charset="0"/>
              </a:rPr>
              <a:t>BasePlusCommissionEmployee</a:t>
            </a:r>
            <a:r>
              <a:rPr lang="en-US" altLang="en-US" sz="2100" dirty="0" err="1">
                <a:solidFill>
                  <a:srgbClr val="000000"/>
                </a:solidFill>
              </a:rPr>
              <a:t>’s</a:t>
            </a:r>
            <a:r>
              <a:rPr lang="en-US" altLang="en-US" sz="2100" dirty="0">
                <a:solidFill>
                  <a:srgbClr val="000000"/>
                </a:solidFill>
              </a:rPr>
              <a:t> constructor also sets the </a:t>
            </a:r>
            <a:r>
              <a:rPr lang="en-US" altLang="en-US" sz="2100" dirty="0" err="1">
                <a:solidFill>
                  <a:srgbClr val="000000"/>
                </a:solidFill>
                <a:latin typeface="Consolas" panose="020B0609020204030204" pitchFamily="49" charset="0"/>
              </a:rPr>
              <a:t>baseSalary</a:t>
            </a:r>
            <a:r>
              <a:rPr lang="en-US" altLang="en-US" sz="2100" dirty="0">
                <a:solidFill>
                  <a:srgbClr val="000000"/>
                </a:solidFill>
              </a:rPr>
              <a:t>. </a:t>
            </a:r>
          </a:p>
          <a:p>
            <a:pPr eaLnBrk="1" hangingPunct="1">
              <a:lnSpc>
                <a:spcPct val="90000"/>
              </a:lnSpc>
            </a:pPr>
            <a:r>
              <a:rPr lang="en-US" altLang="en-US" sz="2500" dirty="0">
                <a:solidFill>
                  <a:srgbClr val="000000"/>
                </a:solidFill>
              </a:rPr>
              <a:t>The </a:t>
            </a:r>
            <a:r>
              <a:rPr lang="en-US" altLang="en-US" sz="2500" dirty="0" err="1">
                <a:solidFill>
                  <a:srgbClr val="000000"/>
                </a:solidFill>
                <a:latin typeface="Consolas" panose="020B0609020204030204" pitchFamily="49" charset="0"/>
              </a:rPr>
              <a:t>toString</a:t>
            </a:r>
            <a:r>
              <a:rPr lang="en-US" altLang="en-US" sz="2500" dirty="0">
                <a:solidFill>
                  <a:srgbClr val="000000"/>
                </a:solidFill>
              </a:rPr>
              <a:t> methods are </a:t>
            </a:r>
            <a:r>
              <a:rPr lang="en-US" altLang="en-US" sz="2500" i="1" dirty="0">
                <a:solidFill>
                  <a:srgbClr val="000000"/>
                </a:solidFill>
              </a:rPr>
              <a:t>almost</a:t>
            </a:r>
            <a:r>
              <a:rPr lang="en-US" altLang="en-US" sz="2500" dirty="0">
                <a:solidFill>
                  <a:srgbClr val="000000"/>
                </a:solidFill>
              </a:rPr>
              <a:t> identical</a:t>
            </a:r>
          </a:p>
          <a:p>
            <a:pPr lvl="1" eaLnBrk="1" hangingPunct="1">
              <a:lnSpc>
                <a:spcPct val="90000"/>
              </a:lnSpc>
            </a:pPr>
            <a:r>
              <a:rPr lang="en-US" altLang="en-US" sz="2100" dirty="0" err="1">
                <a:solidFill>
                  <a:srgbClr val="000000"/>
                </a:solidFill>
                <a:latin typeface="Consolas" panose="020B0609020204030204" pitchFamily="49" charset="0"/>
              </a:rPr>
              <a:t>BasePlusCommissionEmployee</a:t>
            </a:r>
            <a:r>
              <a:rPr lang="en-US" altLang="en-US" sz="2100" dirty="0" err="1">
                <a:solidFill>
                  <a:srgbClr val="000000"/>
                </a:solidFill>
              </a:rPr>
              <a:t>’s</a:t>
            </a:r>
            <a:r>
              <a:rPr lang="en-US" altLang="en-US" sz="2100" dirty="0">
                <a:solidFill>
                  <a:srgbClr val="000000"/>
                </a:solidFill>
              </a:rPr>
              <a:t> </a:t>
            </a:r>
            <a:r>
              <a:rPr lang="en-US" altLang="en-US" sz="2100" dirty="0" err="1">
                <a:solidFill>
                  <a:srgbClr val="000000"/>
                </a:solidFill>
                <a:latin typeface="Consolas" panose="020B0609020204030204" pitchFamily="49" charset="0"/>
              </a:rPr>
              <a:t>toString</a:t>
            </a:r>
            <a:r>
              <a:rPr lang="en-US" altLang="en-US" sz="2100" dirty="0">
                <a:solidFill>
                  <a:srgbClr val="000000"/>
                </a:solidFill>
              </a:rPr>
              <a:t> also outputs instance variable </a:t>
            </a:r>
            <a:r>
              <a:rPr lang="en-US" altLang="en-US" sz="2100" dirty="0" err="1">
                <a:solidFill>
                  <a:srgbClr val="000000"/>
                </a:solidFill>
                <a:latin typeface="Consolas" panose="020B0609020204030204" pitchFamily="49" charset="0"/>
              </a:rPr>
              <a:t>baseSalary</a:t>
            </a:r>
            <a:endParaRPr lang="en-US" altLang="en-US" sz="2100" dirty="0">
              <a:solidFill>
                <a:srgbClr val="000000"/>
              </a:solidFill>
            </a:endParaRPr>
          </a:p>
        </p:txBody>
      </p:sp>
      <p:sp>
        <p:nvSpPr>
          <p:cNvPr id="4" name="Footer Placeholder 3">
            <a:extLst>
              <a:ext uri="{FF2B5EF4-FFF2-40B4-BE49-F238E27FC236}">
                <a16:creationId xmlns:a16="http://schemas.microsoft.com/office/drawing/2014/main" id="{1229B3DA-6AF0-4C99-8D20-A3F04BB6BC3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06365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CB84-7F66-46BE-9686-B06D850BB968}"/>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9.4.2 </a:t>
            </a:r>
            <a:r>
              <a:rPr lang="en-US" dirty="0">
                <a:solidFill>
                  <a:srgbClr val="33B38C"/>
                </a:solidFill>
                <a:latin typeface="Calibri" panose="020F0502020204030204" pitchFamily="34" charset="0"/>
              </a:rPr>
              <a:t>Creating and Using a </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Class (Cont.)</a:t>
            </a:r>
          </a:p>
        </p:txBody>
      </p:sp>
      <p:sp>
        <p:nvSpPr>
          <p:cNvPr id="56323" name="Text Placeholder 2">
            <a:extLst>
              <a:ext uri="{FF2B5EF4-FFF2-40B4-BE49-F238E27FC236}">
                <a16:creationId xmlns:a16="http://schemas.microsoft.com/office/drawing/2014/main" id="{42BADA32-B697-4BF8-AA4A-804A3CB4A764}"/>
              </a:ext>
            </a:extLst>
          </p:cNvPr>
          <p:cNvSpPr>
            <a:spLocks noGrp="1"/>
          </p:cNvSpPr>
          <p:nvPr>
            <p:ph type="body" idx="1"/>
          </p:nvPr>
        </p:nvSpPr>
        <p:spPr/>
        <p:txBody>
          <a:bodyPr/>
          <a:lstStyle/>
          <a:p>
            <a:pPr eaLnBrk="1" hangingPunct="1"/>
            <a:r>
              <a:rPr lang="en-US" altLang="en-US" dirty="0">
                <a:solidFill>
                  <a:srgbClr val="000000"/>
                </a:solidFill>
              </a:rPr>
              <a:t>We literally </a:t>
            </a:r>
            <a:r>
              <a:rPr lang="en-US" altLang="en-US" i="1" dirty="0">
                <a:solidFill>
                  <a:srgbClr val="000000"/>
                </a:solidFill>
              </a:rPr>
              <a:t>copied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code, </a:t>
            </a:r>
            <a:r>
              <a:rPr lang="en-US" altLang="en-US" i="1" dirty="0">
                <a:solidFill>
                  <a:srgbClr val="000000"/>
                </a:solidFill>
              </a:rPr>
              <a:t>pasted</a:t>
            </a:r>
            <a:r>
              <a:rPr lang="en-US" altLang="en-US" dirty="0">
                <a:solidFill>
                  <a:srgbClr val="000000"/>
                </a:solidFill>
              </a:rPr>
              <a:t> it into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then modified the new class to include a base salary and methods that manipulate the base salary. </a:t>
            </a:r>
          </a:p>
          <a:p>
            <a:pPr lvl="1" eaLnBrk="1" hangingPunct="1"/>
            <a:r>
              <a:rPr lang="en-US" altLang="en-US" dirty="0">
                <a:solidFill>
                  <a:srgbClr val="000000"/>
                </a:solidFill>
              </a:rPr>
              <a:t>This “</a:t>
            </a:r>
            <a:r>
              <a:rPr lang="en-US" altLang="en-US" i="1" dirty="0">
                <a:solidFill>
                  <a:srgbClr val="000000"/>
                </a:solidFill>
              </a:rPr>
              <a:t>copy-and-paste</a:t>
            </a:r>
            <a:r>
              <a:rPr lang="en-US" altLang="en-US" dirty="0">
                <a:solidFill>
                  <a:srgbClr val="000000"/>
                </a:solidFill>
              </a:rPr>
              <a:t>” </a:t>
            </a:r>
            <a:r>
              <a:rPr lang="en-US" altLang="en-US" i="1" dirty="0">
                <a:solidFill>
                  <a:srgbClr val="000000"/>
                </a:solidFill>
              </a:rPr>
              <a:t>approach</a:t>
            </a:r>
            <a:r>
              <a:rPr lang="en-US" altLang="en-US" dirty="0">
                <a:solidFill>
                  <a:srgbClr val="000000"/>
                </a:solidFill>
              </a:rPr>
              <a:t> is often error prone and time consuming. </a:t>
            </a:r>
          </a:p>
          <a:p>
            <a:pPr lvl="1" eaLnBrk="1" hangingPunct="1"/>
            <a:r>
              <a:rPr lang="en-US" altLang="en-US" dirty="0">
                <a:solidFill>
                  <a:srgbClr val="000000"/>
                </a:solidFill>
              </a:rPr>
              <a:t>It spreads copies of the same code throughout a system, creating a code-maintenance problems—changes to the code would need to be made in multiple classes. </a:t>
            </a:r>
          </a:p>
        </p:txBody>
      </p:sp>
      <p:sp>
        <p:nvSpPr>
          <p:cNvPr id="4" name="Footer Placeholder 3">
            <a:extLst>
              <a:ext uri="{FF2B5EF4-FFF2-40B4-BE49-F238E27FC236}">
                <a16:creationId xmlns:a16="http://schemas.microsoft.com/office/drawing/2014/main" id="{E9045DB9-4E7F-4C8A-B4FA-B4BAD2D610C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51114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4">
            <a:extLst>
              <a:ext uri="{FF2B5EF4-FFF2-40B4-BE49-F238E27FC236}">
                <a16:creationId xmlns:a16="http://schemas.microsoft.com/office/drawing/2014/main" id="{F50AEFC8-B318-4BE9-A388-826AAFBA828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66750"/>
            <a:ext cx="12192000" cy="5522913"/>
          </a:xfrm>
          <a:prstGeom prst="rect">
            <a:avLst/>
          </a:prstGeom>
        </p:spPr>
      </p:pic>
      <p:sp>
        <p:nvSpPr>
          <p:cNvPr id="2" name="Footer Placeholder 1">
            <a:extLst>
              <a:ext uri="{FF2B5EF4-FFF2-40B4-BE49-F238E27FC236}">
                <a16:creationId xmlns:a16="http://schemas.microsoft.com/office/drawing/2014/main" id="{063E7277-554E-41CF-81FD-7D72C22296E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63827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351E-7D13-4614-A364-A9A00AD5F3D5}"/>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9.4.3 </a:t>
            </a:r>
            <a:r>
              <a:rPr lang="en-US" dirty="0">
                <a:solidFill>
                  <a:srgbClr val="33B38C"/>
                </a:solidFill>
                <a:latin typeface="Calibri" panose="020F0502020204030204" pitchFamily="34" charset="0"/>
              </a:rPr>
              <a:t>Creating a </a:t>
            </a:r>
            <a:r>
              <a:rPr lang="en-US" dirty="0" err="1">
                <a:solidFill>
                  <a:srgbClr val="33B38C"/>
                </a:solidFill>
                <a:latin typeface="Consolas" panose="020B0609020204030204" pitchFamily="49" charset="0"/>
              </a:rPr>
              <a:t>CommissionEmployee</a:t>
            </a:r>
            <a:r>
              <a:rPr lang="en-US" dirty="0" err="1">
                <a:solidFill>
                  <a:srgbClr val="33B38C"/>
                </a:solidFill>
                <a:latin typeface="Calibri" panose="020F0502020204030204" pitchFamily="34" charset="0"/>
              </a:rPr>
              <a:t>–</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Inheritance Hierarchy</a:t>
            </a:r>
          </a:p>
        </p:txBody>
      </p:sp>
      <p:sp>
        <p:nvSpPr>
          <p:cNvPr id="58371" name="Text Placeholder 2">
            <a:extLst>
              <a:ext uri="{FF2B5EF4-FFF2-40B4-BE49-F238E27FC236}">
                <a16:creationId xmlns:a16="http://schemas.microsoft.com/office/drawing/2014/main" id="{766FF202-9E3A-472E-B5AE-1EDFC1A8DAF2}"/>
              </a:ext>
            </a:extLst>
          </p:cNvPr>
          <p:cNvSpPr>
            <a:spLocks noGrp="1"/>
          </p:cNvSpPr>
          <p:nvPr>
            <p:ph type="body" idx="1"/>
          </p:nvPr>
        </p:nvSpPr>
        <p:spPr>
          <a:xfrm>
            <a:off x="1981200" y="1828801"/>
            <a:ext cx="8229600" cy="4525963"/>
          </a:xfrm>
        </p:spPr>
        <p:txBody>
          <a:bodyPr/>
          <a:lstStyle/>
          <a:p>
            <a:pPr eaLnBrk="1" hangingPunct="1">
              <a:lnSpc>
                <a:spcPct val="90000"/>
              </a:lnSpc>
            </a:pPr>
            <a:r>
              <a:rPr lang="en-US" altLang="en-US" sz="2500" dirty="0">
                <a:solidFill>
                  <a:srgbClr val="000000"/>
                </a:solidFill>
              </a:rPr>
              <a:t>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class </a:t>
            </a:r>
            <a:r>
              <a:rPr lang="en-US" altLang="en-US" sz="2500" i="1" dirty="0">
                <a:solidFill>
                  <a:srgbClr val="000000"/>
                </a:solidFill>
              </a:rPr>
              <a:t>extends</a:t>
            </a:r>
            <a:r>
              <a:rPr lang="en-US" altLang="en-US" sz="2500" dirty="0">
                <a:solidFill>
                  <a:srgbClr val="000000"/>
                </a:solidFill>
              </a:rPr>
              <a:t> class </a:t>
            </a:r>
            <a:r>
              <a:rPr lang="en-US" altLang="en-US" sz="2500" dirty="0" err="1">
                <a:solidFill>
                  <a:srgbClr val="000000"/>
                </a:solidFill>
                <a:latin typeface="Consolas" panose="020B0609020204030204" pitchFamily="49" charset="0"/>
              </a:rPr>
              <a:t>CommissionEmployee</a:t>
            </a:r>
            <a:endParaRPr lang="en-US" altLang="en-US" sz="2500" dirty="0">
              <a:solidFill>
                <a:srgbClr val="000000"/>
              </a:solidFill>
            </a:endParaRPr>
          </a:p>
          <a:p>
            <a:pPr eaLnBrk="1" hangingPunct="1">
              <a:lnSpc>
                <a:spcPct val="90000"/>
              </a:lnSpc>
            </a:pPr>
            <a:r>
              <a:rPr lang="en-US" altLang="en-US" sz="2500" dirty="0">
                <a:solidFill>
                  <a:srgbClr val="000000"/>
                </a:solidFill>
              </a:rPr>
              <a:t>A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object </a:t>
            </a:r>
            <a:r>
              <a:rPr lang="en-US" altLang="en-US" sz="2500" i="1" dirty="0">
                <a:solidFill>
                  <a:srgbClr val="000000"/>
                </a:solidFill>
              </a:rPr>
              <a:t>is a </a:t>
            </a:r>
            <a:r>
              <a:rPr lang="en-US" altLang="en-US" sz="2500" dirty="0" err="1">
                <a:solidFill>
                  <a:srgbClr val="000000"/>
                </a:solidFill>
                <a:latin typeface="Consolas" panose="020B0609020204030204" pitchFamily="49" charset="0"/>
              </a:rPr>
              <a:t>CommissionEmployee</a:t>
            </a:r>
            <a:endParaRPr lang="en-US" altLang="en-US" sz="2500" dirty="0">
              <a:solidFill>
                <a:srgbClr val="000000"/>
              </a:solidFill>
            </a:endParaRPr>
          </a:p>
          <a:p>
            <a:pPr lvl="1" eaLnBrk="1" hangingPunct="1">
              <a:lnSpc>
                <a:spcPct val="90000"/>
              </a:lnSpc>
            </a:pPr>
            <a:r>
              <a:rPr lang="en-US" altLang="en-US" sz="2100" dirty="0">
                <a:solidFill>
                  <a:srgbClr val="000000"/>
                </a:solidFill>
              </a:rPr>
              <a:t>Inheritance passes on class </a:t>
            </a:r>
            <a:r>
              <a:rPr lang="en-US" altLang="en-US" sz="2100" dirty="0" err="1">
                <a:solidFill>
                  <a:srgbClr val="000000"/>
                </a:solidFill>
                <a:latin typeface="Consolas" panose="020B0609020204030204" pitchFamily="49" charset="0"/>
              </a:rPr>
              <a:t>CommissionEmployee</a:t>
            </a:r>
            <a:r>
              <a:rPr lang="en-US" altLang="en-US" sz="2100" dirty="0" err="1">
                <a:solidFill>
                  <a:srgbClr val="000000"/>
                </a:solidFill>
              </a:rPr>
              <a:t>’s</a:t>
            </a:r>
            <a:r>
              <a:rPr lang="en-US" altLang="en-US" sz="2100" dirty="0">
                <a:solidFill>
                  <a:srgbClr val="000000"/>
                </a:solidFill>
              </a:rPr>
              <a:t> capabilities. </a:t>
            </a:r>
          </a:p>
          <a:p>
            <a:pPr eaLnBrk="1" hangingPunct="1">
              <a:lnSpc>
                <a:spcPct val="90000"/>
              </a:lnSpc>
            </a:pPr>
            <a:r>
              <a:rPr lang="en-US" altLang="en-US" sz="2500" dirty="0">
                <a:solidFill>
                  <a:srgbClr val="000000"/>
                </a:solidFill>
              </a:rPr>
              <a:t>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also has instance variable </a:t>
            </a:r>
            <a:r>
              <a:rPr lang="en-US" altLang="en-US" sz="2500" dirty="0" err="1">
                <a:solidFill>
                  <a:srgbClr val="000000"/>
                </a:solidFill>
                <a:latin typeface="Consolas" panose="020B0609020204030204" pitchFamily="49" charset="0"/>
              </a:rPr>
              <a:t>baseSalary</a:t>
            </a:r>
            <a:r>
              <a:rPr lang="en-US" altLang="en-US" sz="2500" dirty="0">
                <a:solidFill>
                  <a:srgbClr val="000000"/>
                </a:solidFill>
              </a:rPr>
              <a:t>.</a:t>
            </a:r>
          </a:p>
          <a:p>
            <a:pPr eaLnBrk="1" hangingPunct="1">
              <a:lnSpc>
                <a:spcPct val="90000"/>
              </a:lnSpc>
            </a:pPr>
            <a:r>
              <a:rPr lang="en-US" altLang="en-US" sz="2500" dirty="0">
                <a:solidFill>
                  <a:srgbClr val="000000"/>
                </a:solidFill>
              </a:rPr>
              <a:t>Subclass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inherits </a:t>
            </a:r>
            <a:r>
              <a:rPr lang="en-US" altLang="en-US" sz="2500" dirty="0" err="1">
                <a:solidFill>
                  <a:srgbClr val="000000"/>
                </a:solidFill>
                <a:latin typeface="Consolas" panose="020B0609020204030204" pitchFamily="49" charset="0"/>
              </a:rPr>
              <a:t>CommissionEmployee</a:t>
            </a:r>
            <a:r>
              <a:rPr lang="en-US" altLang="en-US" sz="2500" dirty="0" err="1">
                <a:solidFill>
                  <a:srgbClr val="000000"/>
                </a:solidFill>
              </a:rPr>
              <a:t>’s</a:t>
            </a:r>
            <a:r>
              <a:rPr lang="en-US" altLang="en-US" sz="2500" dirty="0">
                <a:solidFill>
                  <a:srgbClr val="000000"/>
                </a:solidFill>
              </a:rPr>
              <a:t> instance variables and methods</a:t>
            </a:r>
          </a:p>
          <a:p>
            <a:pPr lvl="1" eaLnBrk="1" hangingPunct="1">
              <a:lnSpc>
                <a:spcPct val="90000"/>
              </a:lnSpc>
            </a:pPr>
            <a:r>
              <a:rPr lang="en-US" altLang="en-US" sz="2100" dirty="0">
                <a:solidFill>
                  <a:srgbClr val="000000"/>
                </a:solidFill>
              </a:rPr>
              <a:t>Only </a:t>
            </a:r>
            <a:r>
              <a:rPr lang="en-US" altLang="en-US" sz="2400" dirty="0" err="1">
                <a:solidFill>
                  <a:srgbClr val="000000"/>
                </a:solidFill>
                <a:latin typeface="Consolas" panose="020B0609020204030204" pitchFamily="49" charset="0"/>
              </a:rPr>
              <a:t>CommissionEmployee</a:t>
            </a:r>
            <a:r>
              <a:rPr lang="en-US" altLang="en-US" sz="2400" dirty="0" err="1">
                <a:solidFill>
                  <a:srgbClr val="000000"/>
                </a:solidFill>
              </a:rPr>
              <a:t>’s</a:t>
            </a:r>
            <a:r>
              <a:rPr lang="en-US" altLang="en-US" sz="2400" dirty="0">
                <a:solidFill>
                  <a:srgbClr val="000000"/>
                </a:solidFill>
              </a:rPr>
              <a:t> </a:t>
            </a:r>
            <a:r>
              <a:rPr lang="en-US" altLang="en-US" sz="2100" dirty="0">
                <a:solidFill>
                  <a:srgbClr val="000000"/>
                </a:solidFill>
                <a:latin typeface="Consolas" panose="020B0609020204030204" pitchFamily="49" charset="0"/>
              </a:rPr>
              <a:t>public</a:t>
            </a:r>
            <a:r>
              <a:rPr lang="en-US" altLang="en-US" sz="2100" dirty="0">
                <a:solidFill>
                  <a:srgbClr val="000000"/>
                </a:solidFill>
              </a:rPr>
              <a:t> and </a:t>
            </a:r>
            <a:r>
              <a:rPr lang="en-US" altLang="en-US" sz="2100" dirty="0">
                <a:solidFill>
                  <a:srgbClr val="000000"/>
                </a:solidFill>
                <a:latin typeface="Consolas" panose="020B0609020204030204" pitchFamily="49" charset="0"/>
              </a:rPr>
              <a:t>protected</a:t>
            </a:r>
            <a:r>
              <a:rPr lang="en-US" altLang="en-US" sz="2100" dirty="0">
                <a:solidFill>
                  <a:srgbClr val="000000"/>
                </a:solidFill>
              </a:rPr>
              <a:t> members are directly accessible in the subclass. </a:t>
            </a:r>
          </a:p>
        </p:txBody>
      </p:sp>
      <p:sp>
        <p:nvSpPr>
          <p:cNvPr id="4" name="Footer Placeholder 3">
            <a:extLst>
              <a:ext uri="{FF2B5EF4-FFF2-40B4-BE49-F238E27FC236}">
                <a16:creationId xmlns:a16="http://schemas.microsoft.com/office/drawing/2014/main" id="{43566957-FF2C-4679-842C-D99F7556768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2015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C38C-4B3B-4AAA-BA4C-1966EEBA92AE}"/>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 (Cont.)</a:t>
            </a:r>
          </a:p>
        </p:txBody>
      </p:sp>
      <p:sp>
        <p:nvSpPr>
          <p:cNvPr id="14339" name="Text Placeholder 2">
            <a:extLst>
              <a:ext uri="{FF2B5EF4-FFF2-40B4-BE49-F238E27FC236}">
                <a16:creationId xmlns:a16="http://schemas.microsoft.com/office/drawing/2014/main" id="{25E5B571-0FD1-4191-89B2-318D5C49EEB5}"/>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When creating a class, rather than declaring completely new members, you can designate that the new class should </a:t>
            </a:r>
            <a:r>
              <a:rPr lang="en-US" altLang="en-US" sz="2500" i="1" dirty="0">
                <a:solidFill>
                  <a:srgbClr val="000000"/>
                </a:solidFill>
              </a:rPr>
              <a:t>inherit</a:t>
            </a:r>
            <a:r>
              <a:rPr lang="en-US" altLang="en-US" sz="2500" dirty="0">
                <a:solidFill>
                  <a:srgbClr val="000000"/>
                </a:solidFill>
              </a:rPr>
              <a:t> the members of an existing class. </a:t>
            </a:r>
          </a:p>
          <a:p>
            <a:pPr lvl="1" eaLnBrk="1" hangingPunct="1">
              <a:lnSpc>
                <a:spcPct val="90000"/>
              </a:lnSpc>
            </a:pPr>
            <a:r>
              <a:rPr lang="en-US" altLang="en-US" sz="2100" dirty="0">
                <a:solidFill>
                  <a:srgbClr val="000000"/>
                </a:solidFill>
              </a:rPr>
              <a:t>Existing class is the </a:t>
            </a:r>
            <a:r>
              <a:rPr lang="en-US" altLang="en-US" sz="2100" dirty="0">
                <a:solidFill>
                  <a:srgbClr val="0000FF"/>
                </a:solidFill>
              </a:rPr>
              <a:t>superclass</a:t>
            </a:r>
          </a:p>
          <a:p>
            <a:pPr lvl="1" eaLnBrk="1" hangingPunct="1">
              <a:lnSpc>
                <a:spcPct val="90000"/>
              </a:lnSpc>
            </a:pPr>
            <a:r>
              <a:rPr lang="en-US" altLang="en-US" sz="2100" dirty="0">
                <a:solidFill>
                  <a:srgbClr val="000000"/>
                </a:solidFill>
              </a:rPr>
              <a:t>New class is the </a:t>
            </a:r>
            <a:r>
              <a:rPr lang="en-US" altLang="en-US" sz="2100" dirty="0">
                <a:solidFill>
                  <a:srgbClr val="0000FF"/>
                </a:solidFill>
              </a:rPr>
              <a:t>subclass</a:t>
            </a:r>
            <a:endParaRPr lang="en-US" altLang="en-US" sz="2100" dirty="0">
              <a:solidFill>
                <a:srgbClr val="000000"/>
              </a:solidFill>
            </a:endParaRPr>
          </a:p>
          <a:p>
            <a:pPr eaLnBrk="1" hangingPunct="1">
              <a:lnSpc>
                <a:spcPct val="90000"/>
              </a:lnSpc>
            </a:pPr>
            <a:r>
              <a:rPr lang="en-US" altLang="en-US" sz="2500" dirty="0">
                <a:solidFill>
                  <a:srgbClr val="000000"/>
                </a:solidFill>
              </a:rPr>
              <a:t>A subclass can be a superclass of future subclasses. </a:t>
            </a:r>
          </a:p>
          <a:p>
            <a:pPr eaLnBrk="1" hangingPunct="1">
              <a:lnSpc>
                <a:spcPct val="90000"/>
              </a:lnSpc>
            </a:pPr>
            <a:r>
              <a:rPr lang="en-US" altLang="en-US" sz="2500" dirty="0">
                <a:solidFill>
                  <a:srgbClr val="000000"/>
                </a:solidFill>
              </a:rPr>
              <a:t>A subclass can add its own fields and methods. </a:t>
            </a:r>
          </a:p>
          <a:p>
            <a:pPr eaLnBrk="1" hangingPunct="1">
              <a:lnSpc>
                <a:spcPct val="90000"/>
              </a:lnSpc>
            </a:pPr>
            <a:r>
              <a:rPr lang="en-US" altLang="en-US" sz="2500" dirty="0">
                <a:solidFill>
                  <a:srgbClr val="000000"/>
                </a:solidFill>
              </a:rPr>
              <a:t>A subclass is more specific than its superclass and represents a more specialized group of objects. </a:t>
            </a:r>
          </a:p>
          <a:p>
            <a:pPr eaLnBrk="1" hangingPunct="1">
              <a:lnSpc>
                <a:spcPct val="90000"/>
              </a:lnSpc>
            </a:pPr>
            <a:r>
              <a:rPr lang="en-US" altLang="en-US" sz="2500" dirty="0">
                <a:solidFill>
                  <a:srgbClr val="000000"/>
                </a:solidFill>
              </a:rPr>
              <a:t>The subclass exhibits the behaviors of its superclass and can add behaviors that are specific to the subclass. </a:t>
            </a:r>
          </a:p>
          <a:p>
            <a:pPr lvl="1" eaLnBrk="1" hangingPunct="1">
              <a:lnSpc>
                <a:spcPct val="90000"/>
              </a:lnSpc>
            </a:pPr>
            <a:r>
              <a:rPr lang="en-US" altLang="en-US" sz="2100" dirty="0">
                <a:solidFill>
                  <a:srgbClr val="000000"/>
                </a:solidFill>
              </a:rPr>
              <a:t>This is why inheritance is sometimes referred to as </a:t>
            </a:r>
            <a:r>
              <a:rPr lang="en-US" altLang="en-US" sz="2100" dirty="0">
                <a:solidFill>
                  <a:srgbClr val="0000FF"/>
                </a:solidFill>
              </a:rPr>
              <a:t>specialization</a:t>
            </a:r>
            <a:r>
              <a:rPr lang="en-US" altLang="en-US" sz="2100" dirty="0">
                <a:solidFill>
                  <a:srgbClr val="000000"/>
                </a:solidFill>
              </a:rPr>
              <a:t>. </a:t>
            </a:r>
          </a:p>
        </p:txBody>
      </p:sp>
      <p:sp>
        <p:nvSpPr>
          <p:cNvPr id="4" name="Footer Placeholder 3">
            <a:extLst>
              <a:ext uri="{FF2B5EF4-FFF2-40B4-BE49-F238E27FC236}">
                <a16:creationId xmlns:a16="http://schemas.microsoft.com/office/drawing/2014/main" id="{A69FF072-03A0-499D-A512-C3774C844C57}"/>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164462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5">
            <a:extLst>
              <a:ext uri="{FF2B5EF4-FFF2-40B4-BE49-F238E27FC236}">
                <a16:creationId xmlns:a16="http://schemas.microsoft.com/office/drawing/2014/main" id="{442304F1-8969-4695-8ED6-8DFBA257259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68338"/>
            <a:ext cx="12192000" cy="5521325"/>
          </a:xfrm>
          <a:prstGeom prst="rect">
            <a:avLst/>
          </a:prstGeom>
        </p:spPr>
      </p:pic>
      <p:sp>
        <p:nvSpPr>
          <p:cNvPr id="2" name="Footer Placeholder 1">
            <a:extLst>
              <a:ext uri="{FF2B5EF4-FFF2-40B4-BE49-F238E27FC236}">
                <a16:creationId xmlns:a16="http://schemas.microsoft.com/office/drawing/2014/main" id="{D383B7CB-DE53-463A-819E-BCDD2DD21E9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471142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6">
            <a:extLst>
              <a:ext uri="{FF2B5EF4-FFF2-40B4-BE49-F238E27FC236}">
                <a16:creationId xmlns:a16="http://schemas.microsoft.com/office/drawing/2014/main" id="{93393C05-48EA-4B9D-8DBE-B59D22FDDE3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74825"/>
            <a:ext cx="12192000" cy="3306763"/>
          </a:xfrm>
          <a:prstGeom prst="rect">
            <a:avLst/>
          </a:prstGeom>
        </p:spPr>
      </p:pic>
      <p:sp>
        <p:nvSpPr>
          <p:cNvPr id="2" name="Footer Placeholder 1">
            <a:extLst>
              <a:ext uri="{FF2B5EF4-FFF2-40B4-BE49-F238E27FC236}">
                <a16:creationId xmlns:a16="http://schemas.microsoft.com/office/drawing/2014/main" id="{53F9E446-C669-437F-921A-9000455B9B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10967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7">
            <a:extLst>
              <a:ext uri="{FF2B5EF4-FFF2-40B4-BE49-F238E27FC236}">
                <a16:creationId xmlns:a16="http://schemas.microsoft.com/office/drawing/2014/main" id="{A73282EA-2350-478B-9525-10CA0DDB015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p:spPr>
      </p:pic>
      <p:sp>
        <p:nvSpPr>
          <p:cNvPr id="2" name="Footer Placeholder 1">
            <a:extLst>
              <a:ext uri="{FF2B5EF4-FFF2-40B4-BE49-F238E27FC236}">
                <a16:creationId xmlns:a16="http://schemas.microsoft.com/office/drawing/2014/main" id="{6AD29169-2D3D-457F-8FDC-FC8E1E5500C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946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8">
            <a:extLst>
              <a:ext uri="{FF2B5EF4-FFF2-40B4-BE49-F238E27FC236}">
                <a16:creationId xmlns:a16="http://schemas.microsoft.com/office/drawing/2014/main" id="{2B81CB4B-FECA-45A3-813F-7B910D42286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17DC692F-5587-4F0B-BD37-ECA5F564149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0796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39">
            <a:extLst>
              <a:ext uri="{FF2B5EF4-FFF2-40B4-BE49-F238E27FC236}">
                <a16:creationId xmlns:a16="http://schemas.microsoft.com/office/drawing/2014/main" id="{B3952CF6-C528-46DC-837E-D3067FA944EB}"/>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58A645DA-0777-40F9-8F6D-A99D03A2442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81779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0">
            <a:extLst>
              <a:ext uri="{FF2B5EF4-FFF2-40B4-BE49-F238E27FC236}">
                <a16:creationId xmlns:a16="http://schemas.microsoft.com/office/drawing/2014/main" id="{0A600CA6-F398-49D2-9E2A-3B0392EBD13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1438"/>
            <a:ext cx="12192000" cy="6713537"/>
          </a:xfrm>
          <a:prstGeom prst="rect">
            <a:avLst/>
          </a:prstGeom>
        </p:spPr>
      </p:pic>
      <p:sp>
        <p:nvSpPr>
          <p:cNvPr id="2" name="Footer Placeholder 1">
            <a:extLst>
              <a:ext uri="{FF2B5EF4-FFF2-40B4-BE49-F238E27FC236}">
                <a16:creationId xmlns:a16="http://schemas.microsoft.com/office/drawing/2014/main" id="{ADB7A3A0-4C10-432E-B129-9577A5536A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36689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1">
            <a:extLst>
              <a:ext uri="{FF2B5EF4-FFF2-40B4-BE49-F238E27FC236}">
                <a16:creationId xmlns:a16="http://schemas.microsoft.com/office/drawing/2014/main" id="{0F0A69CB-4A49-46D2-8867-4F41F215AAC8}"/>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52475"/>
            <a:ext cx="12192000" cy="5353050"/>
          </a:xfrm>
          <a:prstGeom prst="rect">
            <a:avLst/>
          </a:prstGeom>
        </p:spPr>
      </p:pic>
      <p:sp>
        <p:nvSpPr>
          <p:cNvPr id="2" name="Footer Placeholder 1">
            <a:extLst>
              <a:ext uri="{FF2B5EF4-FFF2-40B4-BE49-F238E27FC236}">
                <a16:creationId xmlns:a16="http://schemas.microsoft.com/office/drawing/2014/main" id="{70682E78-2005-49F3-B38E-4B42D035329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88066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FCA3-CB73-4584-B91B-83390675677E}"/>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9.4.3 </a:t>
            </a:r>
            <a:r>
              <a:rPr lang="en-US" dirty="0">
                <a:solidFill>
                  <a:srgbClr val="33B38C"/>
                </a:solidFill>
                <a:latin typeface="Calibri" panose="020F0502020204030204" pitchFamily="34" charset="0"/>
              </a:rPr>
              <a:t>Creating a </a:t>
            </a:r>
            <a:r>
              <a:rPr lang="en-US" dirty="0" err="1">
                <a:solidFill>
                  <a:srgbClr val="33B38C"/>
                </a:solidFill>
                <a:latin typeface="Consolas" panose="020B0609020204030204" pitchFamily="49" charset="0"/>
              </a:rPr>
              <a:t>CommissionEmployee</a:t>
            </a:r>
            <a:r>
              <a:rPr lang="en-US" dirty="0" err="1">
                <a:solidFill>
                  <a:srgbClr val="33B38C"/>
                </a:solidFill>
                <a:latin typeface="Calibri" panose="020F0502020204030204" pitchFamily="34" charset="0"/>
              </a:rPr>
              <a:t>–</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Inheritance Hierarchy (Cont.)</a:t>
            </a:r>
          </a:p>
        </p:txBody>
      </p:sp>
      <p:sp>
        <p:nvSpPr>
          <p:cNvPr id="66563" name="Text Placeholder 2">
            <a:extLst>
              <a:ext uri="{FF2B5EF4-FFF2-40B4-BE49-F238E27FC236}">
                <a16:creationId xmlns:a16="http://schemas.microsoft.com/office/drawing/2014/main" id="{AFC3AB2F-858F-4EB7-8D73-00F987F26384}"/>
              </a:ext>
            </a:extLst>
          </p:cNvPr>
          <p:cNvSpPr>
            <a:spLocks noGrp="1"/>
          </p:cNvSpPr>
          <p:nvPr>
            <p:ph type="body" idx="1"/>
          </p:nvPr>
        </p:nvSpPr>
        <p:spPr>
          <a:xfrm>
            <a:off x="1981200" y="1600201"/>
            <a:ext cx="8229600" cy="4525963"/>
          </a:xfrm>
        </p:spPr>
        <p:txBody>
          <a:bodyPr/>
          <a:lstStyle/>
          <a:p>
            <a:pPr eaLnBrk="1" hangingPunct="1">
              <a:lnSpc>
                <a:spcPct val="90000"/>
              </a:lnSpc>
            </a:pPr>
            <a:r>
              <a:rPr lang="en-US" altLang="en-US" sz="2500" dirty="0">
                <a:solidFill>
                  <a:srgbClr val="000000"/>
                </a:solidFill>
              </a:rPr>
              <a:t>Each subclass constructor must implicitly or explicitly call one of its superclass’s constructors to initialize the instance variables inherited from the superclass. </a:t>
            </a:r>
          </a:p>
          <a:p>
            <a:pPr lvl="1" eaLnBrk="1" hangingPunct="1">
              <a:lnSpc>
                <a:spcPct val="90000"/>
              </a:lnSpc>
            </a:pPr>
            <a:r>
              <a:rPr lang="en-US" altLang="en-US" sz="2100" dirty="0">
                <a:solidFill>
                  <a:srgbClr val="0000FF"/>
                </a:solidFill>
              </a:rPr>
              <a:t>Superclass constructor call syntax</a:t>
            </a:r>
            <a:r>
              <a:rPr lang="en-US" altLang="en-US" sz="2100" dirty="0">
                <a:solidFill>
                  <a:srgbClr val="000000"/>
                </a:solidFill>
              </a:rPr>
              <a:t>—keyword </a:t>
            </a:r>
            <a:r>
              <a:rPr lang="en-US" altLang="en-US" sz="2100" dirty="0">
                <a:solidFill>
                  <a:srgbClr val="000000"/>
                </a:solidFill>
                <a:latin typeface="Consolas" panose="020B0609020204030204" pitchFamily="49" charset="0"/>
              </a:rPr>
              <a:t>super</a:t>
            </a:r>
            <a:r>
              <a:rPr lang="en-US" altLang="en-US" sz="2100" dirty="0">
                <a:solidFill>
                  <a:srgbClr val="000000"/>
                </a:solidFill>
              </a:rPr>
              <a:t>, followed by a set of parentheses containing the superclass constructor arguments. </a:t>
            </a:r>
          </a:p>
          <a:p>
            <a:pPr lvl="1" eaLnBrk="1" hangingPunct="1">
              <a:lnSpc>
                <a:spcPct val="90000"/>
              </a:lnSpc>
            </a:pPr>
            <a:r>
              <a:rPr lang="en-US" altLang="en-US" sz="2100" dirty="0">
                <a:solidFill>
                  <a:srgbClr val="000000"/>
                </a:solidFill>
              </a:rPr>
              <a:t>Must be the </a:t>
            </a:r>
            <a:r>
              <a:rPr lang="en-US" altLang="en-US" sz="2100" i="1" dirty="0">
                <a:solidFill>
                  <a:srgbClr val="000000"/>
                </a:solidFill>
              </a:rPr>
              <a:t>first</a:t>
            </a:r>
            <a:r>
              <a:rPr lang="en-US" altLang="en-US" sz="2100" dirty="0">
                <a:solidFill>
                  <a:srgbClr val="000000"/>
                </a:solidFill>
              </a:rPr>
              <a:t> statement in the constructor’s body. </a:t>
            </a:r>
          </a:p>
          <a:p>
            <a:pPr eaLnBrk="1" hangingPunct="1">
              <a:lnSpc>
                <a:spcPct val="90000"/>
              </a:lnSpc>
            </a:pPr>
            <a:r>
              <a:rPr lang="en-US" altLang="en-US" sz="2500" dirty="0">
                <a:solidFill>
                  <a:srgbClr val="000000"/>
                </a:solidFill>
              </a:rPr>
              <a:t>If the subclass constructor did not invoke the superclass’s constructor explicitly, the compiler would attempt to insert a call to the superclass’s default or no-argument constructor. </a:t>
            </a:r>
          </a:p>
          <a:p>
            <a:pPr lvl="1" eaLnBrk="1" hangingPunct="1">
              <a:lnSpc>
                <a:spcPct val="90000"/>
              </a:lnSpc>
            </a:pPr>
            <a:r>
              <a:rPr lang="en-US" altLang="en-US" sz="2100" dirty="0">
                <a:solidFill>
                  <a:srgbClr val="000000"/>
                </a:solidFill>
              </a:rPr>
              <a:t>Class </a:t>
            </a:r>
            <a:r>
              <a:rPr lang="en-US" altLang="en-US" sz="2100" dirty="0" err="1">
                <a:solidFill>
                  <a:srgbClr val="000000"/>
                </a:solidFill>
                <a:latin typeface="Consolas" panose="020B0609020204030204" pitchFamily="49" charset="0"/>
              </a:rPr>
              <a:t>CommissionEmployee</a:t>
            </a:r>
            <a:r>
              <a:rPr lang="en-US" altLang="en-US" sz="2100" dirty="0">
                <a:solidFill>
                  <a:srgbClr val="000000"/>
                </a:solidFill>
              </a:rPr>
              <a:t> does not have such a constructor, so the compiler would issue an error. </a:t>
            </a:r>
          </a:p>
          <a:p>
            <a:pPr eaLnBrk="1" hangingPunct="1">
              <a:lnSpc>
                <a:spcPct val="90000"/>
              </a:lnSpc>
            </a:pPr>
            <a:r>
              <a:rPr lang="en-US" altLang="en-US" sz="2500" dirty="0">
                <a:solidFill>
                  <a:srgbClr val="000000"/>
                </a:solidFill>
              </a:rPr>
              <a:t>You can explicitly use </a:t>
            </a:r>
            <a:r>
              <a:rPr lang="en-US" altLang="en-US" sz="2500" dirty="0">
                <a:solidFill>
                  <a:srgbClr val="000000"/>
                </a:solidFill>
                <a:latin typeface="Consolas" panose="020B0609020204030204" pitchFamily="49" charset="0"/>
              </a:rPr>
              <a:t>super()</a:t>
            </a:r>
            <a:r>
              <a:rPr lang="en-US" altLang="en-US" sz="2500" dirty="0">
                <a:solidFill>
                  <a:srgbClr val="000000"/>
                </a:solidFill>
              </a:rPr>
              <a:t> to call the superclass’s no-argument or default constructor, but this is rarely done.</a:t>
            </a:r>
          </a:p>
        </p:txBody>
      </p:sp>
      <p:sp>
        <p:nvSpPr>
          <p:cNvPr id="4" name="Footer Placeholder 3">
            <a:extLst>
              <a:ext uri="{FF2B5EF4-FFF2-40B4-BE49-F238E27FC236}">
                <a16:creationId xmlns:a16="http://schemas.microsoft.com/office/drawing/2014/main" id="{C8AA291B-12B6-490B-A206-55A5AE6574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620239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2">
            <a:extLst>
              <a:ext uri="{FF2B5EF4-FFF2-40B4-BE49-F238E27FC236}">
                <a16:creationId xmlns:a16="http://schemas.microsoft.com/office/drawing/2014/main" id="{833E5232-0B43-4B48-B3B4-7D6924FA6DC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74763"/>
            <a:ext cx="12192000" cy="4306887"/>
          </a:xfrm>
          <a:prstGeom prst="rect">
            <a:avLst/>
          </a:prstGeom>
        </p:spPr>
      </p:pic>
      <p:sp>
        <p:nvSpPr>
          <p:cNvPr id="2" name="Footer Placeholder 1">
            <a:extLst>
              <a:ext uri="{FF2B5EF4-FFF2-40B4-BE49-F238E27FC236}">
                <a16:creationId xmlns:a16="http://schemas.microsoft.com/office/drawing/2014/main" id="{8ED65D2C-1C60-45B5-A4EE-4C53ABD5DD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72452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ECDEC-28FC-4AB8-A902-90E6231AF3B8}"/>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9.4.3 </a:t>
            </a:r>
            <a:r>
              <a:rPr lang="en-US" dirty="0">
                <a:solidFill>
                  <a:srgbClr val="33B38C"/>
                </a:solidFill>
                <a:latin typeface="Calibri" panose="020F0502020204030204" pitchFamily="34" charset="0"/>
              </a:rPr>
              <a:t>Creating a </a:t>
            </a:r>
            <a:r>
              <a:rPr lang="en-US" dirty="0" err="1">
                <a:solidFill>
                  <a:srgbClr val="33B38C"/>
                </a:solidFill>
                <a:latin typeface="Consolas" panose="020B0609020204030204" pitchFamily="49" charset="0"/>
              </a:rPr>
              <a:t>CommissionEmployee</a:t>
            </a:r>
            <a:r>
              <a:rPr lang="en-US" dirty="0" err="1">
                <a:solidFill>
                  <a:srgbClr val="33B38C"/>
                </a:solidFill>
                <a:latin typeface="Calibri" panose="020F0502020204030204" pitchFamily="34" charset="0"/>
              </a:rPr>
              <a:t>–</a:t>
            </a:r>
            <a:r>
              <a:rPr lang="en-US" dirty="0" err="1">
                <a:solidFill>
                  <a:srgbClr val="33B38C"/>
                </a:solidFill>
                <a:latin typeface="Consolas" panose="020B0609020204030204" pitchFamily="49" charset="0"/>
              </a:rPr>
              <a:t>BasePlusCommissionEmployee</a:t>
            </a:r>
            <a:r>
              <a:rPr lang="en-US" dirty="0">
                <a:solidFill>
                  <a:srgbClr val="33B38C"/>
                </a:solidFill>
                <a:latin typeface="Calibri" panose="020F0502020204030204" pitchFamily="34" charset="0"/>
              </a:rPr>
              <a:t> Inheritance Hierarchy (Cont.)</a:t>
            </a:r>
          </a:p>
        </p:txBody>
      </p:sp>
      <p:sp>
        <p:nvSpPr>
          <p:cNvPr id="68611" name="Text Placeholder 2">
            <a:extLst>
              <a:ext uri="{FF2B5EF4-FFF2-40B4-BE49-F238E27FC236}">
                <a16:creationId xmlns:a16="http://schemas.microsoft.com/office/drawing/2014/main" id="{B8A5F9D3-1EB6-4513-9E7E-B8B32902A25B}"/>
              </a:ext>
            </a:extLst>
          </p:cNvPr>
          <p:cNvSpPr>
            <a:spLocks noGrp="1"/>
          </p:cNvSpPr>
          <p:nvPr>
            <p:ph type="body" idx="1"/>
          </p:nvPr>
        </p:nvSpPr>
        <p:spPr>
          <a:xfrm>
            <a:off x="1981200" y="1798638"/>
            <a:ext cx="8229600" cy="4525962"/>
          </a:xfrm>
        </p:spPr>
        <p:txBody>
          <a:bodyPr/>
          <a:lstStyle/>
          <a:p>
            <a:pPr eaLnBrk="1" hangingPunct="1"/>
            <a:r>
              <a:rPr lang="en-US" altLang="en-US" dirty="0">
                <a:solidFill>
                  <a:srgbClr val="000000"/>
                </a:solidFill>
              </a:rPr>
              <a:t>Compilation errors occur when the subclass attempts to access the superclass’s </a:t>
            </a:r>
            <a:r>
              <a:rPr lang="en-US" altLang="en-US" dirty="0">
                <a:solidFill>
                  <a:srgbClr val="000000"/>
                </a:solidFill>
                <a:latin typeface="Consolas" panose="020B0609020204030204" pitchFamily="49" charset="0"/>
              </a:rPr>
              <a:t>private</a:t>
            </a:r>
            <a:r>
              <a:rPr lang="en-US" altLang="en-US" dirty="0">
                <a:solidFill>
                  <a:srgbClr val="000000"/>
                </a:solidFill>
              </a:rPr>
              <a:t> instance variables.</a:t>
            </a:r>
          </a:p>
          <a:p>
            <a:pPr eaLnBrk="1" hangingPunct="1"/>
            <a:r>
              <a:rPr lang="en-US" altLang="en-US" dirty="0">
                <a:solidFill>
                  <a:srgbClr val="000000"/>
                </a:solidFill>
              </a:rPr>
              <a:t>These lines could have used appropriate </a:t>
            </a:r>
            <a:r>
              <a:rPr lang="en-US" altLang="en-US" i="1" dirty="0">
                <a:solidFill>
                  <a:srgbClr val="000000"/>
                </a:solidFill>
              </a:rPr>
              <a:t>get </a:t>
            </a:r>
            <a:r>
              <a:rPr lang="en-US" altLang="en-US" dirty="0">
                <a:solidFill>
                  <a:srgbClr val="000000"/>
                </a:solidFill>
              </a:rPr>
              <a:t>methods to retrieve the values of the superclass’s instance variables. </a:t>
            </a:r>
          </a:p>
        </p:txBody>
      </p:sp>
      <p:sp>
        <p:nvSpPr>
          <p:cNvPr id="4" name="Footer Placeholder 3">
            <a:extLst>
              <a:ext uri="{FF2B5EF4-FFF2-40B4-BE49-F238E27FC236}">
                <a16:creationId xmlns:a16="http://schemas.microsoft.com/office/drawing/2014/main" id="{6E7D043F-91BE-49C1-9FA4-1B3C6C4B1DF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1140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E0841-41CE-4D4F-B7A4-12481B9548F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 (Cont.)</a:t>
            </a:r>
          </a:p>
        </p:txBody>
      </p:sp>
      <p:sp>
        <p:nvSpPr>
          <p:cNvPr id="15363" name="Text Placeholder 2">
            <a:extLst>
              <a:ext uri="{FF2B5EF4-FFF2-40B4-BE49-F238E27FC236}">
                <a16:creationId xmlns:a16="http://schemas.microsoft.com/office/drawing/2014/main" id="{56B2E190-D6B9-4634-8B42-DE27B7FF8854}"/>
              </a:ext>
            </a:extLst>
          </p:cNvPr>
          <p:cNvSpPr>
            <a:spLocks noGrp="1"/>
          </p:cNvSpPr>
          <p:nvPr>
            <p:ph type="body" idx="1"/>
          </p:nvPr>
        </p:nvSpPr>
        <p:spPr/>
        <p:txBody>
          <a:bodyPr/>
          <a:lstStyle/>
          <a:p>
            <a:pPr eaLnBrk="1" hangingPunct="1"/>
            <a:r>
              <a:rPr lang="en-US" altLang="en-US" dirty="0">
                <a:solidFill>
                  <a:srgbClr val="000000"/>
                </a:solidFill>
              </a:rPr>
              <a:t>The </a:t>
            </a:r>
            <a:r>
              <a:rPr lang="en-US" altLang="en-US" dirty="0">
                <a:solidFill>
                  <a:srgbClr val="0000FF"/>
                </a:solidFill>
              </a:rPr>
              <a:t>direct superclass</a:t>
            </a:r>
            <a:r>
              <a:rPr lang="en-US" altLang="en-US" dirty="0">
                <a:solidFill>
                  <a:srgbClr val="000000"/>
                </a:solidFill>
              </a:rPr>
              <a:t> is the superclass from which the subclass explicitly inherits. </a:t>
            </a:r>
          </a:p>
          <a:p>
            <a:pPr eaLnBrk="1" hangingPunct="1"/>
            <a:r>
              <a:rPr lang="en-US" altLang="en-US" dirty="0">
                <a:solidFill>
                  <a:srgbClr val="000000"/>
                </a:solidFill>
              </a:rPr>
              <a:t>An </a:t>
            </a:r>
            <a:r>
              <a:rPr lang="en-US" altLang="en-US" dirty="0">
                <a:solidFill>
                  <a:srgbClr val="0000FF"/>
                </a:solidFill>
              </a:rPr>
              <a:t>indirect superclass</a:t>
            </a:r>
            <a:r>
              <a:rPr lang="en-US" altLang="en-US" dirty="0">
                <a:solidFill>
                  <a:srgbClr val="000000"/>
                </a:solidFill>
              </a:rPr>
              <a:t> is any class above the direct superclass in the </a:t>
            </a:r>
            <a:r>
              <a:rPr lang="en-US" altLang="en-US" dirty="0">
                <a:solidFill>
                  <a:srgbClr val="0000FF"/>
                </a:solidFill>
              </a:rPr>
              <a:t>class hierarchy</a:t>
            </a:r>
            <a:r>
              <a:rPr lang="en-US" altLang="en-US" dirty="0">
                <a:solidFill>
                  <a:srgbClr val="000000"/>
                </a:solidFill>
              </a:rPr>
              <a:t>. </a:t>
            </a:r>
          </a:p>
          <a:p>
            <a:pPr eaLnBrk="1" hangingPunct="1"/>
            <a:r>
              <a:rPr lang="en-US" altLang="en-US" dirty="0">
                <a:solidFill>
                  <a:srgbClr val="000000"/>
                </a:solidFill>
              </a:rPr>
              <a:t>The Java class hierarchy begins with class </a:t>
            </a:r>
            <a:r>
              <a:rPr lang="en-US" altLang="en-US" dirty="0">
                <a:solidFill>
                  <a:srgbClr val="000000"/>
                </a:solidFill>
                <a:latin typeface="Consolas" panose="020B0609020204030204" pitchFamily="49" charset="0"/>
              </a:rPr>
              <a:t>Object</a:t>
            </a:r>
            <a:r>
              <a:rPr lang="en-US" altLang="en-US" dirty="0">
                <a:solidFill>
                  <a:srgbClr val="000000"/>
                </a:solidFill>
              </a:rPr>
              <a:t> (in package </a:t>
            </a:r>
            <a:r>
              <a:rPr lang="en-US" altLang="en-US" dirty="0" err="1">
                <a:solidFill>
                  <a:srgbClr val="000000"/>
                </a:solidFill>
                <a:latin typeface="Consolas" panose="020B0609020204030204" pitchFamily="49" charset="0"/>
              </a:rPr>
              <a:t>java.lang</a:t>
            </a:r>
            <a:r>
              <a:rPr lang="en-US" altLang="en-US" dirty="0">
                <a:solidFill>
                  <a:srgbClr val="000000"/>
                </a:solidFill>
              </a:rPr>
              <a:t>)</a:t>
            </a:r>
          </a:p>
          <a:p>
            <a:pPr lvl="1" eaLnBrk="1" hangingPunct="1"/>
            <a:r>
              <a:rPr lang="en-US" altLang="en-US" i="1" dirty="0">
                <a:solidFill>
                  <a:srgbClr val="000000"/>
                </a:solidFill>
              </a:rPr>
              <a:t>Every</a:t>
            </a:r>
            <a:r>
              <a:rPr lang="en-US" altLang="en-US" dirty="0">
                <a:solidFill>
                  <a:srgbClr val="000000"/>
                </a:solidFill>
              </a:rPr>
              <a:t> class in Java directly or indirectly </a:t>
            </a:r>
            <a:r>
              <a:rPr lang="en-US" altLang="en-US" dirty="0">
                <a:solidFill>
                  <a:srgbClr val="0000FF"/>
                </a:solidFill>
              </a:rPr>
              <a:t>extends</a:t>
            </a:r>
            <a:r>
              <a:rPr lang="en-US" altLang="en-US" dirty="0">
                <a:solidFill>
                  <a:srgbClr val="000000"/>
                </a:solidFill>
              </a:rPr>
              <a:t> (or “inherits from”) </a:t>
            </a:r>
            <a:r>
              <a:rPr lang="en-US" altLang="en-US" dirty="0">
                <a:solidFill>
                  <a:srgbClr val="000000"/>
                </a:solidFill>
                <a:latin typeface="Consolas" panose="020B0609020204030204" pitchFamily="49" charset="0"/>
              </a:rPr>
              <a:t>Object</a:t>
            </a:r>
            <a:r>
              <a:rPr lang="en-US" altLang="en-US" dirty="0">
                <a:solidFill>
                  <a:srgbClr val="000000"/>
                </a:solidFill>
              </a:rPr>
              <a:t>. </a:t>
            </a:r>
          </a:p>
          <a:p>
            <a:pPr eaLnBrk="1" hangingPunct="1"/>
            <a:r>
              <a:rPr lang="en-US" altLang="en-US" dirty="0">
                <a:solidFill>
                  <a:srgbClr val="000000"/>
                </a:solidFill>
              </a:rPr>
              <a:t>Java supports only </a:t>
            </a:r>
            <a:r>
              <a:rPr lang="en-US" altLang="en-US" dirty="0">
                <a:solidFill>
                  <a:srgbClr val="0000FF"/>
                </a:solidFill>
              </a:rPr>
              <a:t>single inheritance</a:t>
            </a:r>
            <a:r>
              <a:rPr lang="en-US" altLang="en-US" dirty="0">
                <a:solidFill>
                  <a:srgbClr val="000000"/>
                </a:solidFill>
              </a:rPr>
              <a:t>, in which each class is derived from exactly one direct superclass. </a:t>
            </a:r>
          </a:p>
        </p:txBody>
      </p:sp>
      <p:sp>
        <p:nvSpPr>
          <p:cNvPr id="4" name="Footer Placeholder 3">
            <a:extLst>
              <a:ext uri="{FF2B5EF4-FFF2-40B4-BE49-F238E27FC236}">
                <a16:creationId xmlns:a16="http://schemas.microsoft.com/office/drawing/2014/main" id="{2F578081-2C34-4BD8-BF28-C5690B8F5B7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763741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5432-227B-4535-864B-4F676F9504ED}"/>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a:t>
            </a:r>
          </a:p>
        </p:txBody>
      </p:sp>
      <p:sp>
        <p:nvSpPr>
          <p:cNvPr id="69635" name="Text Placeholder 2">
            <a:extLst>
              <a:ext uri="{FF2B5EF4-FFF2-40B4-BE49-F238E27FC236}">
                <a16:creationId xmlns:a16="http://schemas.microsoft.com/office/drawing/2014/main" id="{5DB44884-ACC4-42DE-BDB9-2FF7654AC1DB}"/>
              </a:ext>
            </a:extLst>
          </p:cNvPr>
          <p:cNvSpPr>
            <a:spLocks noGrp="1"/>
          </p:cNvSpPr>
          <p:nvPr>
            <p:ph type="body" idx="1"/>
          </p:nvPr>
        </p:nvSpPr>
        <p:spPr>
          <a:xfrm>
            <a:off x="609600" y="1646238"/>
            <a:ext cx="10972800" cy="4525962"/>
          </a:xfrm>
        </p:spPr>
        <p:txBody>
          <a:bodyPr/>
          <a:lstStyle/>
          <a:p>
            <a:pPr eaLnBrk="1" hangingPunct="1">
              <a:lnSpc>
                <a:spcPct val="80000"/>
              </a:lnSpc>
            </a:pPr>
            <a:r>
              <a:rPr lang="en-US" altLang="en-US" sz="2500" dirty="0">
                <a:solidFill>
                  <a:srgbClr val="000000"/>
                </a:solidFill>
              </a:rPr>
              <a:t>To enable a subclass to directly access superclass instance variables, we can declare those members as </a:t>
            </a:r>
            <a:r>
              <a:rPr lang="en-US" altLang="en-US" sz="2500" dirty="0">
                <a:solidFill>
                  <a:srgbClr val="000000"/>
                </a:solidFill>
                <a:latin typeface="Consolas" panose="020B0609020204030204" pitchFamily="49" charset="0"/>
              </a:rPr>
              <a:t>protected</a:t>
            </a:r>
            <a:r>
              <a:rPr lang="en-US" altLang="en-US" sz="2500" dirty="0">
                <a:solidFill>
                  <a:srgbClr val="000000"/>
                </a:solidFill>
              </a:rPr>
              <a:t> in the superclass. </a:t>
            </a:r>
          </a:p>
          <a:p>
            <a:pPr eaLnBrk="1" hangingPunct="1">
              <a:lnSpc>
                <a:spcPct val="80000"/>
              </a:lnSpc>
            </a:pPr>
            <a:r>
              <a:rPr lang="en-US" altLang="en-US" sz="2500" dirty="0">
                <a:solidFill>
                  <a:srgbClr val="000000"/>
                </a:solidFill>
              </a:rPr>
              <a:t>New </a:t>
            </a:r>
            <a:r>
              <a:rPr lang="en-US" altLang="en-US" sz="2500" dirty="0" err="1">
                <a:solidFill>
                  <a:srgbClr val="000000"/>
                </a:solidFill>
                <a:latin typeface="Consolas" panose="020B0609020204030204" pitchFamily="49" charset="0"/>
              </a:rPr>
              <a:t>CommissionEmployee</a:t>
            </a:r>
            <a:r>
              <a:rPr lang="en-US" altLang="en-US" sz="2500" dirty="0">
                <a:solidFill>
                  <a:srgbClr val="000000"/>
                </a:solidFill>
              </a:rPr>
              <a:t> class modified only the instance variable declarations of Fig. 9.4 as follows:</a:t>
            </a:r>
          </a:p>
          <a:p>
            <a:pPr lvl="2" eaLnBrk="1" hangingPunct="1">
              <a:lnSpc>
                <a:spcPct val="80000"/>
              </a:lnSpc>
              <a:buFont typeface="Wingdings 2" panose="05020102010507070707" pitchFamily="18" charset="2"/>
              <a:buNone/>
            </a:pPr>
            <a:r>
              <a:rPr lang="en-US" altLang="en-US" sz="1900" dirty="0">
                <a:solidFill>
                  <a:srgbClr val="0000FF"/>
                </a:solidFill>
                <a:latin typeface="Consolas" panose="020B0609020204030204" pitchFamily="49" charset="0"/>
              </a:rPr>
              <a:t>	protected final</a:t>
            </a:r>
            <a:r>
              <a:rPr lang="en-US" altLang="en-US" sz="1900" dirty="0">
                <a:solidFill>
                  <a:srgbClr val="000000"/>
                </a:solidFill>
                <a:latin typeface="Consolas" panose="020B0609020204030204" pitchFamily="49" charset="0"/>
              </a:rPr>
              <a:t> String </a:t>
            </a:r>
            <a:r>
              <a:rPr lang="en-US" altLang="en-US" sz="1900" dirty="0" err="1">
                <a:solidFill>
                  <a:srgbClr val="000000"/>
                </a:solidFill>
                <a:latin typeface="Consolas" panose="020B0609020204030204" pitchFamily="49" charset="0"/>
              </a:rPr>
              <a:t>firstName</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protected final</a:t>
            </a:r>
            <a:r>
              <a:rPr lang="en-US" altLang="en-US" sz="1900" dirty="0">
                <a:solidFill>
                  <a:srgbClr val="000000"/>
                </a:solidFill>
                <a:latin typeface="Consolas" panose="020B0609020204030204" pitchFamily="49" charset="0"/>
              </a:rPr>
              <a:t> String </a:t>
            </a:r>
            <a:r>
              <a:rPr lang="en-US" altLang="en-US" sz="1900" dirty="0" err="1">
                <a:solidFill>
                  <a:srgbClr val="000000"/>
                </a:solidFill>
                <a:latin typeface="Consolas" panose="020B0609020204030204" pitchFamily="49" charset="0"/>
              </a:rPr>
              <a:t>lastName</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protected final</a:t>
            </a:r>
            <a:r>
              <a:rPr lang="en-US" altLang="en-US" sz="1900" dirty="0">
                <a:solidFill>
                  <a:srgbClr val="000000"/>
                </a:solidFill>
                <a:latin typeface="Consolas" panose="020B0609020204030204" pitchFamily="49" charset="0"/>
              </a:rPr>
              <a:t> String </a:t>
            </a:r>
            <a:r>
              <a:rPr lang="en-US" altLang="en-US" sz="1900" dirty="0" err="1">
                <a:solidFill>
                  <a:srgbClr val="000000"/>
                </a:solidFill>
                <a:latin typeface="Consolas" panose="020B0609020204030204" pitchFamily="49" charset="0"/>
              </a:rPr>
              <a:t>socialSecurityNumber</a:t>
            </a:r>
            <a:r>
              <a:rPr lang="en-US" altLang="en-US" sz="1900" dirty="0">
                <a:solidFill>
                  <a:srgbClr val="000000"/>
                </a:solidFill>
                <a:latin typeface="Consolas" panose="020B0609020204030204" pitchFamily="49" charset="0"/>
              </a:rPr>
              <a:t>;                   </a:t>
            </a:r>
            <a:br>
              <a:rPr lang="en-US" altLang="en-US" sz="1900" dirty="0">
                <a:solidFill>
                  <a:srgbClr val="000000"/>
                </a:solidFill>
                <a:latin typeface="Consolas" panose="020B0609020204030204" pitchFamily="49" charset="0"/>
              </a:rPr>
            </a:br>
            <a:r>
              <a:rPr lang="en-US" altLang="en-US" sz="1900" dirty="0">
                <a:solidFill>
                  <a:srgbClr val="0000FF"/>
                </a:solidFill>
                <a:latin typeface="Consolas" panose="020B0609020204030204" pitchFamily="49" charset="0"/>
              </a:rPr>
              <a:t>protected</a:t>
            </a:r>
            <a:r>
              <a:rPr lang="en-US" altLang="en-US" sz="1900" dirty="0">
                <a:solidFill>
                  <a:srgbClr val="000000"/>
                </a:solidFill>
                <a:latin typeface="Consolas" panose="020B0609020204030204" pitchFamily="49" charset="0"/>
              </a:rPr>
              <a:t> </a:t>
            </a:r>
            <a:r>
              <a:rPr lang="en-US" altLang="en-US" sz="1900" dirty="0">
                <a:solidFill>
                  <a:srgbClr val="0000FF"/>
                </a:solidFill>
                <a:latin typeface="Consolas" panose="020B0609020204030204" pitchFamily="49" charset="0"/>
              </a:rPr>
              <a:t>double</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grossSales</a:t>
            </a:r>
            <a:r>
              <a:rPr lang="en-US" altLang="en-US" sz="1900" dirty="0">
                <a:solidFill>
                  <a:srgbClr val="000000"/>
                </a:solidFill>
                <a:latin typeface="Consolas" panose="020B0609020204030204" pitchFamily="49" charset="0"/>
              </a:rPr>
              <a:t>; </a:t>
            </a:r>
            <a:r>
              <a:rPr lang="en-US" altLang="en-US" sz="1900" dirty="0">
                <a:solidFill>
                  <a:srgbClr val="00BF00"/>
                </a:solidFill>
                <a:latin typeface="Consolas" panose="020B0609020204030204" pitchFamily="49" charset="0"/>
              </a:rPr>
              <a:t>     </a:t>
            </a:r>
            <a:br>
              <a:rPr lang="en-US" altLang="en-US" sz="1900" dirty="0">
                <a:solidFill>
                  <a:srgbClr val="00BF00"/>
                </a:solidFill>
                <a:latin typeface="Consolas" panose="020B0609020204030204" pitchFamily="49" charset="0"/>
              </a:rPr>
            </a:br>
            <a:r>
              <a:rPr lang="en-US" altLang="en-US" sz="1900" dirty="0">
                <a:solidFill>
                  <a:srgbClr val="0000FF"/>
                </a:solidFill>
                <a:latin typeface="Consolas" panose="020B0609020204030204" pitchFamily="49" charset="0"/>
              </a:rPr>
              <a:t>protected</a:t>
            </a:r>
            <a:r>
              <a:rPr lang="en-US" altLang="en-US" sz="1900" dirty="0">
                <a:solidFill>
                  <a:srgbClr val="000000"/>
                </a:solidFill>
                <a:latin typeface="Consolas" panose="020B0609020204030204" pitchFamily="49" charset="0"/>
              </a:rPr>
              <a:t> </a:t>
            </a:r>
            <a:r>
              <a:rPr lang="en-US" altLang="en-US" sz="1900" dirty="0">
                <a:solidFill>
                  <a:srgbClr val="0000FF"/>
                </a:solidFill>
                <a:latin typeface="Consolas" panose="020B0609020204030204" pitchFamily="49" charset="0"/>
              </a:rPr>
              <a:t>double</a:t>
            </a:r>
            <a:r>
              <a:rPr lang="en-US" altLang="en-US" sz="1900" dirty="0">
                <a:solidFill>
                  <a:srgbClr val="000000"/>
                </a:solidFill>
                <a:latin typeface="Consolas" panose="020B0609020204030204" pitchFamily="49" charset="0"/>
              </a:rPr>
              <a:t> </a:t>
            </a:r>
            <a:r>
              <a:rPr lang="en-US" altLang="en-US" sz="1900" dirty="0" err="1">
                <a:solidFill>
                  <a:srgbClr val="000000"/>
                </a:solidFill>
                <a:latin typeface="Consolas" panose="020B0609020204030204" pitchFamily="49" charset="0"/>
              </a:rPr>
              <a:t>commissionRate</a:t>
            </a:r>
            <a:r>
              <a:rPr lang="en-US" altLang="en-US" sz="1900" dirty="0">
                <a:solidFill>
                  <a:srgbClr val="000000"/>
                </a:solidFill>
                <a:latin typeface="Consolas" panose="020B0609020204030204" pitchFamily="49" charset="0"/>
              </a:rPr>
              <a:t>; </a:t>
            </a:r>
          </a:p>
          <a:p>
            <a:pPr eaLnBrk="1" hangingPunct="1">
              <a:lnSpc>
                <a:spcPct val="80000"/>
              </a:lnSpc>
            </a:pPr>
            <a:r>
              <a:rPr lang="en-US" altLang="en-US" sz="2500" dirty="0">
                <a:solidFill>
                  <a:srgbClr val="000000"/>
                </a:solidFill>
              </a:rPr>
              <a:t>With </a:t>
            </a:r>
            <a:r>
              <a:rPr lang="en-US" altLang="en-US" sz="2500" dirty="0">
                <a:solidFill>
                  <a:srgbClr val="000000"/>
                </a:solidFill>
                <a:latin typeface="Consolas" panose="020B0609020204030204" pitchFamily="49" charset="0"/>
              </a:rPr>
              <a:t>protected</a:t>
            </a:r>
            <a:r>
              <a:rPr lang="en-US" altLang="en-US" sz="2500" dirty="0">
                <a:solidFill>
                  <a:srgbClr val="000000"/>
                </a:solidFill>
              </a:rPr>
              <a:t> instance variables, the subclass gets access to the instance variables, but classes that are not subclasses and classes that are not in the same package cannot access these variables directly. </a:t>
            </a:r>
          </a:p>
        </p:txBody>
      </p:sp>
      <p:sp>
        <p:nvSpPr>
          <p:cNvPr id="4" name="Footer Placeholder 3">
            <a:extLst>
              <a:ext uri="{FF2B5EF4-FFF2-40B4-BE49-F238E27FC236}">
                <a16:creationId xmlns:a16="http://schemas.microsoft.com/office/drawing/2014/main" id="{B4263633-ADD7-4F53-9D81-30672BC3C8B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53413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B218-FAE8-48E9-9990-A29BB43694BB}"/>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0659" name="Text Placeholder 2">
            <a:extLst>
              <a:ext uri="{FF2B5EF4-FFF2-40B4-BE49-F238E27FC236}">
                <a16:creationId xmlns:a16="http://schemas.microsoft.com/office/drawing/2014/main" id="{BB00C676-F3D2-48E6-ABB3-3E3DCDD65A37}"/>
              </a:ext>
            </a:extLst>
          </p:cNvPr>
          <p:cNvSpPr>
            <a:spLocks noGrp="1"/>
          </p:cNvSpPr>
          <p:nvPr>
            <p:ph type="body" idx="1"/>
          </p:nvPr>
        </p:nvSpPr>
        <p:spPr>
          <a:xfrm>
            <a:off x="609599" y="1646238"/>
            <a:ext cx="10922963" cy="4525962"/>
          </a:xfrm>
        </p:spPr>
        <p:txBody>
          <a:bodyPr/>
          <a:lstStyle/>
          <a:p>
            <a:pPr eaLnBrk="1" hangingPunct="1">
              <a:lnSpc>
                <a:spcPct val="80000"/>
              </a:lnSpc>
            </a:pPr>
            <a:r>
              <a:rPr lang="en-US" altLang="en-US" sz="2300" dirty="0">
                <a:solidFill>
                  <a:srgbClr val="000000"/>
                </a:solidFill>
              </a:rPr>
              <a:t>Class </a:t>
            </a:r>
            <a:r>
              <a:rPr lang="en-US" altLang="en-US" sz="2300" dirty="0" err="1">
                <a:solidFill>
                  <a:srgbClr val="000000"/>
                </a:solidFill>
                <a:latin typeface="Consolas" panose="020B0609020204030204" pitchFamily="49" charset="0"/>
              </a:rPr>
              <a:t>BasePlusCommissionEmployee</a:t>
            </a:r>
            <a:r>
              <a:rPr lang="en-US" altLang="en-US" sz="2300" dirty="0">
                <a:solidFill>
                  <a:srgbClr val="000000"/>
                </a:solidFill>
              </a:rPr>
              <a:t> (Fig. 9.9) extends the new version of class </a:t>
            </a:r>
            <a:r>
              <a:rPr lang="en-US" altLang="en-US" sz="2300" dirty="0" err="1">
                <a:solidFill>
                  <a:srgbClr val="000000"/>
                </a:solidFill>
                <a:latin typeface="Consolas" panose="020B0609020204030204" pitchFamily="49" charset="0"/>
              </a:rPr>
              <a:t>CommissionEmployee</a:t>
            </a:r>
            <a:r>
              <a:rPr lang="en-US" altLang="en-US" sz="2300" dirty="0">
                <a:solidFill>
                  <a:srgbClr val="000000"/>
                </a:solidFill>
              </a:rPr>
              <a:t> with </a:t>
            </a:r>
            <a:r>
              <a:rPr lang="en-US" altLang="en-US" sz="2300" dirty="0">
                <a:solidFill>
                  <a:srgbClr val="000000"/>
                </a:solidFill>
                <a:latin typeface="Consolas" panose="020B0609020204030204" pitchFamily="49" charset="0"/>
              </a:rPr>
              <a:t>protected</a:t>
            </a:r>
            <a:r>
              <a:rPr lang="en-US" altLang="en-US" sz="2300" dirty="0">
                <a:solidFill>
                  <a:srgbClr val="000000"/>
                </a:solidFill>
              </a:rPr>
              <a:t> instance variables.</a:t>
            </a:r>
          </a:p>
          <a:p>
            <a:pPr lvl="1" eaLnBrk="1" hangingPunct="1">
              <a:lnSpc>
                <a:spcPct val="80000"/>
              </a:lnSpc>
            </a:pPr>
            <a:r>
              <a:rPr lang="en-US" altLang="en-US" sz="2000" dirty="0">
                <a:solidFill>
                  <a:srgbClr val="000000"/>
                </a:solidFill>
              </a:rPr>
              <a:t>These variables are now </a:t>
            </a:r>
            <a:r>
              <a:rPr lang="en-US" altLang="en-US" sz="2000" dirty="0">
                <a:solidFill>
                  <a:srgbClr val="000000"/>
                </a:solidFill>
                <a:latin typeface="Consolas" panose="020B0609020204030204" pitchFamily="49" charset="0"/>
              </a:rPr>
              <a:t>protected</a:t>
            </a:r>
            <a:r>
              <a:rPr lang="en-US" altLang="en-US" sz="2000" dirty="0">
                <a:solidFill>
                  <a:srgbClr val="000000"/>
                </a:solidFill>
              </a:rPr>
              <a:t> members of </a:t>
            </a:r>
            <a:r>
              <a:rPr lang="en-US" altLang="en-US" sz="2000" dirty="0" err="1">
                <a:solidFill>
                  <a:srgbClr val="000000"/>
                </a:solidFill>
                <a:latin typeface="Consolas" panose="020B0609020204030204" pitchFamily="49" charset="0"/>
              </a:rPr>
              <a:t>BasePlusCommissionEmployee</a:t>
            </a:r>
            <a:r>
              <a:rPr lang="en-US" altLang="en-US" sz="2000" dirty="0">
                <a:solidFill>
                  <a:srgbClr val="000000"/>
                </a:solidFill>
              </a:rPr>
              <a:t>. </a:t>
            </a:r>
          </a:p>
          <a:p>
            <a:pPr eaLnBrk="1" hangingPunct="1">
              <a:lnSpc>
                <a:spcPct val="80000"/>
              </a:lnSpc>
            </a:pPr>
            <a:r>
              <a:rPr lang="en-US" altLang="en-US" sz="2300" dirty="0">
                <a:solidFill>
                  <a:srgbClr val="000000"/>
                </a:solidFill>
              </a:rPr>
              <a:t>If another class extends this version of class </a:t>
            </a:r>
            <a:r>
              <a:rPr lang="en-US" altLang="en-US" sz="2300" dirty="0" err="1">
                <a:solidFill>
                  <a:srgbClr val="000000"/>
                </a:solidFill>
                <a:latin typeface="Consolas" panose="020B0609020204030204" pitchFamily="49" charset="0"/>
              </a:rPr>
              <a:t>BasePlusCommissionEmployee</a:t>
            </a:r>
            <a:r>
              <a:rPr lang="en-US" altLang="en-US" sz="2300" dirty="0">
                <a:solidFill>
                  <a:srgbClr val="000000"/>
                </a:solidFill>
              </a:rPr>
              <a:t>, the new subclass also can access the </a:t>
            </a:r>
            <a:r>
              <a:rPr lang="en-US" altLang="en-US" sz="2300" dirty="0">
                <a:solidFill>
                  <a:srgbClr val="000000"/>
                </a:solidFill>
                <a:latin typeface="Consolas" panose="020B0609020204030204" pitchFamily="49" charset="0"/>
              </a:rPr>
              <a:t>protected</a:t>
            </a:r>
            <a:r>
              <a:rPr lang="en-US" altLang="en-US" sz="2300" dirty="0">
                <a:solidFill>
                  <a:srgbClr val="000000"/>
                </a:solidFill>
              </a:rPr>
              <a:t> members. </a:t>
            </a:r>
          </a:p>
          <a:p>
            <a:pPr eaLnBrk="1" hangingPunct="1">
              <a:lnSpc>
                <a:spcPct val="80000"/>
              </a:lnSpc>
            </a:pPr>
            <a:r>
              <a:rPr lang="en-US" altLang="en-US" sz="2300" dirty="0">
                <a:solidFill>
                  <a:srgbClr val="000000"/>
                </a:solidFill>
              </a:rPr>
              <a:t>The source code in Fig. 9.9 is considerably shorter than that in Fig. 9.6</a:t>
            </a:r>
          </a:p>
          <a:p>
            <a:pPr lvl="1" eaLnBrk="1" hangingPunct="1">
              <a:lnSpc>
                <a:spcPct val="80000"/>
              </a:lnSpc>
            </a:pPr>
            <a:r>
              <a:rPr lang="en-US" altLang="en-US" sz="2000" dirty="0">
                <a:solidFill>
                  <a:srgbClr val="000000"/>
                </a:solidFill>
              </a:rPr>
              <a:t>Most of the functionality is now inherited from </a:t>
            </a:r>
            <a:r>
              <a:rPr lang="en-US" altLang="en-US" sz="2000" dirty="0" err="1">
                <a:solidFill>
                  <a:srgbClr val="000000"/>
                </a:solidFill>
                <a:latin typeface="Consolas" panose="020B0609020204030204" pitchFamily="49" charset="0"/>
              </a:rPr>
              <a:t>CommissionEmployee</a:t>
            </a:r>
            <a:endParaRPr lang="en-US" altLang="en-US" sz="2000" dirty="0">
              <a:solidFill>
                <a:srgbClr val="000000"/>
              </a:solidFill>
              <a:latin typeface="Consolas" panose="020B0609020204030204" pitchFamily="49" charset="0"/>
            </a:endParaRPr>
          </a:p>
          <a:p>
            <a:pPr lvl="1" eaLnBrk="1" hangingPunct="1">
              <a:lnSpc>
                <a:spcPct val="80000"/>
              </a:lnSpc>
            </a:pPr>
            <a:r>
              <a:rPr lang="en-US" altLang="en-US" sz="2000" dirty="0">
                <a:solidFill>
                  <a:srgbClr val="000000"/>
                </a:solidFill>
              </a:rPr>
              <a:t>There is now only one copy of the functionality. </a:t>
            </a:r>
          </a:p>
          <a:p>
            <a:pPr lvl="1" eaLnBrk="1" hangingPunct="1">
              <a:lnSpc>
                <a:spcPct val="80000"/>
              </a:lnSpc>
            </a:pPr>
            <a:r>
              <a:rPr lang="en-US" altLang="en-US" sz="2000" dirty="0">
                <a:solidFill>
                  <a:srgbClr val="000000"/>
                </a:solidFill>
              </a:rPr>
              <a:t>Code is easier to maintain, modify and debug—the code related to a </a:t>
            </a:r>
            <a:r>
              <a:rPr lang="en-US" altLang="en-US" sz="2000" dirty="0" err="1">
                <a:solidFill>
                  <a:srgbClr val="000000"/>
                </a:solidFill>
                <a:latin typeface="Consolas" panose="020B0609020204030204" pitchFamily="49" charset="0"/>
              </a:rPr>
              <a:t>CommissionEmployee</a:t>
            </a:r>
            <a:r>
              <a:rPr lang="en-US" altLang="en-US" sz="2000" dirty="0">
                <a:solidFill>
                  <a:srgbClr val="000000"/>
                </a:solidFill>
                <a:latin typeface="Consolas" panose="020B0609020204030204" pitchFamily="49" charset="0"/>
              </a:rPr>
              <a:t> </a:t>
            </a:r>
            <a:r>
              <a:rPr lang="en-US" altLang="en-US" sz="2000" dirty="0">
                <a:solidFill>
                  <a:srgbClr val="000000"/>
                </a:solidFill>
              </a:rPr>
              <a:t>exists only in that class. </a:t>
            </a:r>
          </a:p>
        </p:txBody>
      </p:sp>
      <p:sp>
        <p:nvSpPr>
          <p:cNvPr id="4" name="Footer Placeholder 3">
            <a:extLst>
              <a:ext uri="{FF2B5EF4-FFF2-40B4-BE49-F238E27FC236}">
                <a16:creationId xmlns:a16="http://schemas.microsoft.com/office/drawing/2014/main" id="{B210F8C1-BDE4-44B1-B765-4505400176C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375720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3">
            <a:extLst>
              <a:ext uri="{FF2B5EF4-FFF2-40B4-BE49-F238E27FC236}">
                <a16:creationId xmlns:a16="http://schemas.microsoft.com/office/drawing/2014/main" id="{C08B26B0-8102-44CA-9D29-6933FA08C2B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055688" y="0"/>
            <a:ext cx="10079037" cy="6858000"/>
          </a:xfrm>
          <a:prstGeom prst="rect">
            <a:avLst/>
          </a:prstGeom>
        </p:spPr>
      </p:pic>
      <p:sp>
        <p:nvSpPr>
          <p:cNvPr id="2" name="Footer Placeholder 1">
            <a:extLst>
              <a:ext uri="{FF2B5EF4-FFF2-40B4-BE49-F238E27FC236}">
                <a16:creationId xmlns:a16="http://schemas.microsoft.com/office/drawing/2014/main" id="{289CB3F5-5255-43AE-B4F4-6942E81F25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368760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4">
            <a:extLst>
              <a:ext uri="{FF2B5EF4-FFF2-40B4-BE49-F238E27FC236}">
                <a16:creationId xmlns:a16="http://schemas.microsoft.com/office/drawing/2014/main" id="{49B538F0-D300-4E3B-8255-A08180B4F68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9D383440-8AEF-4CC0-9195-C893718D64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585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5">
            <a:extLst>
              <a:ext uri="{FF2B5EF4-FFF2-40B4-BE49-F238E27FC236}">
                <a16:creationId xmlns:a16="http://schemas.microsoft.com/office/drawing/2014/main" id="{DE0A6C5C-F345-4692-B83B-2FA06C429C3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p:spPr>
      </p:pic>
      <p:sp>
        <p:nvSpPr>
          <p:cNvPr id="2" name="Footer Placeholder 1">
            <a:extLst>
              <a:ext uri="{FF2B5EF4-FFF2-40B4-BE49-F238E27FC236}">
                <a16:creationId xmlns:a16="http://schemas.microsoft.com/office/drawing/2014/main" id="{40C55F03-F283-4E83-92CD-670EA8E0581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130230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B13A-556B-46EA-9F56-1531FD78C2F7}"/>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4755" name="Text Placeholder 2">
            <a:extLst>
              <a:ext uri="{FF2B5EF4-FFF2-40B4-BE49-F238E27FC236}">
                <a16:creationId xmlns:a16="http://schemas.microsoft.com/office/drawing/2014/main" id="{50EAA089-216C-43CB-AD72-F2D8A3000E90}"/>
              </a:ext>
            </a:extLst>
          </p:cNvPr>
          <p:cNvSpPr>
            <a:spLocks noGrp="1"/>
          </p:cNvSpPr>
          <p:nvPr>
            <p:ph type="body" idx="1"/>
          </p:nvPr>
        </p:nvSpPr>
        <p:spPr/>
        <p:txBody>
          <a:bodyPr/>
          <a:lstStyle/>
          <a:p>
            <a:pPr eaLnBrk="1" hangingPunct="1"/>
            <a:r>
              <a:rPr lang="en-US" altLang="en-US" dirty="0">
                <a:solidFill>
                  <a:srgbClr val="000000"/>
                </a:solidFill>
              </a:rPr>
              <a:t>Inheriting </a:t>
            </a:r>
            <a:r>
              <a:rPr lang="en-US" altLang="en-US" dirty="0">
                <a:solidFill>
                  <a:srgbClr val="000000"/>
                </a:solidFill>
                <a:latin typeface="Consolas" panose="020B0609020204030204" pitchFamily="49" charset="0"/>
              </a:rPr>
              <a:t>protected</a:t>
            </a:r>
            <a:r>
              <a:rPr lang="en-US" altLang="en-US" dirty="0">
                <a:solidFill>
                  <a:srgbClr val="000000"/>
                </a:solidFill>
              </a:rPr>
              <a:t> instance variables enables direct access to the variables by subclasses</a:t>
            </a:r>
            <a:r>
              <a:rPr lang="en-US" altLang="en-US" i="1" dirty="0">
                <a:solidFill>
                  <a:srgbClr val="000000"/>
                </a:solidFill>
              </a:rPr>
              <a:t>. </a:t>
            </a:r>
          </a:p>
          <a:p>
            <a:pPr eaLnBrk="1" hangingPunct="1"/>
            <a:r>
              <a:rPr lang="en-US" altLang="en-US" dirty="0">
                <a:solidFill>
                  <a:srgbClr val="000000"/>
                </a:solidFill>
              </a:rPr>
              <a:t>In most cases, it’s better to use </a:t>
            </a:r>
            <a:r>
              <a:rPr lang="en-US" altLang="en-US" dirty="0">
                <a:solidFill>
                  <a:srgbClr val="000000"/>
                </a:solidFill>
                <a:latin typeface="Consolas" panose="020B0609020204030204" pitchFamily="49" charset="0"/>
              </a:rPr>
              <a:t>private</a:t>
            </a:r>
            <a:r>
              <a:rPr lang="en-US" altLang="en-US" dirty="0">
                <a:solidFill>
                  <a:srgbClr val="000000"/>
                </a:solidFill>
              </a:rPr>
              <a:t> instance variables to encourage proper software engineering. </a:t>
            </a:r>
          </a:p>
          <a:p>
            <a:pPr lvl="1" eaLnBrk="1" hangingPunct="1"/>
            <a:r>
              <a:rPr lang="en-US" altLang="en-US" dirty="0">
                <a:solidFill>
                  <a:srgbClr val="000000"/>
                </a:solidFill>
              </a:rPr>
              <a:t>Code will be easier to maintain, modify and debug.</a:t>
            </a:r>
          </a:p>
        </p:txBody>
      </p:sp>
      <p:sp>
        <p:nvSpPr>
          <p:cNvPr id="4" name="Footer Placeholder 3">
            <a:extLst>
              <a:ext uri="{FF2B5EF4-FFF2-40B4-BE49-F238E27FC236}">
                <a16:creationId xmlns:a16="http://schemas.microsoft.com/office/drawing/2014/main" id="{777EEAED-B66B-436E-B83D-932AE1E7809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0513576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41FD-653F-4101-83C2-AC439CD886E4}"/>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5779" name="Text Placeholder 2">
            <a:extLst>
              <a:ext uri="{FF2B5EF4-FFF2-40B4-BE49-F238E27FC236}">
                <a16:creationId xmlns:a16="http://schemas.microsoft.com/office/drawing/2014/main" id="{621F6889-3145-408E-9559-FF3096F5EAEF}"/>
              </a:ext>
            </a:extLst>
          </p:cNvPr>
          <p:cNvSpPr>
            <a:spLocks noGrp="1"/>
          </p:cNvSpPr>
          <p:nvPr>
            <p:ph type="body" idx="1"/>
          </p:nvPr>
        </p:nvSpPr>
        <p:spPr/>
        <p:txBody>
          <a:bodyPr/>
          <a:lstStyle/>
          <a:p>
            <a:pPr eaLnBrk="1" hangingPunct="1"/>
            <a:r>
              <a:rPr lang="en-US" altLang="en-US" dirty="0">
                <a:solidFill>
                  <a:srgbClr val="000000"/>
                </a:solidFill>
              </a:rPr>
              <a:t>Using </a:t>
            </a:r>
            <a:r>
              <a:rPr lang="en-US" altLang="en-US" dirty="0">
                <a:solidFill>
                  <a:srgbClr val="000000"/>
                </a:solidFill>
                <a:latin typeface="Consolas" panose="020B0609020204030204" pitchFamily="49" charset="0"/>
              </a:rPr>
              <a:t>protected</a:t>
            </a:r>
            <a:r>
              <a:rPr lang="en-US" altLang="en-US" dirty="0">
                <a:solidFill>
                  <a:srgbClr val="000000"/>
                </a:solidFill>
              </a:rPr>
              <a:t> instance variables creates several potential problems.</a:t>
            </a:r>
          </a:p>
          <a:p>
            <a:pPr eaLnBrk="1" hangingPunct="1"/>
            <a:r>
              <a:rPr lang="en-US" altLang="en-US" dirty="0">
                <a:solidFill>
                  <a:srgbClr val="000000"/>
                </a:solidFill>
              </a:rPr>
              <a:t>The subclass object can set an inherited variable’s value directly without using a </a:t>
            </a:r>
            <a:r>
              <a:rPr lang="en-US" altLang="en-US" i="1" dirty="0">
                <a:solidFill>
                  <a:srgbClr val="000000"/>
                </a:solidFill>
              </a:rPr>
              <a:t>set method. </a:t>
            </a:r>
          </a:p>
          <a:p>
            <a:pPr lvl="1" eaLnBrk="1" hangingPunct="1"/>
            <a:r>
              <a:rPr lang="en-US" altLang="en-US" dirty="0">
                <a:solidFill>
                  <a:srgbClr val="000000"/>
                </a:solidFill>
              </a:rPr>
              <a:t>A subclass object can assign an invalid value to the variable</a:t>
            </a:r>
          </a:p>
          <a:p>
            <a:pPr eaLnBrk="1" hangingPunct="1"/>
            <a:r>
              <a:rPr lang="en-US" altLang="en-US" dirty="0">
                <a:solidFill>
                  <a:srgbClr val="000000"/>
                </a:solidFill>
              </a:rPr>
              <a:t>Subclass methods are more likely to be written so that they depend on the superclass’s data implementation. </a:t>
            </a:r>
          </a:p>
          <a:p>
            <a:pPr lvl="1" eaLnBrk="1" hangingPunct="1"/>
            <a:r>
              <a:rPr lang="en-US" altLang="en-US" dirty="0">
                <a:solidFill>
                  <a:srgbClr val="000000"/>
                </a:solidFill>
              </a:rPr>
              <a:t>Subclasses should depend only on the superclass services and not on the superclass data implementation. </a:t>
            </a:r>
          </a:p>
        </p:txBody>
      </p:sp>
      <p:sp>
        <p:nvSpPr>
          <p:cNvPr id="4" name="Footer Placeholder 3">
            <a:extLst>
              <a:ext uri="{FF2B5EF4-FFF2-40B4-BE49-F238E27FC236}">
                <a16:creationId xmlns:a16="http://schemas.microsoft.com/office/drawing/2014/main" id="{2B3953B4-C267-4EDC-9866-563EDBFC528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596605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819A-39DE-4524-BA26-CF15764503CF}"/>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9.4.4 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protected</a:t>
            </a:r>
            <a:r>
              <a:rPr lang="en-US" sz="2800" dirty="0">
                <a:solidFill>
                  <a:srgbClr val="33B38C"/>
                </a:solidFill>
                <a:latin typeface="Calibri" panose="020F0502020204030204" pitchFamily="34" charset="0"/>
              </a:rPr>
              <a:t> Instance Variables (Cont.)</a:t>
            </a:r>
          </a:p>
        </p:txBody>
      </p:sp>
      <p:sp>
        <p:nvSpPr>
          <p:cNvPr id="76803" name="Text Placeholder 2">
            <a:extLst>
              <a:ext uri="{FF2B5EF4-FFF2-40B4-BE49-F238E27FC236}">
                <a16:creationId xmlns:a16="http://schemas.microsoft.com/office/drawing/2014/main" id="{D9595CC9-97B0-4FF4-9F89-8BEA7AA76440}"/>
              </a:ext>
            </a:extLst>
          </p:cNvPr>
          <p:cNvSpPr>
            <a:spLocks noGrp="1"/>
          </p:cNvSpPr>
          <p:nvPr>
            <p:ph type="body" idx="1"/>
          </p:nvPr>
        </p:nvSpPr>
        <p:spPr/>
        <p:txBody>
          <a:bodyPr/>
          <a:lstStyle/>
          <a:p>
            <a:pPr eaLnBrk="1" hangingPunct="1">
              <a:lnSpc>
                <a:spcPct val="90000"/>
              </a:lnSpc>
            </a:pPr>
            <a:r>
              <a:rPr lang="en-US" altLang="en-US" dirty="0">
                <a:solidFill>
                  <a:srgbClr val="000000"/>
                </a:solidFill>
              </a:rPr>
              <a:t>With </a:t>
            </a:r>
            <a:r>
              <a:rPr lang="en-US" altLang="en-US" dirty="0">
                <a:solidFill>
                  <a:srgbClr val="000000"/>
                </a:solidFill>
                <a:latin typeface="Consolas" panose="020B0609020204030204" pitchFamily="49" charset="0"/>
              </a:rPr>
              <a:t>protected</a:t>
            </a:r>
            <a:r>
              <a:rPr lang="en-US" altLang="en-US" dirty="0">
                <a:solidFill>
                  <a:srgbClr val="000000"/>
                </a:solidFill>
              </a:rPr>
              <a:t> instance variables in the superclass, we may need to modify all the subclasses of the superclass if the superclass implementation changes. </a:t>
            </a:r>
          </a:p>
          <a:p>
            <a:pPr lvl="1" eaLnBrk="1" hangingPunct="1">
              <a:lnSpc>
                <a:spcPct val="90000"/>
              </a:lnSpc>
            </a:pPr>
            <a:r>
              <a:rPr lang="en-US" altLang="en-US" dirty="0">
                <a:solidFill>
                  <a:srgbClr val="000000"/>
                </a:solidFill>
              </a:rPr>
              <a:t>Such a class is said to be </a:t>
            </a:r>
            <a:r>
              <a:rPr lang="en-US" altLang="en-US" dirty="0">
                <a:solidFill>
                  <a:srgbClr val="0000FF"/>
                </a:solidFill>
              </a:rPr>
              <a:t>fragile</a:t>
            </a:r>
            <a:r>
              <a:rPr lang="en-US" altLang="en-US" dirty="0">
                <a:solidFill>
                  <a:srgbClr val="000000"/>
                </a:solidFill>
              </a:rPr>
              <a:t> or </a:t>
            </a:r>
            <a:r>
              <a:rPr lang="en-US" altLang="en-US" dirty="0">
                <a:solidFill>
                  <a:srgbClr val="0000FF"/>
                </a:solidFill>
              </a:rPr>
              <a:t>brittle</a:t>
            </a:r>
            <a:r>
              <a:rPr lang="en-US" altLang="en-US" dirty="0">
                <a:solidFill>
                  <a:srgbClr val="000000"/>
                </a:solidFill>
              </a:rPr>
              <a:t>, because a small change in the superclass can “break” subclass implementation. </a:t>
            </a:r>
          </a:p>
          <a:p>
            <a:pPr lvl="1" eaLnBrk="1" hangingPunct="1">
              <a:lnSpc>
                <a:spcPct val="90000"/>
              </a:lnSpc>
            </a:pPr>
            <a:r>
              <a:rPr lang="en-US" altLang="en-US" dirty="0">
                <a:solidFill>
                  <a:srgbClr val="000000"/>
                </a:solidFill>
              </a:rPr>
              <a:t>You should be able to change the superclass implementation while still providing the same services to the subclasses. </a:t>
            </a:r>
          </a:p>
          <a:p>
            <a:pPr lvl="1" eaLnBrk="1" hangingPunct="1">
              <a:lnSpc>
                <a:spcPct val="90000"/>
              </a:lnSpc>
            </a:pPr>
            <a:r>
              <a:rPr lang="en-US" altLang="en-US" dirty="0">
                <a:solidFill>
                  <a:srgbClr val="000000"/>
                </a:solidFill>
              </a:rPr>
              <a:t>If the superclass services change, we must reimplement our subclasses. </a:t>
            </a:r>
          </a:p>
          <a:p>
            <a:pPr eaLnBrk="1" hangingPunct="1">
              <a:lnSpc>
                <a:spcPct val="90000"/>
              </a:lnSpc>
            </a:pPr>
            <a:r>
              <a:rPr lang="en-US" altLang="en-US" dirty="0">
                <a:solidFill>
                  <a:srgbClr val="000000"/>
                </a:solidFill>
              </a:rPr>
              <a:t>A class’s </a:t>
            </a:r>
            <a:r>
              <a:rPr lang="en-US" altLang="en-US" dirty="0">
                <a:solidFill>
                  <a:srgbClr val="000000"/>
                </a:solidFill>
                <a:latin typeface="Consolas" panose="020B0609020204030204" pitchFamily="49" charset="0"/>
              </a:rPr>
              <a:t>protected</a:t>
            </a:r>
            <a:r>
              <a:rPr lang="en-US" altLang="en-US" dirty="0">
                <a:solidFill>
                  <a:srgbClr val="000000"/>
                </a:solidFill>
              </a:rPr>
              <a:t> members are visible to all classes in the same package as the class containing the </a:t>
            </a:r>
            <a:r>
              <a:rPr lang="en-US" altLang="en-US" dirty="0">
                <a:solidFill>
                  <a:srgbClr val="000000"/>
                </a:solidFill>
                <a:latin typeface="Consolas" panose="020B0609020204030204" pitchFamily="49" charset="0"/>
              </a:rPr>
              <a:t>protected</a:t>
            </a:r>
            <a:r>
              <a:rPr lang="en-US" altLang="en-US" dirty="0">
                <a:solidFill>
                  <a:srgbClr val="000000"/>
                </a:solidFill>
              </a:rPr>
              <a:t> members—this is not always desirable. </a:t>
            </a:r>
          </a:p>
        </p:txBody>
      </p:sp>
      <p:sp>
        <p:nvSpPr>
          <p:cNvPr id="4" name="Footer Placeholder 3">
            <a:extLst>
              <a:ext uri="{FF2B5EF4-FFF2-40B4-BE49-F238E27FC236}">
                <a16:creationId xmlns:a16="http://schemas.microsoft.com/office/drawing/2014/main" id="{B949D213-73DD-48AF-9735-A103C52FA07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13892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6">
            <a:extLst>
              <a:ext uri="{FF2B5EF4-FFF2-40B4-BE49-F238E27FC236}">
                <a16:creationId xmlns:a16="http://schemas.microsoft.com/office/drawing/2014/main" id="{3F0CE5F6-A25D-4C87-8E48-4B825929C6B1}"/>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57338"/>
            <a:ext cx="12192000" cy="3743325"/>
          </a:xfrm>
          <a:prstGeom prst="rect">
            <a:avLst/>
          </a:prstGeom>
        </p:spPr>
      </p:pic>
      <p:sp>
        <p:nvSpPr>
          <p:cNvPr id="2" name="Footer Placeholder 1">
            <a:extLst>
              <a:ext uri="{FF2B5EF4-FFF2-40B4-BE49-F238E27FC236}">
                <a16:creationId xmlns:a16="http://schemas.microsoft.com/office/drawing/2014/main" id="{A741F0D2-8316-4D77-993D-96BBC045D88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6923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7">
            <a:extLst>
              <a:ext uri="{FF2B5EF4-FFF2-40B4-BE49-F238E27FC236}">
                <a16:creationId xmlns:a16="http://schemas.microsoft.com/office/drawing/2014/main" id="{05FD28EF-8FF0-4596-86CA-F9052692C1D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490663"/>
            <a:ext cx="12192000" cy="3875087"/>
          </a:xfrm>
          <a:prstGeom prst="rect">
            <a:avLst/>
          </a:prstGeom>
        </p:spPr>
      </p:pic>
      <p:sp>
        <p:nvSpPr>
          <p:cNvPr id="2" name="Footer Placeholder 1">
            <a:extLst>
              <a:ext uri="{FF2B5EF4-FFF2-40B4-BE49-F238E27FC236}">
                <a16:creationId xmlns:a16="http://schemas.microsoft.com/office/drawing/2014/main" id="{589A3943-6E3E-4434-8AB0-56D5049823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2398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C20E-AE55-4296-B80D-F3A5E1D89B7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9.1  </a:t>
            </a:r>
            <a:r>
              <a:rPr lang="en-US" dirty="0">
                <a:solidFill>
                  <a:srgbClr val="3380E6"/>
                </a:solidFill>
                <a:latin typeface="Calibri" panose="020F0502020204030204" pitchFamily="34" charset="0"/>
              </a:rPr>
              <a:t>Introduction (Cont.)</a:t>
            </a:r>
          </a:p>
        </p:txBody>
      </p:sp>
      <p:sp>
        <p:nvSpPr>
          <p:cNvPr id="16387" name="Text Placeholder 2">
            <a:extLst>
              <a:ext uri="{FF2B5EF4-FFF2-40B4-BE49-F238E27FC236}">
                <a16:creationId xmlns:a16="http://schemas.microsoft.com/office/drawing/2014/main" id="{D56E1F7A-6B59-44D7-9AEF-54FE3D5D9F18}"/>
              </a:ext>
            </a:extLst>
          </p:cNvPr>
          <p:cNvSpPr>
            <a:spLocks noGrp="1"/>
          </p:cNvSpPr>
          <p:nvPr>
            <p:ph type="body" idx="1"/>
          </p:nvPr>
        </p:nvSpPr>
        <p:spPr/>
        <p:txBody>
          <a:bodyPr/>
          <a:lstStyle/>
          <a:p>
            <a:pPr eaLnBrk="1" hangingPunct="1"/>
            <a:r>
              <a:rPr lang="en-US" altLang="en-US" dirty="0">
                <a:solidFill>
                  <a:srgbClr val="000000"/>
                </a:solidFill>
              </a:rPr>
              <a:t>We distinguish between the </a:t>
            </a:r>
            <a:r>
              <a:rPr lang="en-US" altLang="en-US" i="1" dirty="0">
                <a:solidFill>
                  <a:srgbClr val="0000FF"/>
                </a:solidFill>
              </a:rPr>
              <a:t>is-a</a:t>
            </a:r>
            <a:r>
              <a:rPr lang="en-US" altLang="en-US" dirty="0">
                <a:solidFill>
                  <a:srgbClr val="0000FF"/>
                </a:solidFill>
              </a:rPr>
              <a:t> relationship</a:t>
            </a:r>
            <a:r>
              <a:rPr lang="en-US" altLang="en-US" dirty="0">
                <a:solidFill>
                  <a:srgbClr val="000000"/>
                </a:solidFill>
              </a:rPr>
              <a:t> and the </a:t>
            </a:r>
            <a:r>
              <a:rPr lang="en-US" altLang="en-US" i="1" dirty="0">
                <a:solidFill>
                  <a:srgbClr val="0000FF"/>
                </a:solidFill>
              </a:rPr>
              <a:t>has-a</a:t>
            </a:r>
            <a:r>
              <a:rPr lang="en-US" altLang="en-US" dirty="0">
                <a:solidFill>
                  <a:srgbClr val="0000FF"/>
                </a:solidFill>
              </a:rPr>
              <a:t> relationship</a:t>
            </a:r>
            <a:endParaRPr lang="en-US" altLang="en-US" dirty="0">
              <a:solidFill>
                <a:srgbClr val="000000"/>
              </a:solidFill>
            </a:endParaRPr>
          </a:p>
          <a:p>
            <a:pPr eaLnBrk="1" hangingPunct="1"/>
            <a:r>
              <a:rPr lang="en-US" altLang="en-US" i="1" dirty="0">
                <a:solidFill>
                  <a:srgbClr val="000000"/>
                </a:solidFill>
              </a:rPr>
              <a:t>Is-a </a:t>
            </a:r>
            <a:r>
              <a:rPr lang="en-US" altLang="en-US" dirty="0">
                <a:solidFill>
                  <a:srgbClr val="000000"/>
                </a:solidFill>
              </a:rPr>
              <a:t>represents inheritance</a:t>
            </a:r>
          </a:p>
          <a:p>
            <a:pPr lvl="1" eaLnBrk="1" hangingPunct="1"/>
            <a:r>
              <a:rPr lang="en-US" altLang="en-US" dirty="0">
                <a:solidFill>
                  <a:srgbClr val="000000"/>
                </a:solidFill>
              </a:rPr>
              <a:t>In an </a:t>
            </a:r>
            <a:r>
              <a:rPr lang="en-US" altLang="en-US" i="1" dirty="0">
                <a:solidFill>
                  <a:srgbClr val="000000"/>
                </a:solidFill>
              </a:rPr>
              <a:t>is-a </a:t>
            </a:r>
            <a:r>
              <a:rPr lang="en-US" altLang="en-US" dirty="0">
                <a:solidFill>
                  <a:srgbClr val="000000"/>
                </a:solidFill>
              </a:rPr>
              <a:t>relationship, an object of a subclass can also be treated as an object of its superclass </a:t>
            </a:r>
          </a:p>
          <a:p>
            <a:pPr eaLnBrk="1" hangingPunct="1"/>
            <a:r>
              <a:rPr lang="en-US" altLang="en-US" i="1" dirty="0">
                <a:solidFill>
                  <a:srgbClr val="000000"/>
                </a:solidFill>
              </a:rPr>
              <a:t>Has-a </a:t>
            </a:r>
            <a:r>
              <a:rPr lang="en-US" altLang="en-US" dirty="0">
                <a:solidFill>
                  <a:srgbClr val="000000"/>
                </a:solidFill>
              </a:rPr>
              <a:t>represents composition</a:t>
            </a:r>
          </a:p>
          <a:p>
            <a:pPr lvl="1" eaLnBrk="1" hangingPunct="1"/>
            <a:r>
              <a:rPr lang="en-US" altLang="en-US" dirty="0">
                <a:solidFill>
                  <a:srgbClr val="000000"/>
                </a:solidFill>
              </a:rPr>
              <a:t>In a </a:t>
            </a:r>
            <a:r>
              <a:rPr lang="en-US" altLang="en-US" i="1" dirty="0">
                <a:solidFill>
                  <a:srgbClr val="000000"/>
                </a:solidFill>
              </a:rPr>
              <a:t>has-a </a:t>
            </a:r>
            <a:r>
              <a:rPr lang="en-US" altLang="en-US" dirty="0">
                <a:solidFill>
                  <a:srgbClr val="000000"/>
                </a:solidFill>
              </a:rPr>
              <a:t>relationship, an object contains as members references to other objects</a:t>
            </a:r>
          </a:p>
        </p:txBody>
      </p:sp>
      <p:sp>
        <p:nvSpPr>
          <p:cNvPr id="4" name="Footer Placeholder 3">
            <a:extLst>
              <a:ext uri="{FF2B5EF4-FFF2-40B4-BE49-F238E27FC236}">
                <a16:creationId xmlns:a16="http://schemas.microsoft.com/office/drawing/2014/main" id="{23060BE6-06A8-425E-84CF-190BC8686E8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42039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8">
            <a:extLst>
              <a:ext uri="{FF2B5EF4-FFF2-40B4-BE49-F238E27FC236}">
                <a16:creationId xmlns:a16="http://schemas.microsoft.com/office/drawing/2014/main" id="{49B30CD0-1A3A-4A96-9023-9689AE14305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58925"/>
            <a:ext cx="12192000" cy="3738563"/>
          </a:xfrm>
          <a:prstGeom prst="rect">
            <a:avLst/>
          </a:prstGeom>
        </p:spPr>
      </p:pic>
      <p:sp>
        <p:nvSpPr>
          <p:cNvPr id="2" name="Footer Placeholder 1">
            <a:extLst>
              <a:ext uri="{FF2B5EF4-FFF2-40B4-BE49-F238E27FC236}">
                <a16:creationId xmlns:a16="http://schemas.microsoft.com/office/drawing/2014/main" id="{EF5E64CD-8614-4E9C-8822-42C3FF2CFA2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35433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F9FE-76BB-45CE-82E6-865A58C61064}"/>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a:t>
            </a:r>
          </a:p>
        </p:txBody>
      </p:sp>
      <p:sp>
        <p:nvSpPr>
          <p:cNvPr id="80899" name="Text Placeholder 2">
            <a:extLst>
              <a:ext uri="{FF2B5EF4-FFF2-40B4-BE49-F238E27FC236}">
                <a16:creationId xmlns:a16="http://schemas.microsoft.com/office/drawing/2014/main" id="{F9554057-15B8-4308-8EE5-A813015BB300}"/>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CommissionEmployee</a:t>
            </a:r>
            <a:r>
              <a:rPr lang="en-US" altLang="en-US" dirty="0">
                <a:solidFill>
                  <a:srgbClr val="000000"/>
                </a:solidFill>
              </a:rPr>
              <a:t> declares instance variables </a:t>
            </a:r>
            <a:r>
              <a:rPr lang="en-US" altLang="en-US" dirty="0" err="1">
                <a:solidFill>
                  <a:srgbClr val="000000"/>
                </a:solidFill>
                <a:latin typeface="Consolas" panose="020B0609020204030204" pitchFamily="49" charset="0"/>
              </a:rPr>
              <a:t>firstName</a:t>
            </a:r>
            <a:r>
              <a:rPr lang="en-US" altLang="en-US" dirty="0">
                <a:solidFill>
                  <a:srgbClr val="000000"/>
                </a:solidFill>
              </a:rPr>
              <a:t>, </a:t>
            </a:r>
            <a:r>
              <a:rPr lang="en-US" altLang="en-US" dirty="0" err="1">
                <a:solidFill>
                  <a:srgbClr val="000000"/>
                </a:solidFill>
                <a:latin typeface="Consolas" panose="020B0609020204030204" pitchFamily="49" charset="0"/>
              </a:rPr>
              <a:t>lastName</a:t>
            </a:r>
            <a:r>
              <a:rPr lang="en-US" altLang="en-US" dirty="0">
                <a:solidFill>
                  <a:srgbClr val="000000"/>
                </a:solidFill>
              </a:rPr>
              <a:t>, </a:t>
            </a:r>
            <a:r>
              <a:rPr lang="en-US" altLang="en-US" dirty="0" err="1">
                <a:solidFill>
                  <a:srgbClr val="000000"/>
                </a:solidFill>
                <a:latin typeface="Consolas" panose="020B0609020204030204" pitchFamily="49" charset="0"/>
              </a:rPr>
              <a:t>socialSecurityNumber</a:t>
            </a:r>
            <a:r>
              <a:rPr lang="en-US" altLang="en-US" dirty="0">
                <a:solidFill>
                  <a:srgbClr val="000000"/>
                </a:solidFill>
              </a:rPr>
              <a:t>, </a:t>
            </a:r>
            <a:r>
              <a:rPr lang="en-US" altLang="en-US" dirty="0" err="1">
                <a:solidFill>
                  <a:srgbClr val="000000"/>
                </a:solidFill>
                <a:latin typeface="Consolas" panose="020B0609020204030204" pitchFamily="49" charset="0"/>
              </a:rPr>
              <a:t>grossSales</a:t>
            </a:r>
            <a:r>
              <a:rPr lang="en-US" altLang="en-US" dirty="0">
                <a:solidFill>
                  <a:srgbClr val="000000"/>
                </a:solidFill>
              </a:rPr>
              <a:t> and </a:t>
            </a:r>
            <a:r>
              <a:rPr lang="en-US" altLang="en-US" dirty="0" err="1">
                <a:solidFill>
                  <a:srgbClr val="000000"/>
                </a:solidFill>
                <a:latin typeface="Consolas" panose="020B0609020204030204" pitchFamily="49" charset="0"/>
              </a:rPr>
              <a:t>commissionRate</a:t>
            </a:r>
            <a:r>
              <a:rPr lang="en-US" altLang="en-US" dirty="0">
                <a:solidFill>
                  <a:srgbClr val="000000"/>
                </a:solidFill>
              </a:rPr>
              <a:t> as </a:t>
            </a:r>
            <a:r>
              <a:rPr lang="en-US" altLang="en-US" i="1" dirty="0">
                <a:solidFill>
                  <a:srgbClr val="000000"/>
                </a:solidFill>
                <a:latin typeface="Consolas" panose="020B0609020204030204" pitchFamily="49" charset="0"/>
              </a:rPr>
              <a:t>private</a:t>
            </a:r>
            <a:r>
              <a:rPr lang="en-US" altLang="en-US" dirty="0">
                <a:solidFill>
                  <a:srgbClr val="000000"/>
                </a:solidFill>
              </a:rPr>
              <a:t> and provides </a:t>
            </a:r>
            <a:r>
              <a:rPr lang="en-US" altLang="en-US" dirty="0">
                <a:solidFill>
                  <a:srgbClr val="000000"/>
                </a:solidFill>
                <a:latin typeface="Consolas" panose="020B0609020204030204" pitchFamily="49" charset="0"/>
              </a:rPr>
              <a:t>public</a:t>
            </a:r>
            <a:r>
              <a:rPr lang="en-US" altLang="en-US" dirty="0">
                <a:solidFill>
                  <a:srgbClr val="000000"/>
                </a:solidFill>
              </a:rPr>
              <a:t> methods for manipulating these values. </a:t>
            </a:r>
          </a:p>
        </p:txBody>
      </p:sp>
      <p:sp>
        <p:nvSpPr>
          <p:cNvPr id="4" name="Footer Placeholder 3">
            <a:extLst>
              <a:ext uri="{FF2B5EF4-FFF2-40B4-BE49-F238E27FC236}">
                <a16:creationId xmlns:a16="http://schemas.microsoft.com/office/drawing/2014/main" id="{9508F4C0-2650-4BCE-A1B3-81C8D517005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8242868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4757-F4BF-4943-9F9F-515B77E13D70}"/>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81923" name="Text Placeholder 2">
            <a:extLst>
              <a:ext uri="{FF2B5EF4-FFF2-40B4-BE49-F238E27FC236}">
                <a16:creationId xmlns:a16="http://schemas.microsoft.com/office/drawing/2014/main" id="{AD126AD2-6811-44D5-88C4-C6DCBE1B8C40}"/>
              </a:ext>
            </a:extLst>
          </p:cNvPr>
          <p:cNvSpPr>
            <a:spLocks noGrp="1"/>
          </p:cNvSpPr>
          <p:nvPr>
            <p:ph type="body" idx="1"/>
          </p:nvPr>
        </p:nvSpPr>
        <p:spPr/>
        <p:txBody>
          <a:bodyPr/>
          <a:lstStyle/>
          <a:p>
            <a:pPr eaLnBrk="1" hangingPunct="1">
              <a:lnSpc>
                <a:spcPct val="80000"/>
              </a:lnSpc>
            </a:pPr>
            <a:r>
              <a:rPr lang="en-US" altLang="en-US" sz="2500" dirty="0" err="1">
                <a:solidFill>
                  <a:srgbClr val="000000"/>
                </a:solidFill>
                <a:latin typeface="Consolas" panose="020B0609020204030204" pitchFamily="49" charset="0"/>
              </a:rPr>
              <a:t>CommissionEmployee</a:t>
            </a:r>
            <a:r>
              <a:rPr lang="en-US" altLang="en-US" sz="2500" dirty="0">
                <a:solidFill>
                  <a:srgbClr val="000000"/>
                </a:solidFill>
              </a:rPr>
              <a:t> methods </a:t>
            </a:r>
            <a:r>
              <a:rPr lang="en-US" altLang="en-US" sz="2500" dirty="0">
                <a:solidFill>
                  <a:srgbClr val="000000"/>
                </a:solidFill>
                <a:latin typeface="Consolas" panose="020B0609020204030204" pitchFamily="49" charset="0"/>
              </a:rPr>
              <a:t>earnings</a:t>
            </a:r>
            <a:r>
              <a:rPr lang="en-US" altLang="en-US" sz="2500" dirty="0">
                <a:solidFill>
                  <a:srgbClr val="000000"/>
                </a:solidFill>
              </a:rPr>
              <a:t> and </a:t>
            </a:r>
            <a:r>
              <a:rPr lang="en-US" altLang="en-US" sz="2500" dirty="0" err="1">
                <a:solidFill>
                  <a:srgbClr val="000000"/>
                </a:solidFill>
                <a:latin typeface="Consolas" panose="020B0609020204030204" pitchFamily="49" charset="0"/>
              </a:rPr>
              <a:t>toString</a:t>
            </a:r>
            <a:r>
              <a:rPr lang="en-US" altLang="en-US" sz="2500" dirty="0">
                <a:solidFill>
                  <a:srgbClr val="000000"/>
                </a:solidFill>
              </a:rPr>
              <a:t> use the class’s </a:t>
            </a:r>
            <a:r>
              <a:rPr lang="en-US" altLang="en-US" sz="2500" i="1" dirty="0">
                <a:solidFill>
                  <a:srgbClr val="000000"/>
                </a:solidFill>
              </a:rPr>
              <a:t>get </a:t>
            </a:r>
            <a:r>
              <a:rPr lang="en-US" altLang="en-US" sz="2500" dirty="0">
                <a:solidFill>
                  <a:srgbClr val="000000"/>
                </a:solidFill>
              </a:rPr>
              <a:t>methods to obtain the values of its instance variables. </a:t>
            </a:r>
          </a:p>
          <a:p>
            <a:pPr lvl="1" eaLnBrk="1" hangingPunct="1">
              <a:lnSpc>
                <a:spcPct val="80000"/>
              </a:lnSpc>
            </a:pPr>
            <a:r>
              <a:rPr lang="en-US" altLang="en-US" sz="2100" dirty="0">
                <a:solidFill>
                  <a:srgbClr val="000000"/>
                </a:solidFill>
              </a:rPr>
              <a:t>If we decide to change the internal representation of the data (e.g., variable names) only the bodies of the </a:t>
            </a:r>
            <a:r>
              <a:rPr lang="en-US" altLang="en-US" sz="2100" i="1" dirty="0">
                <a:solidFill>
                  <a:srgbClr val="000000"/>
                </a:solidFill>
              </a:rPr>
              <a:t>get and set methods that directly manipulate the instance variables will need to change. </a:t>
            </a:r>
          </a:p>
          <a:p>
            <a:pPr lvl="1" eaLnBrk="1" hangingPunct="1">
              <a:lnSpc>
                <a:spcPct val="80000"/>
              </a:lnSpc>
            </a:pPr>
            <a:r>
              <a:rPr lang="en-US" altLang="en-US" sz="2100" dirty="0">
                <a:solidFill>
                  <a:srgbClr val="000000"/>
                </a:solidFill>
              </a:rPr>
              <a:t>These changes occur solely within the superclass-—no changes to the subclass are needed. </a:t>
            </a:r>
          </a:p>
          <a:p>
            <a:pPr lvl="1" eaLnBrk="1" hangingPunct="1">
              <a:lnSpc>
                <a:spcPct val="80000"/>
              </a:lnSpc>
            </a:pPr>
            <a:r>
              <a:rPr lang="en-US" altLang="en-US" sz="2100" i="1" dirty="0">
                <a:solidFill>
                  <a:srgbClr val="000000"/>
                </a:solidFill>
              </a:rPr>
              <a:t>Localizing the effects of changes </a:t>
            </a:r>
            <a:r>
              <a:rPr lang="en-US" altLang="en-US" sz="2100" dirty="0">
                <a:solidFill>
                  <a:srgbClr val="000000"/>
                </a:solidFill>
              </a:rPr>
              <a:t>like this is a good software engineering practice. </a:t>
            </a:r>
          </a:p>
          <a:p>
            <a:pPr eaLnBrk="1" hangingPunct="1">
              <a:lnSpc>
                <a:spcPct val="80000"/>
              </a:lnSpc>
            </a:pPr>
            <a:r>
              <a:rPr lang="en-US" altLang="en-US" sz="2500" dirty="0">
                <a:solidFill>
                  <a:srgbClr val="000000"/>
                </a:solidFill>
              </a:rPr>
              <a:t>Subclass </a:t>
            </a:r>
            <a:r>
              <a:rPr lang="en-US" altLang="en-US" sz="2500" dirty="0" err="1">
                <a:solidFill>
                  <a:srgbClr val="000000"/>
                </a:solidFill>
                <a:latin typeface="Consolas" panose="020B0609020204030204" pitchFamily="49" charset="0"/>
              </a:rPr>
              <a:t>BasePlusCommissionEmployee</a:t>
            </a:r>
            <a:r>
              <a:rPr lang="en-US" altLang="en-US" sz="2500" dirty="0">
                <a:solidFill>
                  <a:srgbClr val="000000"/>
                </a:solidFill>
              </a:rPr>
              <a:t> inherits </a:t>
            </a:r>
            <a:r>
              <a:rPr lang="en-US" altLang="en-US" sz="2500" dirty="0">
                <a:solidFill>
                  <a:srgbClr val="000000"/>
                </a:solidFill>
                <a:latin typeface="Consolas" panose="020B0609020204030204" pitchFamily="49" charset="0"/>
              </a:rPr>
              <a:t>Commission-Employee</a:t>
            </a:r>
            <a:r>
              <a:rPr lang="en-US" altLang="en-US" sz="2500" dirty="0">
                <a:solidFill>
                  <a:srgbClr val="000000"/>
                </a:solidFill>
              </a:rPr>
              <a:t>’s non-</a:t>
            </a:r>
            <a:r>
              <a:rPr lang="en-US" altLang="en-US" sz="2500" dirty="0">
                <a:solidFill>
                  <a:srgbClr val="000000"/>
                </a:solidFill>
                <a:latin typeface="Consolas" panose="020B0609020204030204" pitchFamily="49" charset="0"/>
              </a:rPr>
              <a:t>private</a:t>
            </a:r>
            <a:r>
              <a:rPr lang="en-US" altLang="en-US" sz="2500" dirty="0">
                <a:solidFill>
                  <a:srgbClr val="000000"/>
                </a:solidFill>
              </a:rPr>
              <a:t> methods and can access the </a:t>
            </a:r>
            <a:r>
              <a:rPr lang="en-US" altLang="en-US" sz="2500" dirty="0">
                <a:solidFill>
                  <a:srgbClr val="000000"/>
                </a:solidFill>
                <a:latin typeface="Consolas" panose="020B0609020204030204" pitchFamily="49" charset="0"/>
              </a:rPr>
              <a:t>private</a:t>
            </a:r>
            <a:r>
              <a:rPr lang="en-US" altLang="en-US" sz="2500" dirty="0">
                <a:solidFill>
                  <a:srgbClr val="000000"/>
                </a:solidFill>
              </a:rPr>
              <a:t> superclass members via those methods.</a:t>
            </a:r>
          </a:p>
        </p:txBody>
      </p:sp>
      <p:sp>
        <p:nvSpPr>
          <p:cNvPr id="4" name="Footer Placeholder 3">
            <a:extLst>
              <a:ext uri="{FF2B5EF4-FFF2-40B4-BE49-F238E27FC236}">
                <a16:creationId xmlns:a16="http://schemas.microsoft.com/office/drawing/2014/main" id="{DCD14332-12E9-4660-95B7-FCB2660BEFD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084934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49">
            <a:extLst>
              <a:ext uri="{FF2B5EF4-FFF2-40B4-BE49-F238E27FC236}">
                <a16:creationId xmlns:a16="http://schemas.microsoft.com/office/drawing/2014/main" id="{9C2B62C7-E78C-4FE4-ACFE-DCA0E6ADC28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p:spPr>
      </p:pic>
      <p:sp>
        <p:nvSpPr>
          <p:cNvPr id="2" name="Footer Placeholder 1">
            <a:extLst>
              <a:ext uri="{FF2B5EF4-FFF2-40B4-BE49-F238E27FC236}">
                <a16:creationId xmlns:a16="http://schemas.microsoft.com/office/drawing/2014/main" id="{30399679-BC03-4B64-ABCF-31C6F2D0B29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819097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0">
            <a:extLst>
              <a:ext uri="{FF2B5EF4-FFF2-40B4-BE49-F238E27FC236}">
                <a16:creationId xmlns:a16="http://schemas.microsoft.com/office/drawing/2014/main" id="{7922B221-56A7-4143-835A-68308680989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p:spPr>
      </p:pic>
      <p:sp>
        <p:nvSpPr>
          <p:cNvPr id="2" name="Footer Placeholder 1">
            <a:extLst>
              <a:ext uri="{FF2B5EF4-FFF2-40B4-BE49-F238E27FC236}">
                <a16:creationId xmlns:a16="http://schemas.microsoft.com/office/drawing/2014/main" id="{C6E8A679-D6EB-4C51-905E-F411CD309EC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85467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1">
            <a:extLst>
              <a:ext uri="{FF2B5EF4-FFF2-40B4-BE49-F238E27FC236}">
                <a16:creationId xmlns:a16="http://schemas.microsoft.com/office/drawing/2014/main" id="{A10395FD-B84F-48A0-8D4F-148A6A5D4F5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p:spPr>
      </p:pic>
      <p:sp>
        <p:nvSpPr>
          <p:cNvPr id="2" name="Footer Placeholder 1">
            <a:extLst>
              <a:ext uri="{FF2B5EF4-FFF2-40B4-BE49-F238E27FC236}">
                <a16:creationId xmlns:a16="http://schemas.microsoft.com/office/drawing/2014/main" id="{6D2BE93C-7B4A-4C76-949F-04FD52B5626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682312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2">
            <a:extLst>
              <a:ext uri="{FF2B5EF4-FFF2-40B4-BE49-F238E27FC236}">
                <a16:creationId xmlns:a16="http://schemas.microsoft.com/office/drawing/2014/main" id="{EC974E19-F360-4FA4-9CFA-301E1A49ABA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p:spPr>
      </p:pic>
      <p:sp>
        <p:nvSpPr>
          <p:cNvPr id="2" name="Footer Placeholder 1">
            <a:extLst>
              <a:ext uri="{FF2B5EF4-FFF2-40B4-BE49-F238E27FC236}">
                <a16:creationId xmlns:a16="http://schemas.microsoft.com/office/drawing/2014/main" id="{B0404797-ACD5-4DA0-9B4A-12D624E7313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858837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3">
            <a:extLst>
              <a:ext uri="{FF2B5EF4-FFF2-40B4-BE49-F238E27FC236}">
                <a16:creationId xmlns:a16="http://schemas.microsoft.com/office/drawing/2014/main" id="{FFA3366B-D42A-4900-BF82-4C019F21A2A7}"/>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2" name="Footer Placeholder 1">
            <a:extLst>
              <a:ext uri="{FF2B5EF4-FFF2-40B4-BE49-F238E27FC236}">
                <a16:creationId xmlns:a16="http://schemas.microsoft.com/office/drawing/2014/main" id="{ECF9DAD1-37DE-41C4-B35E-A57A6DC3CC4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351427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FE74-687C-4A91-96D7-827631CCFE0F}"/>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88067" name="Text Placeholder 2">
            <a:extLst>
              <a:ext uri="{FF2B5EF4-FFF2-40B4-BE49-F238E27FC236}">
                <a16:creationId xmlns:a16="http://schemas.microsoft.com/office/drawing/2014/main" id="{4B4E5898-BFAD-4115-8112-AECE128CE6F5}"/>
              </a:ext>
            </a:extLst>
          </p:cNvPr>
          <p:cNvSpPr>
            <a:spLocks noGrp="1"/>
          </p:cNvSpPr>
          <p:nvPr>
            <p:ph type="body" idx="1"/>
          </p:nvPr>
        </p:nvSpPr>
        <p:spPr/>
        <p:txBody>
          <a:bodyPr/>
          <a:lstStyle/>
          <a:p>
            <a:pPr eaLnBrk="1" hangingPunct="1"/>
            <a:r>
              <a:rPr lang="en-US" altLang="en-US" dirty="0">
                <a:solidFill>
                  <a:srgbClr val="000000"/>
                </a:solidFill>
              </a:rPr>
              <a:t>Class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(Fig. 9.11) has several changes that distinguish it from Fig. 9.9. </a:t>
            </a:r>
          </a:p>
          <a:p>
            <a:pPr eaLnBrk="1" hangingPunct="1"/>
            <a:r>
              <a:rPr lang="en-US" altLang="en-US" dirty="0">
                <a:solidFill>
                  <a:srgbClr val="000000"/>
                </a:solidFill>
              </a:rPr>
              <a:t>Methods </a:t>
            </a:r>
            <a:r>
              <a:rPr lang="en-US" altLang="en-US" dirty="0">
                <a:solidFill>
                  <a:srgbClr val="000000"/>
                </a:solidFill>
                <a:latin typeface="Consolas" panose="020B0609020204030204" pitchFamily="49" charset="0"/>
              </a:rPr>
              <a:t>earnings</a:t>
            </a:r>
            <a:r>
              <a:rPr lang="en-US" altLang="en-US" dirty="0">
                <a:solidFill>
                  <a:srgbClr val="000000"/>
                </a:solidFill>
              </a:rPr>
              <a:t> and </a:t>
            </a:r>
            <a:r>
              <a:rPr lang="en-US" altLang="en-US" dirty="0" err="1">
                <a:solidFill>
                  <a:srgbClr val="000000"/>
                </a:solidFill>
                <a:latin typeface="Consolas" panose="020B0609020204030204" pitchFamily="49" charset="0"/>
              </a:rPr>
              <a:t>toString</a:t>
            </a:r>
            <a:r>
              <a:rPr lang="en-US" altLang="en-US" dirty="0">
                <a:solidFill>
                  <a:srgbClr val="000000"/>
                </a:solidFill>
              </a:rPr>
              <a:t> each invoke their superclass versions and do not access instance variables directly. </a:t>
            </a:r>
          </a:p>
        </p:txBody>
      </p:sp>
      <p:sp>
        <p:nvSpPr>
          <p:cNvPr id="4" name="Footer Placeholder 3">
            <a:extLst>
              <a:ext uri="{FF2B5EF4-FFF2-40B4-BE49-F238E27FC236}">
                <a16:creationId xmlns:a16="http://schemas.microsoft.com/office/drawing/2014/main" id="{9B64AAC9-262D-4A14-813E-FF364CACF4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2683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4">
            <a:extLst>
              <a:ext uri="{FF2B5EF4-FFF2-40B4-BE49-F238E27FC236}">
                <a16:creationId xmlns:a16="http://schemas.microsoft.com/office/drawing/2014/main" id="{967C0E72-7687-4F83-A5D0-24E26AE1504C}"/>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312863"/>
            <a:ext cx="12192000" cy="4230687"/>
          </a:xfrm>
          <a:prstGeom prst="rect">
            <a:avLst/>
          </a:prstGeom>
        </p:spPr>
      </p:pic>
      <p:sp>
        <p:nvSpPr>
          <p:cNvPr id="2" name="Footer Placeholder 1">
            <a:extLst>
              <a:ext uri="{FF2B5EF4-FFF2-40B4-BE49-F238E27FC236}">
                <a16:creationId xmlns:a16="http://schemas.microsoft.com/office/drawing/2014/main" id="{2822399C-43A1-4684-BE58-C56F4BDEF39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00477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A233-1117-4FD5-8371-C9AB7E54B1B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9.2  </a:t>
            </a:r>
            <a:r>
              <a:rPr lang="en-US" dirty="0" err="1">
                <a:solidFill>
                  <a:srgbClr val="3380E6"/>
                </a:solidFill>
                <a:latin typeface="Calibri" panose="020F0502020204030204" pitchFamily="34" charset="0"/>
              </a:rPr>
              <a:t>Superclasses</a:t>
            </a:r>
            <a:r>
              <a:rPr lang="en-US" dirty="0">
                <a:solidFill>
                  <a:srgbClr val="3380E6"/>
                </a:solidFill>
                <a:latin typeface="Calibri" panose="020F0502020204030204" pitchFamily="34" charset="0"/>
              </a:rPr>
              <a:t> and Subclasses</a:t>
            </a:r>
          </a:p>
        </p:txBody>
      </p:sp>
      <p:sp>
        <p:nvSpPr>
          <p:cNvPr id="17411" name="Text Placeholder 2">
            <a:extLst>
              <a:ext uri="{FF2B5EF4-FFF2-40B4-BE49-F238E27FC236}">
                <a16:creationId xmlns:a16="http://schemas.microsoft.com/office/drawing/2014/main" id="{9D06F187-8B55-4755-96C0-161CEC677682}"/>
              </a:ext>
            </a:extLst>
          </p:cNvPr>
          <p:cNvSpPr>
            <a:spLocks noGrp="1"/>
          </p:cNvSpPr>
          <p:nvPr>
            <p:ph type="body" idx="1"/>
          </p:nvPr>
        </p:nvSpPr>
        <p:spPr/>
        <p:txBody>
          <a:bodyPr/>
          <a:lstStyle/>
          <a:p>
            <a:pPr eaLnBrk="1" hangingPunct="1"/>
            <a:r>
              <a:rPr lang="en-US" altLang="en-US" dirty="0">
                <a:solidFill>
                  <a:srgbClr val="000000"/>
                </a:solidFill>
              </a:rPr>
              <a:t>Figure 9.1 lists several simple examples of </a:t>
            </a:r>
            <a:r>
              <a:rPr lang="en-US" altLang="en-US" dirty="0" err="1">
                <a:solidFill>
                  <a:srgbClr val="000000"/>
                </a:solidFill>
              </a:rPr>
              <a:t>superclasses</a:t>
            </a:r>
            <a:r>
              <a:rPr lang="en-US" altLang="en-US" dirty="0">
                <a:solidFill>
                  <a:srgbClr val="000000"/>
                </a:solidFill>
              </a:rPr>
              <a:t> and subclasses</a:t>
            </a:r>
          </a:p>
          <a:p>
            <a:pPr lvl="1" eaLnBrk="1" hangingPunct="1"/>
            <a:r>
              <a:rPr lang="en-US" altLang="en-US" dirty="0" err="1">
                <a:solidFill>
                  <a:srgbClr val="000000"/>
                </a:solidFill>
              </a:rPr>
              <a:t>Superclasses</a:t>
            </a:r>
            <a:r>
              <a:rPr lang="en-US" altLang="en-US" dirty="0">
                <a:solidFill>
                  <a:srgbClr val="000000"/>
                </a:solidFill>
              </a:rPr>
              <a:t> tend to be “more general” and subclasses “more specific.”</a:t>
            </a:r>
          </a:p>
          <a:p>
            <a:pPr eaLnBrk="1" hangingPunct="1"/>
            <a:r>
              <a:rPr lang="en-US" altLang="en-US" dirty="0">
                <a:solidFill>
                  <a:srgbClr val="000000"/>
                </a:solidFill>
              </a:rPr>
              <a:t>Because every subclass object </a:t>
            </a:r>
            <a:r>
              <a:rPr lang="en-US" altLang="en-US" i="1" dirty="0">
                <a:solidFill>
                  <a:srgbClr val="000000"/>
                </a:solidFill>
              </a:rPr>
              <a:t>is an </a:t>
            </a:r>
            <a:r>
              <a:rPr lang="en-US" altLang="en-US" dirty="0">
                <a:solidFill>
                  <a:srgbClr val="000000"/>
                </a:solidFill>
              </a:rPr>
              <a:t>object of its superclass, and one superclass can have many subclasses, the set of objects represented by a superclass is typically larger than the set of objects represented by any of its subclasses. </a:t>
            </a:r>
          </a:p>
        </p:txBody>
      </p:sp>
      <p:sp>
        <p:nvSpPr>
          <p:cNvPr id="4" name="Footer Placeholder 3">
            <a:extLst>
              <a:ext uri="{FF2B5EF4-FFF2-40B4-BE49-F238E27FC236}">
                <a16:creationId xmlns:a16="http://schemas.microsoft.com/office/drawing/2014/main" id="{7A6AEE76-8507-41E0-BE02-8E6307233A8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640161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5">
            <a:extLst>
              <a:ext uri="{FF2B5EF4-FFF2-40B4-BE49-F238E27FC236}">
                <a16:creationId xmlns:a16="http://schemas.microsoft.com/office/drawing/2014/main" id="{971153F1-DF1B-4ADE-9218-27E31C7D199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50813"/>
            <a:ext cx="12192000" cy="6556375"/>
          </a:xfrm>
          <a:prstGeom prst="rect">
            <a:avLst/>
          </a:prstGeom>
        </p:spPr>
      </p:pic>
      <p:sp>
        <p:nvSpPr>
          <p:cNvPr id="2" name="Footer Placeholder 1">
            <a:extLst>
              <a:ext uri="{FF2B5EF4-FFF2-40B4-BE49-F238E27FC236}">
                <a16:creationId xmlns:a16="http://schemas.microsoft.com/office/drawing/2014/main" id="{6389DFA4-6CAB-46B9-9493-9C3E333D38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426251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6">
            <a:extLst>
              <a:ext uri="{FF2B5EF4-FFF2-40B4-BE49-F238E27FC236}">
                <a16:creationId xmlns:a16="http://schemas.microsoft.com/office/drawing/2014/main" id="{55A228E8-3DED-4EA4-ACEF-078B94FC5879}"/>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71B20ECA-D1B3-40E6-ACF4-5BE1A6679AF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93918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7">
            <a:extLst>
              <a:ext uri="{FF2B5EF4-FFF2-40B4-BE49-F238E27FC236}">
                <a16:creationId xmlns:a16="http://schemas.microsoft.com/office/drawing/2014/main" id="{9D684263-00EC-4502-AE64-D8879460F1F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733425"/>
            <a:ext cx="12192000" cy="5391150"/>
          </a:xfrm>
          <a:prstGeom prst="rect">
            <a:avLst/>
          </a:prstGeom>
        </p:spPr>
      </p:pic>
      <p:sp>
        <p:nvSpPr>
          <p:cNvPr id="2" name="Footer Placeholder 1">
            <a:extLst>
              <a:ext uri="{FF2B5EF4-FFF2-40B4-BE49-F238E27FC236}">
                <a16:creationId xmlns:a16="http://schemas.microsoft.com/office/drawing/2014/main" id="{BC88EF18-B356-400D-B4CF-A03A8EB391C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7021322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E559-C283-42F4-9EBB-9CFC5E524B5A}"/>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92163" name="Text Placeholder 2">
            <a:extLst>
              <a:ext uri="{FF2B5EF4-FFF2-40B4-BE49-F238E27FC236}">
                <a16:creationId xmlns:a16="http://schemas.microsoft.com/office/drawing/2014/main" id="{CCC7CAC9-77F4-4DC9-BCAC-5EDCEC10F43F}"/>
              </a:ext>
            </a:extLst>
          </p:cNvPr>
          <p:cNvSpPr>
            <a:spLocks noGrp="1"/>
          </p:cNvSpPr>
          <p:nvPr>
            <p:ph type="body" idx="1"/>
          </p:nvPr>
        </p:nvSpPr>
        <p:spPr/>
        <p:txBody>
          <a:bodyPr/>
          <a:lstStyle/>
          <a:p>
            <a:pPr eaLnBrk="1" hangingPunct="1">
              <a:lnSpc>
                <a:spcPct val="90000"/>
              </a:lnSpc>
            </a:pPr>
            <a:r>
              <a:rPr lang="en-US" altLang="en-US" dirty="0">
                <a:solidFill>
                  <a:srgbClr val="000000"/>
                </a:solidFill>
              </a:rPr>
              <a:t>Method </a:t>
            </a:r>
            <a:r>
              <a:rPr lang="en-US" altLang="en-US" dirty="0">
                <a:solidFill>
                  <a:srgbClr val="000000"/>
                </a:solidFill>
                <a:latin typeface="Consolas" panose="020B0609020204030204" pitchFamily="49" charset="0"/>
              </a:rPr>
              <a:t>earnings</a:t>
            </a:r>
            <a:r>
              <a:rPr lang="en-US" altLang="en-US" dirty="0">
                <a:solidFill>
                  <a:srgbClr val="000000"/>
                </a:solidFill>
              </a:rPr>
              <a:t> overrides class the superclass’s </a:t>
            </a:r>
            <a:r>
              <a:rPr lang="en-US" altLang="en-US" dirty="0">
                <a:solidFill>
                  <a:srgbClr val="000000"/>
                </a:solidFill>
                <a:latin typeface="Consolas" panose="020B0609020204030204" pitchFamily="49" charset="0"/>
              </a:rPr>
              <a:t>earnings</a:t>
            </a:r>
            <a:r>
              <a:rPr lang="en-US" altLang="en-US" dirty="0">
                <a:solidFill>
                  <a:srgbClr val="000000"/>
                </a:solidFill>
              </a:rPr>
              <a:t> method. </a:t>
            </a:r>
          </a:p>
          <a:p>
            <a:pPr eaLnBrk="1" hangingPunct="1">
              <a:lnSpc>
                <a:spcPct val="90000"/>
              </a:lnSpc>
            </a:pPr>
            <a:r>
              <a:rPr lang="en-US" altLang="en-US" dirty="0">
                <a:solidFill>
                  <a:srgbClr val="000000"/>
                </a:solidFill>
              </a:rPr>
              <a:t>The new version calls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a:t>
            </a:r>
            <a:r>
              <a:rPr lang="en-US" altLang="en-US" dirty="0">
                <a:solidFill>
                  <a:srgbClr val="000000"/>
                </a:solidFill>
                <a:latin typeface="Consolas" panose="020B0609020204030204" pitchFamily="49" charset="0"/>
              </a:rPr>
              <a:t>earnings</a:t>
            </a:r>
            <a:r>
              <a:rPr lang="en-US" altLang="en-US" dirty="0">
                <a:solidFill>
                  <a:srgbClr val="000000"/>
                </a:solidFill>
              </a:rPr>
              <a:t> method with </a:t>
            </a:r>
            <a:r>
              <a:rPr lang="en-US" altLang="en-US" dirty="0" err="1">
                <a:solidFill>
                  <a:srgbClr val="000000"/>
                </a:solidFill>
                <a:latin typeface="Consolas" panose="020B0609020204030204" pitchFamily="49" charset="0"/>
              </a:rPr>
              <a:t>super.earnings</a:t>
            </a:r>
            <a:r>
              <a:rPr lang="en-US" altLang="en-US" dirty="0">
                <a:solidFill>
                  <a:srgbClr val="000000"/>
                </a:solidFill>
                <a:latin typeface="Consolas" panose="020B0609020204030204" pitchFamily="49" charset="0"/>
              </a:rPr>
              <a:t>()</a:t>
            </a:r>
            <a:r>
              <a:rPr lang="en-US" altLang="en-US" dirty="0">
                <a:solidFill>
                  <a:srgbClr val="000000"/>
                </a:solidFill>
              </a:rPr>
              <a:t>. </a:t>
            </a:r>
          </a:p>
          <a:p>
            <a:pPr lvl="1" eaLnBrk="1" hangingPunct="1">
              <a:lnSpc>
                <a:spcPct val="90000"/>
              </a:lnSpc>
            </a:pPr>
            <a:r>
              <a:rPr lang="en-US" altLang="en-US" dirty="0">
                <a:solidFill>
                  <a:srgbClr val="000000"/>
                </a:solidFill>
              </a:rPr>
              <a:t>Obtains the earnings based on commission alone</a:t>
            </a:r>
          </a:p>
          <a:p>
            <a:pPr eaLnBrk="1" hangingPunct="1">
              <a:lnSpc>
                <a:spcPct val="90000"/>
              </a:lnSpc>
            </a:pPr>
            <a:r>
              <a:rPr lang="en-US" altLang="en-US" dirty="0">
                <a:solidFill>
                  <a:srgbClr val="000000"/>
                </a:solidFill>
              </a:rPr>
              <a:t>Placing the keyword </a:t>
            </a:r>
            <a:r>
              <a:rPr lang="en-US" altLang="en-US" dirty="0">
                <a:solidFill>
                  <a:srgbClr val="000000"/>
                </a:solidFill>
                <a:latin typeface="Consolas" panose="020B0609020204030204" pitchFamily="49" charset="0"/>
              </a:rPr>
              <a:t>super</a:t>
            </a:r>
            <a:r>
              <a:rPr lang="en-US" altLang="en-US" dirty="0">
                <a:solidFill>
                  <a:srgbClr val="000000"/>
                </a:solidFill>
              </a:rPr>
              <a:t> and a dot (</a:t>
            </a:r>
            <a:r>
              <a:rPr lang="en-US" altLang="en-US" dirty="0">
                <a:solidFill>
                  <a:srgbClr val="000000"/>
                </a:solidFill>
                <a:latin typeface="Consolas" panose="020B0609020204030204" pitchFamily="49" charset="0"/>
              </a:rPr>
              <a:t>.</a:t>
            </a:r>
            <a:r>
              <a:rPr lang="en-US" altLang="en-US" dirty="0">
                <a:solidFill>
                  <a:srgbClr val="000000"/>
                </a:solidFill>
              </a:rPr>
              <a:t>) separator before the superclass method name invokes the superclass version of an overridden method. </a:t>
            </a:r>
          </a:p>
          <a:p>
            <a:pPr eaLnBrk="1" hangingPunct="1">
              <a:lnSpc>
                <a:spcPct val="90000"/>
              </a:lnSpc>
            </a:pPr>
            <a:r>
              <a:rPr lang="en-US" altLang="en-US" dirty="0">
                <a:solidFill>
                  <a:srgbClr val="000000"/>
                </a:solidFill>
              </a:rPr>
              <a:t>Good software engineering practice</a:t>
            </a:r>
          </a:p>
          <a:p>
            <a:pPr lvl="1" eaLnBrk="1" hangingPunct="1">
              <a:lnSpc>
                <a:spcPct val="90000"/>
              </a:lnSpc>
            </a:pPr>
            <a:r>
              <a:rPr lang="en-US" altLang="en-US" dirty="0">
                <a:solidFill>
                  <a:srgbClr val="000000"/>
                </a:solidFill>
              </a:rPr>
              <a:t>If a method performs all or some of the actions needed by another method, call that method rather than duplicate its code. </a:t>
            </a:r>
          </a:p>
        </p:txBody>
      </p:sp>
      <p:sp>
        <p:nvSpPr>
          <p:cNvPr id="4" name="Footer Placeholder 3">
            <a:extLst>
              <a:ext uri="{FF2B5EF4-FFF2-40B4-BE49-F238E27FC236}">
                <a16:creationId xmlns:a16="http://schemas.microsoft.com/office/drawing/2014/main" id="{396F38AF-A676-4B7B-AC15-C1D76BAA548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398801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8">
            <a:extLst>
              <a:ext uri="{FF2B5EF4-FFF2-40B4-BE49-F238E27FC236}">
                <a16:creationId xmlns:a16="http://schemas.microsoft.com/office/drawing/2014/main" id="{C4F25587-97B2-4DC1-93D2-99518F09ADD4}"/>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85738"/>
            <a:ext cx="12192000" cy="6486525"/>
          </a:xfrm>
          <a:prstGeom prst="rect">
            <a:avLst/>
          </a:prstGeom>
        </p:spPr>
      </p:pic>
      <p:sp>
        <p:nvSpPr>
          <p:cNvPr id="2" name="Footer Placeholder 1">
            <a:extLst>
              <a:ext uri="{FF2B5EF4-FFF2-40B4-BE49-F238E27FC236}">
                <a16:creationId xmlns:a16="http://schemas.microsoft.com/office/drawing/2014/main" id="{617203C8-A42A-44A9-9785-BC28244DA3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738086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BC585-857D-4130-8C65-90BBD02AC3B5}"/>
              </a:ext>
            </a:extLst>
          </p:cNvPr>
          <p:cNvSpPr>
            <a:spLocks noGrp="1"/>
          </p:cNvSpPr>
          <p:nvPr>
            <p:ph type="title"/>
          </p:nvPr>
        </p:nvSpPr>
        <p:spPr/>
        <p:txBody>
          <a:bodyPr>
            <a:noAutofit/>
          </a:bodyPr>
          <a:lstStyle/>
          <a:p>
            <a:pPr fontAlgn="auto">
              <a:spcAft>
                <a:spcPts val="0"/>
              </a:spcAft>
              <a:defRPr/>
            </a:pPr>
            <a:r>
              <a:rPr lang="en-US" sz="2800" dirty="0">
                <a:solidFill>
                  <a:srgbClr val="59D9B3"/>
                </a:solidFill>
                <a:latin typeface="Calibri" panose="020F0502020204030204" pitchFamily="34" charset="0"/>
              </a:rPr>
              <a:t>9.4.5 </a:t>
            </a:r>
            <a:r>
              <a:rPr lang="en-US" sz="2800" dirty="0" err="1">
                <a:solidFill>
                  <a:srgbClr val="33B38C"/>
                </a:solidFill>
                <a:latin typeface="Consolas" panose="020B0609020204030204" pitchFamily="49" charset="0"/>
              </a:rPr>
              <a:t>CommissionEmployee</a:t>
            </a:r>
            <a:r>
              <a:rPr lang="en-US" sz="2800" dirty="0" err="1">
                <a:solidFill>
                  <a:srgbClr val="33B38C"/>
                </a:solidFill>
                <a:latin typeface="Calibri" panose="020F0502020204030204" pitchFamily="34" charset="0"/>
              </a:rPr>
              <a:t>–</a:t>
            </a:r>
            <a:r>
              <a:rPr lang="en-US" sz="2800" dirty="0" err="1">
                <a:solidFill>
                  <a:srgbClr val="33B38C"/>
                </a:solidFill>
                <a:latin typeface="Consolas" panose="020B0609020204030204" pitchFamily="49" charset="0"/>
              </a:rPr>
              <a:t>BasePlus-CommissionEmployee</a:t>
            </a:r>
            <a:r>
              <a:rPr lang="en-US" sz="2800" dirty="0">
                <a:solidFill>
                  <a:srgbClr val="33B38C"/>
                </a:solidFill>
                <a:latin typeface="Calibri" panose="020F0502020204030204" pitchFamily="34" charset="0"/>
              </a:rPr>
              <a:t> Inheritance Hierarchy Using </a:t>
            </a:r>
            <a:r>
              <a:rPr lang="en-US" sz="2800" dirty="0">
                <a:solidFill>
                  <a:srgbClr val="33B38C"/>
                </a:solidFill>
                <a:latin typeface="Consolas" panose="020B0609020204030204" pitchFamily="49" charset="0"/>
              </a:rPr>
              <a:t>private</a:t>
            </a:r>
            <a:r>
              <a:rPr lang="en-US" sz="2800" dirty="0">
                <a:solidFill>
                  <a:srgbClr val="33B38C"/>
                </a:solidFill>
                <a:latin typeface="Calibri" panose="020F0502020204030204" pitchFamily="34" charset="0"/>
              </a:rPr>
              <a:t> Instance Variables (Cont.)</a:t>
            </a:r>
          </a:p>
        </p:txBody>
      </p:sp>
      <p:sp>
        <p:nvSpPr>
          <p:cNvPr id="94211" name="Text Placeholder 2">
            <a:extLst>
              <a:ext uri="{FF2B5EF4-FFF2-40B4-BE49-F238E27FC236}">
                <a16:creationId xmlns:a16="http://schemas.microsoft.com/office/drawing/2014/main" id="{93BE5DA9-F45B-4639-8178-402CE2383CA3}"/>
              </a:ext>
            </a:extLst>
          </p:cNvPr>
          <p:cNvSpPr>
            <a:spLocks noGrp="1"/>
          </p:cNvSpPr>
          <p:nvPr>
            <p:ph type="body" idx="1"/>
          </p:nvPr>
        </p:nvSpPr>
        <p:spPr/>
        <p:txBody>
          <a:bodyPr/>
          <a:lstStyle/>
          <a:p>
            <a:pPr eaLnBrk="1" hangingPunct="1"/>
            <a:r>
              <a:rPr lang="en-US" altLang="en-US" dirty="0" err="1">
                <a:solidFill>
                  <a:srgbClr val="000000"/>
                </a:solidFill>
                <a:latin typeface="Consolas" panose="020B0609020204030204" pitchFamily="49" charset="0"/>
              </a:rPr>
              <a:t>BasePlusCommissionEmployee</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method overrides class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method. </a:t>
            </a:r>
          </a:p>
          <a:p>
            <a:pPr eaLnBrk="1" hangingPunct="1"/>
            <a:r>
              <a:rPr lang="en-US" altLang="en-US" dirty="0">
                <a:solidFill>
                  <a:srgbClr val="000000"/>
                </a:solidFill>
              </a:rPr>
              <a:t>The new version creates part of the </a:t>
            </a:r>
            <a:r>
              <a:rPr lang="en-US" altLang="en-US" dirty="0">
                <a:solidFill>
                  <a:srgbClr val="000000"/>
                </a:solidFill>
                <a:latin typeface="Consolas" panose="020B0609020204030204" pitchFamily="49" charset="0"/>
              </a:rPr>
              <a:t>String</a:t>
            </a:r>
            <a:r>
              <a:rPr lang="en-US" altLang="en-US" dirty="0">
                <a:solidFill>
                  <a:srgbClr val="000000"/>
                </a:solidFill>
              </a:rPr>
              <a:t> representation by calling </a:t>
            </a:r>
            <a:r>
              <a:rPr lang="en-US" altLang="en-US" dirty="0" err="1">
                <a:solidFill>
                  <a:srgbClr val="000000"/>
                </a:solidFill>
                <a:latin typeface="Consolas" panose="020B0609020204030204" pitchFamily="49" charset="0"/>
              </a:rPr>
              <a:t>CommissionEmployee</a:t>
            </a:r>
            <a:r>
              <a:rPr lang="en-US" altLang="en-US" dirty="0" err="1">
                <a:solidFill>
                  <a:srgbClr val="000000"/>
                </a:solidFill>
              </a:rPr>
              <a:t>’s</a:t>
            </a:r>
            <a:r>
              <a:rPr lang="en-US" altLang="en-US" dirty="0">
                <a:solidFill>
                  <a:srgbClr val="000000"/>
                </a:solidFill>
              </a:rPr>
              <a:t> </a:t>
            </a:r>
            <a:r>
              <a:rPr lang="en-US" altLang="en-US" dirty="0" err="1">
                <a:solidFill>
                  <a:srgbClr val="000000"/>
                </a:solidFill>
                <a:latin typeface="Consolas" panose="020B0609020204030204" pitchFamily="49" charset="0"/>
              </a:rPr>
              <a:t>toString</a:t>
            </a:r>
            <a:r>
              <a:rPr lang="en-US" altLang="en-US" dirty="0">
                <a:solidFill>
                  <a:srgbClr val="000000"/>
                </a:solidFill>
              </a:rPr>
              <a:t> method with the expression </a:t>
            </a:r>
            <a:r>
              <a:rPr lang="en-US" altLang="en-US" dirty="0" err="1">
                <a:solidFill>
                  <a:srgbClr val="000000"/>
                </a:solidFill>
                <a:latin typeface="Consolas" panose="020B0609020204030204" pitchFamily="49" charset="0"/>
              </a:rPr>
              <a:t>super.toString</a:t>
            </a:r>
            <a:r>
              <a:rPr lang="en-US" altLang="en-US" dirty="0">
                <a:solidFill>
                  <a:srgbClr val="000000"/>
                </a:solidFill>
                <a:latin typeface="Consolas" panose="020B0609020204030204" pitchFamily="49" charset="0"/>
              </a:rPr>
              <a:t>()</a:t>
            </a:r>
            <a:r>
              <a:rPr lang="en-US" altLang="en-US" dirty="0">
                <a:solidFill>
                  <a:srgbClr val="000000"/>
                </a:solidFill>
              </a:rPr>
              <a:t>. </a:t>
            </a:r>
          </a:p>
        </p:txBody>
      </p:sp>
      <p:sp>
        <p:nvSpPr>
          <p:cNvPr id="4" name="Footer Placeholder 3">
            <a:extLst>
              <a:ext uri="{FF2B5EF4-FFF2-40B4-BE49-F238E27FC236}">
                <a16:creationId xmlns:a16="http://schemas.microsoft.com/office/drawing/2014/main" id="{4C5F4206-BD13-4672-A67A-9819ECB31E6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205443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26587-A78A-4630-8D36-735D485CD069}"/>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9.5  </a:t>
            </a:r>
            <a:r>
              <a:rPr lang="en-US" dirty="0">
                <a:solidFill>
                  <a:srgbClr val="3380E6"/>
                </a:solidFill>
                <a:latin typeface="Calibri" panose="020F0502020204030204" pitchFamily="34" charset="0"/>
              </a:rPr>
              <a:t>Constructors in Subclasses</a:t>
            </a:r>
          </a:p>
        </p:txBody>
      </p:sp>
      <p:sp>
        <p:nvSpPr>
          <p:cNvPr id="95235" name="Text Placeholder 2">
            <a:extLst>
              <a:ext uri="{FF2B5EF4-FFF2-40B4-BE49-F238E27FC236}">
                <a16:creationId xmlns:a16="http://schemas.microsoft.com/office/drawing/2014/main" id="{785058DA-AA33-499F-B88E-DBFE8AC6655C}"/>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Instantiating a subclass object begins a chain of constructor calls </a:t>
            </a:r>
          </a:p>
          <a:p>
            <a:pPr lvl="1" eaLnBrk="1" hangingPunct="1">
              <a:lnSpc>
                <a:spcPct val="90000"/>
              </a:lnSpc>
            </a:pPr>
            <a:r>
              <a:rPr lang="en-US" altLang="en-US" sz="2100" dirty="0">
                <a:solidFill>
                  <a:srgbClr val="000000"/>
                </a:solidFill>
              </a:rPr>
              <a:t>The subclass constructor, before performing its own tasks, explicitly uses </a:t>
            </a:r>
            <a:r>
              <a:rPr lang="en-US" altLang="en-US" sz="2100" dirty="0">
                <a:solidFill>
                  <a:srgbClr val="000000"/>
                </a:solidFill>
                <a:latin typeface="Consolas" panose="020B0609020204030204" pitchFamily="49" charset="0"/>
              </a:rPr>
              <a:t>super</a:t>
            </a:r>
            <a:r>
              <a:rPr lang="en-US" altLang="en-US" sz="2100" dirty="0">
                <a:solidFill>
                  <a:srgbClr val="000000"/>
                </a:solidFill>
              </a:rPr>
              <a:t> to call one of the constructors in its direct superclass or implicitly calls the superclass’s default or no-argument constructor</a:t>
            </a:r>
          </a:p>
          <a:p>
            <a:pPr eaLnBrk="1" hangingPunct="1">
              <a:lnSpc>
                <a:spcPct val="90000"/>
              </a:lnSpc>
            </a:pPr>
            <a:r>
              <a:rPr lang="en-US" altLang="en-US" sz="2500" dirty="0">
                <a:solidFill>
                  <a:srgbClr val="000000"/>
                </a:solidFill>
              </a:rPr>
              <a:t>If the superclass is derived from another class, the superclass constructor invokes the constructor of the next class up the hierarchy, and so on. </a:t>
            </a:r>
          </a:p>
          <a:p>
            <a:pPr eaLnBrk="1" hangingPunct="1">
              <a:lnSpc>
                <a:spcPct val="90000"/>
              </a:lnSpc>
            </a:pPr>
            <a:r>
              <a:rPr lang="en-US" altLang="en-US" sz="2500" dirty="0">
                <a:solidFill>
                  <a:srgbClr val="000000"/>
                </a:solidFill>
              </a:rPr>
              <a:t>The last constructor called in the chain is </a:t>
            </a:r>
            <a:r>
              <a:rPr lang="en-US" altLang="en-US" sz="2500" i="1" dirty="0">
                <a:solidFill>
                  <a:srgbClr val="000000"/>
                </a:solidFill>
              </a:rPr>
              <a:t>always</a:t>
            </a:r>
            <a:r>
              <a:rPr lang="en-US" altLang="en-US" sz="2500" dirty="0">
                <a:solidFill>
                  <a:srgbClr val="000000"/>
                </a:solidFill>
              </a:rPr>
              <a:t> </a:t>
            </a:r>
            <a:r>
              <a:rPr lang="en-US" altLang="en-US" sz="2500" dirty="0">
                <a:solidFill>
                  <a:srgbClr val="000000"/>
                </a:solidFill>
                <a:latin typeface="Consolas" panose="020B0609020204030204" pitchFamily="49" charset="0"/>
              </a:rPr>
              <a:t>Object</a:t>
            </a:r>
            <a:r>
              <a:rPr lang="en-US" altLang="en-US" sz="2500" dirty="0">
                <a:solidFill>
                  <a:srgbClr val="000000"/>
                </a:solidFill>
              </a:rPr>
              <a:t>’s constructor. </a:t>
            </a:r>
          </a:p>
          <a:p>
            <a:pPr eaLnBrk="1" hangingPunct="1">
              <a:lnSpc>
                <a:spcPct val="90000"/>
              </a:lnSpc>
            </a:pPr>
            <a:r>
              <a:rPr lang="en-US" altLang="en-US" sz="2500" dirty="0">
                <a:solidFill>
                  <a:srgbClr val="000000"/>
                </a:solidFill>
              </a:rPr>
              <a:t>Original subclass constructor’s body finishes executing </a:t>
            </a:r>
            <a:r>
              <a:rPr lang="en-US" altLang="en-US" sz="2500" i="1" dirty="0">
                <a:solidFill>
                  <a:srgbClr val="000000"/>
                </a:solidFill>
              </a:rPr>
              <a:t>last</a:t>
            </a:r>
            <a:r>
              <a:rPr lang="en-US" altLang="en-US" sz="2500" dirty="0">
                <a:solidFill>
                  <a:srgbClr val="000000"/>
                </a:solidFill>
              </a:rPr>
              <a:t>. </a:t>
            </a:r>
          </a:p>
          <a:p>
            <a:pPr eaLnBrk="1" hangingPunct="1">
              <a:lnSpc>
                <a:spcPct val="90000"/>
              </a:lnSpc>
            </a:pPr>
            <a:r>
              <a:rPr lang="en-US" altLang="en-US" sz="2500" dirty="0">
                <a:solidFill>
                  <a:srgbClr val="000000"/>
                </a:solidFill>
              </a:rPr>
              <a:t>Each superclass’s constructor manipulates the superclass instance variables that the subclass object inherits. </a:t>
            </a:r>
          </a:p>
        </p:txBody>
      </p:sp>
      <p:sp>
        <p:nvSpPr>
          <p:cNvPr id="4" name="Footer Placeholder 3">
            <a:extLst>
              <a:ext uri="{FF2B5EF4-FFF2-40B4-BE49-F238E27FC236}">
                <a16:creationId xmlns:a16="http://schemas.microsoft.com/office/drawing/2014/main" id="{AA374B1A-5E36-4915-9A96-17BD57427CC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47923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59">
            <a:extLst>
              <a:ext uri="{FF2B5EF4-FFF2-40B4-BE49-F238E27FC236}">
                <a16:creationId xmlns:a16="http://schemas.microsoft.com/office/drawing/2014/main" id="{3AC78730-E0EB-438E-820C-F4BC87C5ADB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41425"/>
            <a:ext cx="12192000" cy="4375150"/>
          </a:xfrm>
          <a:prstGeom prst="rect">
            <a:avLst/>
          </a:prstGeom>
        </p:spPr>
      </p:pic>
      <p:sp>
        <p:nvSpPr>
          <p:cNvPr id="2" name="Footer Placeholder 1">
            <a:extLst>
              <a:ext uri="{FF2B5EF4-FFF2-40B4-BE49-F238E27FC236}">
                <a16:creationId xmlns:a16="http://schemas.microsoft.com/office/drawing/2014/main" id="{7F82B1FA-60EE-438C-A95B-DC3A71E1486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8464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C4E5-0128-4635-8899-C10430E13D6B}"/>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9.6  </a:t>
            </a:r>
            <a:r>
              <a:rPr lang="en-US" dirty="0">
                <a:solidFill>
                  <a:srgbClr val="3380E6"/>
                </a:solidFill>
                <a:latin typeface="Calibri" panose="020F0502020204030204" pitchFamily="34" charset="0"/>
              </a:rPr>
              <a:t> Class </a:t>
            </a:r>
            <a:r>
              <a:rPr lang="en-US" dirty="0">
                <a:solidFill>
                  <a:srgbClr val="3380E6"/>
                </a:solidFill>
                <a:latin typeface="Consolas" panose="020B0609020204030204" pitchFamily="49" charset="0"/>
              </a:rPr>
              <a:t>Object</a:t>
            </a:r>
            <a:endParaRPr lang="en-US" dirty="0">
              <a:solidFill>
                <a:srgbClr val="3380E6"/>
              </a:solidFill>
              <a:latin typeface="Calibri" panose="020F0502020204030204" pitchFamily="34" charset="0"/>
            </a:endParaRPr>
          </a:p>
        </p:txBody>
      </p:sp>
      <p:sp>
        <p:nvSpPr>
          <p:cNvPr id="97283" name="Text Placeholder 2">
            <a:extLst>
              <a:ext uri="{FF2B5EF4-FFF2-40B4-BE49-F238E27FC236}">
                <a16:creationId xmlns:a16="http://schemas.microsoft.com/office/drawing/2014/main" id="{08FDFF4E-A21D-468C-891B-F27B9ACD3F20}"/>
              </a:ext>
            </a:extLst>
          </p:cNvPr>
          <p:cNvSpPr>
            <a:spLocks noGrp="1"/>
          </p:cNvSpPr>
          <p:nvPr>
            <p:ph type="body" idx="1"/>
          </p:nvPr>
        </p:nvSpPr>
        <p:spPr>
          <a:xfrm>
            <a:off x="609600" y="1295401"/>
            <a:ext cx="10972800" cy="4919663"/>
          </a:xfrm>
        </p:spPr>
        <p:txBody>
          <a:bodyPr/>
          <a:lstStyle/>
          <a:p>
            <a:pPr eaLnBrk="1" hangingPunct="1">
              <a:lnSpc>
                <a:spcPct val="80000"/>
              </a:lnSpc>
            </a:pPr>
            <a:r>
              <a:rPr lang="en-US" altLang="en-US" sz="2300" dirty="0">
                <a:solidFill>
                  <a:srgbClr val="000000"/>
                </a:solidFill>
              </a:rPr>
              <a:t>All classes in Java inherit directly or indirectly from class </a:t>
            </a:r>
            <a:r>
              <a:rPr lang="en-US" altLang="en-US" sz="2300" dirty="0">
                <a:solidFill>
                  <a:srgbClr val="000000"/>
                </a:solidFill>
                <a:latin typeface="Consolas" panose="020B0609020204030204" pitchFamily="49" charset="0"/>
              </a:rPr>
              <a:t>Object</a:t>
            </a:r>
            <a:r>
              <a:rPr lang="en-US" altLang="en-US" sz="2300" dirty="0">
                <a:solidFill>
                  <a:srgbClr val="000000"/>
                </a:solidFill>
              </a:rPr>
              <a:t>, so its 11 methods are inherited by all other classes. </a:t>
            </a:r>
          </a:p>
          <a:p>
            <a:pPr eaLnBrk="1" hangingPunct="1">
              <a:lnSpc>
                <a:spcPct val="80000"/>
              </a:lnSpc>
            </a:pPr>
            <a:r>
              <a:rPr lang="en-US" altLang="en-US" sz="2300" dirty="0">
                <a:solidFill>
                  <a:srgbClr val="000000"/>
                </a:solidFill>
              </a:rPr>
              <a:t>Figure 9.12 summarizes </a:t>
            </a:r>
            <a:r>
              <a:rPr lang="en-US" altLang="en-US" sz="2300" dirty="0">
                <a:solidFill>
                  <a:srgbClr val="000000"/>
                </a:solidFill>
                <a:latin typeface="Consolas" panose="020B0609020204030204" pitchFamily="49" charset="0"/>
              </a:rPr>
              <a:t>Object</a:t>
            </a:r>
            <a:r>
              <a:rPr lang="en-US" altLang="en-US" sz="2300" dirty="0">
                <a:solidFill>
                  <a:srgbClr val="000000"/>
                </a:solidFill>
              </a:rPr>
              <a:t>’s methods. </a:t>
            </a:r>
          </a:p>
          <a:p>
            <a:pPr eaLnBrk="1" hangingPunct="1">
              <a:lnSpc>
                <a:spcPct val="80000"/>
              </a:lnSpc>
            </a:pPr>
            <a:r>
              <a:rPr lang="en-US" altLang="en-US" sz="2300" dirty="0">
                <a:solidFill>
                  <a:srgbClr val="000000"/>
                </a:solidFill>
              </a:rPr>
              <a:t>Every array has an overridden </a:t>
            </a:r>
            <a:r>
              <a:rPr lang="en-US" altLang="en-US" sz="2300" dirty="0">
                <a:solidFill>
                  <a:srgbClr val="000000"/>
                </a:solidFill>
                <a:latin typeface="Consolas" panose="020B0609020204030204" pitchFamily="49" charset="0"/>
              </a:rPr>
              <a:t>clone</a:t>
            </a:r>
            <a:r>
              <a:rPr lang="en-US" altLang="en-US" sz="2300" dirty="0">
                <a:solidFill>
                  <a:srgbClr val="000000"/>
                </a:solidFill>
              </a:rPr>
              <a:t> method that copies the array.</a:t>
            </a:r>
          </a:p>
          <a:p>
            <a:pPr lvl="1" eaLnBrk="1" hangingPunct="1">
              <a:lnSpc>
                <a:spcPct val="80000"/>
              </a:lnSpc>
            </a:pPr>
            <a:r>
              <a:rPr lang="en-US" altLang="en-US" sz="2000" dirty="0">
                <a:solidFill>
                  <a:srgbClr val="000000"/>
                </a:solidFill>
              </a:rPr>
              <a:t>If the array stores references to objects, the objects are not copied—a </a:t>
            </a:r>
            <a:r>
              <a:rPr lang="en-US" altLang="en-US" sz="2000" i="1" dirty="0">
                <a:solidFill>
                  <a:srgbClr val="000000"/>
                </a:solidFill>
              </a:rPr>
              <a:t>shallow copy </a:t>
            </a:r>
            <a:r>
              <a:rPr lang="en-US" altLang="en-US" sz="2000" dirty="0">
                <a:solidFill>
                  <a:srgbClr val="000000"/>
                </a:solidFill>
              </a:rPr>
              <a:t>is performed. </a:t>
            </a:r>
          </a:p>
          <a:p>
            <a:pPr eaLnBrk="1" hangingPunct="1">
              <a:lnSpc>
                <a:spcPct val="80000"/>
              </a:lnSpc>
              <a:buFont typeface="Wingdings 3" panose="05040102010807070707" pitchFamily="18" charset="2"/>
              <a:buNone/>
            </a:pPr>
            <a:endParaRPr lang="en-US" altLang="en-US" sz="1800"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AEFB96E3-86B2-4BAF-93F5-B14134E0919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052557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0">
            <a:extLst>
              <a:ext uri="{FF2B5EF4-FFF2-40B4-BE49-F238E27FC236}">
                <a16:creationId xmlns:a16="http://schemas.microsoft.com/office/drawing/2014/main" id="{64E6140F-229D-47E5-84C3-9C275387F822}"/>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379413" y="0"/>
            <a:ext cx="11431587" cy="6858000"/>
          </a:xfrm>
          <a:prstGeom prst="rect">
            <a:avLst/>
          </a:prstGeom>
        </p:spPr>
      </p:pic>
      <p:sp>
        <p:nvSpPr>
          <p:cNvPr id="2" name="Footer Placeholder 1">
            <a:extLst>
              <a:ext uri="{FF2B5EF4-FFF2-40B4-BE49-F238E27FC236}">
                <a16:creationId xmlns:a16="http://schemas.microsoft.com/office/drawing/2014/main" id="{7AA46593-C699-45EC-ACE3-E31AAFD4660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272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08">
            <a:extLst>
              <a:ext uri="{FF2B5EF4-FFF2-40B4-BE49-F238E27FC236}">
                <a16:creationId xmlns:a16="http://schemas.microsoft.com/office/drawing/2014/main" id="{81BE56BF-7B81-4163-8A12-FD7735DB190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819150"/>
            <a:ext cx="12192000" cy="5218113"/>
          </a:xfrm>
          <a:prstGeom prst="rect">
            <a:avLst/>
          </a:prstGeom>
        </p:spPr>
      </p:pic>
      <p:sp>
        <p:nvSpPr>
          <p:cNvPr id="2" name="Footer Placeholder 1">
            <a:extLst>
              <a:ext uri="{FF2B5EF4-FFF2-40B4-BE49-F238E27FC236}">
                <a16:creationId xmlns:a16="http://schemas.microsoft.com/office/drawing/2014/main" id="{9CAF7C46-46F6-4ED0-B9F3-148756C0B9F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099431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1">
            <a:extLst>
              <a:ext uri="{FF2B5EF4-FFF2-40B4-BE49-F238E27FC236}">
                <a16:creationId xmlns:a16="http://schemas.microsoft.com/office/drawing/2014/main" id="{A72203ED-C23B-4238-9A62-E30C84696B30}"/>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217488" y="0"/>
            <a:ext cx="11755437" cy="6858000"/>
          </a:xfrm>
          <a:prstGeom prst="rect">
            <a:avLst/>
          </a:prstGeom>
        </p:spPr>
      </p:pic>
      <p:sp>
        <p:nvSpPr>
          <p:cNvPr id="2" name="Footer Placeholder 1">
            <a:extLst>
              <a:ext uri="{FF2B5EF4-FFF2-40B4-BE49-F238E27FC236}">
                <a16:creationId xmlns:a16="http://schemas.microsoft.com/office/drawing/2014/main" id="{73CF1722-BDFA-4025-B6FB-E26AF86A9FA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860453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2">
            <a:extLst>
              <a:ext uri="{FF2B5EF4-FFF2-40B4-BE49-F238E27FC236}">
                <a16:creationId xmlns:a16="http://schemas.microsoft.com/office/drawing/2014/main" id="{FDCE6874-80AE-440C-9E2E-6D15C479F195}"/>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7463"/>
            <a:ext cx="12192000" cy="6823075"/>
          </a:xfrm>
          <a:prstGeom prst="rect">
            <a:avLst/>
          </a:prstGeom>
        </p:spPr>
      </p:pic>
      <p:sp>
        <p:nvSpPr>
          <p:cNvPr id="2" name="Footer Placeholder 1">
            <a:extLst>
              <a:ext uri="{FF2B5EF4-FFF2-40B4-BE49-F238E27FC236}">
                <a16:creationId xmlns:a16="http://schemas.microsoft.com/office/drawing/2014/main" id="{19600206-3F33-4C69-AA81-1B23EA34E5B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8132862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3">
            <a:extLst>
              <a:ext uri="{FF2B5EF4-FFF2-40B4-BE49-F238E27FC236}">
                <a16:creationId xmlns:a16="http://schemas.microsoft.com/office/drawing/2014/main" id="{856DF2AF-9D86-40DD-95D2-44E1078EFD5A}"/>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236663" y="0"/>
            <a:ext cx="9717087" cy="6858000"/>
          </a:xfrm>
          <a:prstGeom prst="rect">
            <a:avLst/>
          </a:prstGeom>
        </p:spPr>
      </p:pic>
      <p:sp>
        <p:nvSpPr>
          <p:cNvPr id="2" name="Footer Placeholder 1">
            <a:extLst>
              <a:ext uri="{FF2B5EF4-FFF2-40B4-BE49-F238E27FC236}">
                <a16:creationId xmlns:a16="http://schemas.microsoft.com/office/drawing/2014/main" id="{204FD442-1BF4-4F8B-AC80-8106D5D10AF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90334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r>
              <a:rPr lang="en-US" dirty="0"/>
              <a:t>There’s much discussion in the software engineering community about the relative merits of composition and inheritance</a:t>
            </a:r>
          </a:p>
          <a:p>
            <a:r>
              <a:rPr lang="en-US" dirty="0"/>
              <a:t>Each has its own place, but inheritance is often overused and composition is more appropriate in many cases</a:t>
            </a:r>
          </a:p>
          <a:p>
            <a:r>
              <a:rPr lang="en-US" dirty="0"/>
              <a:t>A mix of composition and inheritance often is a reasonable design approach, as you’ll see in Exercise 9.16</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9849336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4">
            <a:extLst>
              <a:ext uri="{FF2B5EF4-FFF2-40B4-BE49-F238E27FC236}">
                <a16:creationId xmlns:a16="http://schemas.microsoft.com/office/drawing/2014/main" id="{7C3B103E-02FC-49D4-A03B-EBF10C7290F3}"/>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1365250" y="0"/>
            <a:ext cx="9459913" cy="6858000"/>
          </a:xfrm>
          <a:prstGeom prst="rect">
            <a:avLst/>
          </a:prstGeom>
        </p:spPr>
      </p:pic>
      <p:sp>
        <p:nvSpPr>
          <p:cNvPr id="2" name="Footer Placeholder 1">
            <a:extLst>
              <a:ext uri="{FF2B5EF4-FFF2-40B4-BE49-F238E27FC236}">
                <a16:creationId xmlns:a16="http://schemas.microsoft.com/office/drawing/2014/main" id="{6D06904D-3DE5-4406-9410-A8D1C3D3445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003352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Inheritance-Based Designs</a:t>
            </a:r>
          </a:p>
          <a:p>
            <a:r>
              <a:rPr lang="en-US" dirty="0"/>
              <a:t>Inheritance creates tight coupling among the classes in a hierarchy</a:t>
            </a:r>
          </a:p>
          <a:p>
            <a:pPr lvl="1"/>
            <a:r>
              <a:rPr lang="en-US" dirty="0"/>
              <a:t>Each subclass typically depends on its direct or indirect </a:t>
            </a:r>
            <a:r>
              <a:rPr lang="en-US" dirty="0" err="1"/>
              <a:t>superclasses’</a:t>
            </a:r>
            <a:r>
              <a:rPr lang="en-US" dirty="0"/>
              <a:t> implementations</a:t>
            </a:r>
          </a:p>
          <a:p>
            <a:r>
              <a:rPr lang="en-US" dirty="0"/>
              <a:t>Changes in superclass implementation can affect the behavior of subclasses, often in subtle ways</a:t>
            </a:r>
          </a:p>
          <a:p>
            <a:r>
              <a:rPr lang="en-US" dirty="0"/>
              <a:t>Tightly coupled designs are more difficult to modify than those in loosely coupled, composition-based designs </a:t>
            </a:r>
          </a:p>
          <a:p>
            <a:r>
              <a:rPr lang="en-US" dirty="0"/>
              <a:t>Change is the rule rather than the exception—this encourages composition</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8466933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r>
              <a:rPr lang="en-US" dirty="0"/>
              <a:t>In general, use inheritance only for true </a:t>
            </a:r>
            <a:r>
              <a:rPr lang="en-US" i="1" dirty="0"/>
              <a:t>is-a</a:t>
            </a:r>
            <a:r>
              <a:rPr lang="en-US" dirty="0"/>
              <a:t> relationships in which you can assign a subclass object to a superclass reference</a:t>
            </a:r>
          </a:p>
          <a:p>
            <a:r>
              <a:rPr lang="en-US" dirty="0"/>
              <a:t>When you invoke a method via a superclass reference to a subclass object, the subclass’s corresponding method executes</a:t>
            </a:r>
          </a:p>
          <a:p>
            <a:pPr lvl="1"/>
            <a:r>
              <a:rPr lang="en-US" dirty="0"/>
              <a:t>This is called polymorphic behavior, which we explore in Chapter 10</a:t>
            </a:r>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392209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descr="jhtp_09_OOPInheritance_Page_65">
            <a:extLst>
              <a:ext uri="{FF2B5EF4-FFF2-40B4-BE49-F238E27FC236}">
                <a16:creationId xmlns:a16="http://schemas.microsoft.com/office/drawing/2014/main" id="{61A1D229-2BD8-4B68-8849-43C99EDACB2F}"/>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1220788"/>
            <a:ext cx="12192000" cy="4416425"/>
          </a:xfrm>
          <a:prstGeom prst="rect">
            <a:avLst/>
          </a:prstGeom>
        </p:spPr>
      </p:pic>
      <p:sp>
        <p:nvSpPr>
          <p:cNvPr id="2" name="Footer Placeholder 1">
            <a:extLst>
              <a:ext uri="{FF2B5EF4-FFF2-40B4-BE49-F238E27FC236}">
                <a16:creationId xmlns:a16="http://schemas.microsoft.com/office/drawing/2014/main" id="{7B522CD0-0F1C-4B01-B4EE-062178783E6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9677712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Composition-Based Designs</a:t>
            </a:r>
          </a:p>
          <a:p>
            <a:r>
              <a:rPr lang="en-US" dirty="0"/>
              <a:t>Composition is loosely coupled</a:t>
            </a:r>
          </a:p>
          <a:p>
            <a:r>
              <a:rPr lang="en-US" dirty="0"/>
              <a:t>When you compose a reference as an instance variable of a class, it’s part of the class’s implementation details that are hidden from the class’s client code</a:t>
            </a:r>
          </a:p>
          <a:p>
            <a:r>
              <a:rPr lang="en-US" dirty="0"/>
              <a:t>If the reference’s class type changes, you may need to make changes to the composing class’s internal details, but those changes do not affect the client code</a:t>
            </a:r>
          </a:p>
          <a:p>
            <a:pPr marL="109537" indent="0">
              <a:buNone/>
            </a:pPr>
            <a:endParaRPr lang="en-US" dirty="0"/>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87788329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2E9B243-1413-4E11-B0D3-F7D09062A601}"/>
              </a:ext>
            </a:extLst>
          </p:cNvPr>
          <p:cNvSpPr>
            <a:spLocks noGrp="1"/>
          </p:cNvSpPr>
          <p:nvPr>
            <p:ph idx="1"/>
          </p:nvPr>
        </p:nvSpPr>
        <p:spPr/>
        <p:txBody>
          <a:bodyPr/>
          <a:lstStyle/>
          <a:p>
            <a:pPr marL="109537" indent="0">
              <a:buNone/>
            </a:pPr>
            <a:r>
              <a:rPr lang="en-US" b="1" i="1" dirty="0"/>
              <a:t>Composition-Based Designs</a:t>
            </a:r>
            <a:endParaRPr lang="en-US" dirty="0"/>
          </a:p>
          <a:p>
            <a:r>
              <a:rPr lang="en-US" dirty="0"/>
              <a:t>In addition, inheritance is done at compile time</a:t>
            </a:r>
          </a:p>
          <a:p>
            <a:r>
              <a:rPr lang="en-US" dirty="0"/>
              <a:t>Composition is more flexible—it, too, can be done at compile time, but it also can be done at execution time because non-final references to composed objects can be modified</a:t>
            </a:r>
          </a:p>
          <a:p>
            <a:pPr lvl="1"/>
            <a:r>
              <a:rPr lang="en-US" dirty="0"/>
              <a:t>We call this dynamic composition</a:t>
            </a:r>
          </a:p>
          <a:p>
            <a:r>
              <a:rPr lang="en-US" dirty="0"/>
              <a:t>This is another aspect of loose coupling—if the reference is of a superclass type, you can replace the referenced object with an object of </a:t>
            </a:r>
            <a:r>
              <a:rPr lang="en-US" i="1" dirty="0"/>
              <a:t>any</a:t>
            </a:r>
            <a:r>
              <a:rPr lang="en-US" dirty="0"/>
              <a:t> type that has an </a:t>
            </a:r>
            <a:r>
              <a:rPr lang="en-US" i="1" dirty="0"/>
              <a:t>is-a</a:t>
            </a:r>
            <a:r>
              <a:rPr lang="en-US" dirty="0"/>
              <a:t> relationship with the reference’s class type</a:t>
            </a:r>
          </a:p>
          <a:p>
            <a:pPr marL="109537" indent="0">
              <a:buNone/>
            </a:pPr>
            <a:endParaRPr lang="en-US" dirty="0"/>
          </a:p>
        </p:txBody>
      </p:sp>
      <p:sp>
        <p:nvSpPr>
          <p:cNvPr id="3" name="Title 2">
            <a:extLst>
              <a:ext uri="{FF2B5EF4-FFF2-40B4-BE49-F238E27FC236}">
                <a16:creationId xmlns:a16="http://schemas.microsoft.com/office/drawing/2014/main" id="{A758EC7C-B91E-49F3-A662-E482D6179B83}"/>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9.7  </a:t>
            </a:r>
            <a:r>
              <a:rPr lang="en-US" dirty="0">
                <a:solidFill>
                  <a:srgbClr val="3380E6"/>
                </a:solidFill>
                <a:latin typeface="Calibri" panose="020F0502020204030204" pitchFamily="34" charset="0"/>
              </a:rPr>
              <a:t> Designing with Composition vs. Inheritance (cont.)</a:t>
            </a:r>
            <a:endParaRPr lang="en-US" dirty="0"/>
          </a:p>
        </p:txBody>
      </p:sp>
      <p:sp>
        <p:nvSpPr>
          <p:cNvPr id="2" name="Footer Placeholder 1">
            <a:extLst>
              <a:ext uri="{FF2B5EF4-FFF2-40B4-BE49-F238E27FC236}">
                <a16:creationId xmlns:a16="http://schemas.microsoft.com/office/drawing/2014/main" id="{9E865D1C-5B70-4859-B527-EA86FDDF03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724094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JHTP11_06</Template>
  <TotalTime>140</TotalTime>
  <Words>3725</Words>
  <Application>Microsoft Office PowerPoint</Application>
  <PresentationFormat>Widescreen</PresentationFormat>
  <Paragraphs>374</Paragraphs>
  <Slides>104</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104</vt:i4>
      </vt:variant>
    </vt:vector>
  </HeadingPairs>
  <TitlesOfParts>
    <vt:vector size="114" baseType="lpstr">
      <vt:lpstr>Arial</vt:lpstr>
      <vt:lpstr>Calibri</vt:lpstr>
      <vt:lpstr>Cambria</vt:lpstr>
      <vt:lpstr>Consolas</vt:lpstr>
      <vt:lpstr>Lucida Sans Unicode</vt:lpstr>
      <vt:lpstr>Verdana</vt:lpstr>
      <vt:lpstr>Wingdings</vt:lpstr>
      <vt:lpstr>Wingdings 2</vt:lpstr>
      <vt:lpstr>Wingdings 3</vt:lpstr>
      <vt:lpstr>Concourse</vt:lpstr>
      <vt:lpstr>Chapter 9 Object-Oriented Programming: Inheritance</vt:lpstr>
      <vt:lpstr>PowerPoint Presentation</vt:lpstr>
      <vt:lpstr>PowerPoint Presentation</vt:lpstr>
      <vt:lpstr>9.1  Introduction</vt:lpstr>
      <vt:lpstr>9.1  Introduction (Cont.)</vt:lpstr>
      <vt:lpstr>9.1  Introduction (Cont.)</vt:lpstr>
      <vt:lpstr>9.1  Introduction (Cont.)</vt:lpstr>
      <vt:lpstr>9.2  Superclasses and Subclasses</vt:lpstr>
      <vt:lpstr>PowerPoint Presentation</vt:lpstr>
      <vt:lpstr>9.2  Superclasses and Subclasses (Cont.)</vt:lpstr>
      <vt:lpstr>PowerPoint Presentation</vt:lpstr>
      <vt:lpstr>9.2  Superclasses and Subclasses (Cont.)</vt:lpstr>
      <vt:lpstr>PowerPoint Presentation</vt:lpstr>
      <vt:lpstr>9.2  Superclasses and Subclasses (Cont.)</vt:lpstr>
      <vt:lpstr>9.2  Superclasses and Subclasses (Cont.)</vt:lpstr>
      <vt:lpstr>9.3  protected Members</vt:lpstr>
      <vt:lpstr>9.3  protected Members (Cont.)</vt:lpstr>
      <vt:lpstr>PowerPoint Presentation</vt:lpstr>
      <vt:lpstr>PowerPoint Presentation</vt:lpstr>
      <vt:lpstr>9.4  Relationship Between Superclasses and Subclasses</vt:lpstr>
      <vt:lpstr>9.4.1 Creating and Using a CommissionEmployee Class</vt:lpstr>
      <vt:lpstr>PowerPoint Presentation</vt:lpstr>
      <vt:lpstr>PowerPoint Presentation</vt:lpstr>
      <vt:lpstr>PowerPoint Presentation</vt:lpstr>
      <vt:lpstr>PowerPoint Presentation</vt:lpstr>
      <vt:lpstr>PowerPoint Presentation</vt:lpstr>
      <vt:lpstr>9.4.1 Creating and Using a CommissionEmployee Class (Cont.)</vt:lpstr>
      <vt:lpstr>9.4.1 Creating and Using a CommissionEmployee Class (Cont.)</vt:lpstr>
      <vt:lpstr>9.4.1 Creating and Using a CommissionEmployee Class (Cont.)</vt:lpstr>
      <vt:lpstr>PowerPoint Presentation</vt:lpstr>
      <vt:lpstr>PowerPoint Presentation</vt:lpstr>
      <vt:lpstr>PowerPoint Presentation</vt:lpstr>
      <vt:lpstr>PowerPoint Presentation</vt:lpstr>
      <vt:lpstr>9.4.2 Creating and Using a BasePlus-CommissionEmployee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9.4.2 Creating and Using a BasePlus-CommissionEmployee Class (Cont.)</vt:lpstr>
      <vt:lpstr>PowerPoint Presentation</vt:lpstr>
      <vt:lpstr>PowerPoint Presentation</vt:lpstr>
      <vt:lpstr>PowerPoint Presentation</vt:lpstr>
      <vt:lpstr>9.4.2 Creating and Using a BasePlus-CommissionEmployee Class (Cont.)</vt:lpstr>
      <vt:lpstr>9.4.2 Creating and Using a BasePlus-CommissionEmployee Class (Cont.)</vt:lpstr>
      <vt:lpstr>PowerPoint Presentation</vt:lpstr>
      <vt:lpstr>9.4.3 Creating a CommissionEmployee–BasePlusCommissionEmployee Inheritance Hierarchy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9.4.3 Creating a CommissionEmployee–BasePlusCommissionEmployee Inheritance Hierarchy (Cont.)</vt:lpstr>
      <vt:lpstr>PowerPoint Presentation</vt:lpstr>
      <vt:lpstr>9.4.3 Creating a CommissionEmployee–BasePlusCommissionEmployee Inheritance Hierarchy (Cont.)</vt:lpstr>
      <vt:lpstr>9.4.4 CommissionEmployee–BasePlusCommissionEmployee Inheritance Hierarchy Using protected Instance Variables</vt:lpstr>
      <vt:lpstr>9.4.4 CommissionEmployee–BasePlus-CommissionEmployee Inheritance Hierarchy Using protected Instance Variables (Cont.)</vt:lpstr>
      <vt:lpstr>PowerPoint Presentation</vt:lpstr>
      <vt:lpstr>PowerPoint Presentation</vt:lpstr>
      <vt:lpstr>PowerPoint Presentation</vt:lpstr>
      <vt:lpstr>9.4.4 CommissionEmployee–BasePlus-CommissionEmployee Inheritance Hierarchy Using protected Instance Variables (Cont.)</vt:lpstr>
      <vt:lpstr>9.4.4 CommissionEmployee–BasePlus-CommissionEmployee Inheritance Hierarchy Using protected Instance Variables (Cont.)</vt:lpstr>
      <vt:lpstr>9.4.4 CommissionEmployee–BasePlus-CommissionEmployee Inheritance Hierarchy Using protected Instance Variables (Cont.)</vt:lpstr>
      <vt:lpstr>PowerPoint Presentation</vt:lpstr>
      <vt:lpstr>PowerPoint Presentation</vt:lpstr>
      <vt:lpstr>PowerPoint Presentation</vt:lpstr>
      <vt:lpstr>9.4.5 CommissionEmployee–BasePlus-CommissionEmployee Inheritance Hierarchy Using private Instance Variables</vt:lpstr>
      <vt:lpstr>9.4.5 CommissionEmployee–BasePlus-CommissionEmployee Inheritance Hierarchy Using private Instance Variables (Cont.)</vt:lpstr>
      <vt:lpstr>PowerPoint Presentation</vt:lpstr>
      <vt:lpstr>PowerPoint Presentation</vt:lpstr>
      <vt:lpstr>PowerPoint Presentation</vt:lpstr>
      <vt:lpstr>PowerPoint Presentation</vt:lpstr>
      <vt:lpstr>PowerPoint Presentation</vt:lpstr>
      <vt:lpstr>9.4.5 CommissionEmployee–BasePlus-CommissionEmployee Inheritance Hierarchy Using private Instance Variables (Cont.)</vt:lpstr>
      <vt:lpstr>PowerPoint Presentation</vt:lpstr>
      <vt:lpstr>PowerPoint Presentation</vt:lpstr>
      <vt:lpstr>PowerPoint Presentation</vt:lpstr>
      <vt:lpstr>PowerPoint Presentation</vt:lpstr>
      <vt:lpstr>9.4.5 CommissionEmployee–BasePlus-CommissionEmployee Inheritance Hierarchy Using private Instance Variables (Cont.)</vt:lpstr>
      <vt:lpstr>PowerPoint Presentation</vt:lpstr>
      <vt:lpstr>9.4.5 CommissionEmployee–BasePlus-CommissionEmployee Inheritance Hierarchy Using private Instance Variables (Cont.)</vt:lpstr>
      <vt:lpstr>9.5  Constructors in Subclasses</vt:lpstr>
      <vt:lpstr>PowerPoint Presentation</vt:lpstr>
      <vt:lpstr>9.6   Class Object</vt:lpstr>
      <vt:lpstr>PowerPoint Presentation</vt:lpstr>
      <vt:lpstr>PowerPoint Presentation</vt:lpstr>
      <vt:lpstr>PowerPoint Presentation</vt:lpstr>
      <vt:lpstr>PowerPoint Presentation</vt:lpstr>
      <vt:lpstr>9.7   Designing with Composition vs. Inheritance</vt:lpstr>
      <vt:lpstr>PowerPoint Presentation</vt:lpstr>
      <vt:lpstr>9.7   Designing with Composition vs. Inheritance (cont.)</vt:lpstr>
      <vt:lpstr>9.7   Designing with Composition vs. Inheritance (cont.)</vt:lpstr>
      <vt:lpstr>PowerPoint Presentation</vt:lpstr>
      <vt:lpstr>9.7   Designing with Composition vs. Inheritance (cont.)</vt:lpstr>
      <vt:lpstr>9.7   Designing with Composition vs. Inheritance (cont.)</vt:lpstr>
      <vt:lpstr>9.7   Designing with Composition vs. Inheritance (cont.)</vt:lpstr>
      <vt:lpstr>PowerPoint Presentation</vt:lpstr>
      <vt:lpstr>PowerPoint Presentation</vt:lpstr>
      <vt:lpstr>PowerPoint Presentation</vt:lpstr>
      <vt:lpstr>9.7   Designing with Composition vs. Inheritance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Alan Verbanec</cp:lastModifiedBy>
  <cp:revision>9</cp:revision>
  <dcterms:created xsi:type="dcterms:W3CDTF">2017-07-06T14:39:57Z</dcterms:created>
  <dcterms:modified xsi:type="dcterms:W3CDTF">2018-02-28T23:30:40Z</dcterms:modified>
</cp:coreProperties>
</file>