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5" r:id="rId3"/>
    <p:sldId id="259" r:id="rId4"/>
    <p:sldId id="260" r:id="rId5"/>
    <p:sldId id="266" r:id="rId6"/>
    <p:sldId id="267" r:id="rId7"/>
    <p:sldId id="264" r:id="rId8"/>
    <p:sldId id="268" r:id="rId9"/>
    <p:sldId id="269" r:id="rId10"/>
    <p:sldId id="261" r:id="rId11"/>
    <p:sldId id="262" r:id="rId12"/>
    <p:sldId id="263" r:id="rId13"/>
    <p:sldId id="258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32F43-990E-4EF8-AE3F-B937FC96C3A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0C0B052E-DF6B-4857-9AC5-10BFD7AB8871}">
      <dgm:prSet phldrT="[텍스트]" custT="1"/>
      <dgm:spPr/>
      <dgm:t>
        <a:bodyPr/>
        <a:lstStyle/>
        <a:p>
          <a:pPr algn="l" latinLnBrk="1"/>
          <a:r>
            <a:rPr lang="en-US" altLang="ko-KR" sz="2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URL </a:t>
          </a:r>
          <a:r>
            <a:rPr lang="ko-KR" altLang="en-US" sz="2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인식</a:t>
          </a:r>
        </a:p>
      </dgm:t>
    </dgm:pt>
    <dgm:pt modelId="{08335CAE-EF1F-408F-A044-AB50AB611520}" type="parTrans" cxnId="{80D4C46D-E39F-4F6C-93B9-4FBF8190A3B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4B22C776-781C-4722-9D3B-FBC7094AD155}" type="sibTrans" cxnId="{80D4C46D-E39F-4F6C-93B9-4FBF8190A3B1}">
      <dgm:prSet custT="1"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3DF487DB-F1B5-410C-9807-67731325F65F}">
      <dgm:prSet custT="1"/>
      <dgm:spPr/>
      <dgm:t>
        <a:bodyPr/>
        <a:lstStyle/>
        <a:p>
          <a:pPr latinLnBrk="1"/>
          <a:r>
            <a:rPr lang="ko-KR" altLang="en-US" sz="2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본문 텍스트 </a:t>
          </a:r>
          <a:endParaRPr lang="en-US" altLang="ko-KR" sz="2400" b="0" dirty="0">
            <a:solidFill>
              <a:schemeClr val="tx1"/>
            </a:solidFill>
            <a:latin typeface="HY견고딕" panose="02030600000101010101" pitchFamily="18" charset="-127"/>
            <a:ea typeface="HY견고딕" panose="02030600000101010101" pitchFamily="18" charset="-127"/>
          </a:endParaRPr>
        </a:p>
        <a:p>
          <a:pPr latinLnBrk="1"/>
          <a:r>
            <a:rPr lang="ko-KR" altLang="en-US" sz="2400" b="0" dirty="0" err="1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크롤링</a:t>
          </a:r>
          <a:endParaRPr lang="ko-KR" altLang="en-US" sz="2400" b="0" dirty="0">
            <a:solidFill>
              <a:schemeClr val="tx1"/>
            </a:solidFill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5DDC0A62-99B1-4BCA-B802-F20CE3FE4880}" type="parTrans" cxnId="{A5B25A52-3CB2-4A2D-8125-60C7C35FB89C}">
      <dgm:prSet/>
      <dgm:spPr/>
      <dgm:t>
        <a:bodyPr/>
        <a:lstStyle/>
        <a:p>
          <a:pPr latinLnBrk="1"/>
          <a:endParaRPr lang="ko-KR" altLang="en-US"/>
        </a:p>
      </dgm:t>
    </dgm:pt>
    <dgm:pt modelId="{A8DC1AD3-F0C8-4920-9AA9-46B45D354CF8}" type="sibTrans" cxnId="{A5B25A52-3CB2-4A2D-8125-60C7C35FB89C}">
      <dgm:prSet/>
      <dgm:spPr/>
      <dgm:t>
        <a:bodyPr/>
        <a:lstStyle/>
        <a:p>
          <a:pPr latinLnBrk="1"/>
          <a:endParaRPr lang="ko-KR" altLang="en-US"/>
        </a:p>
      </dgm:t>
    </dgm:pt>
    <dgm:pt modelId="{A55FE520-E331-4F11-A0B3-2CE3DE74169C}" type="pres">
      <dgm:prSet presAssocID="{B3F32F43-990E-4EF8-AE3F-B937FC96C3A7}" presName="outerComposite" presStyleCnt="0">
        <dgm:presLayoutVars>
          <dgm:chMax val="5"/>
          <dgm:dir/>
          <dgm:resizeHandles val="exact"/>
        </dgm:presLayoutVars>
      </dgm:prSet>
      <dgm:spPr/>
    </dgm:pt>
    <dgm:pt modelId="{736F4539-D9D8-4EE0-AC4E-7BBC0C9B4522}" type="pres">
      <dgm:prSet presAssocID="{B3F32F43-990E-4EF8-AE3F-B937FC96C3A7}" presName="dummyMaxCanvas" presStyleCnt="0">
        <dgm:presLayoutVars/>
      </dgm:prSet>
      <dgm:spPr/>
    </dgm:pt>
    <dgm:pt modelId="{D1B8C4E0-BC57-42FA-AD5F-1E4AEE13F03B}" type="pres">
      <dgm:prSet presAssocID="{B3F32F43-990E-4EF8-AE3F-B937FC96C3A7}" presName="TwoNodes_1" presStyleLbl="node1" presStyleIdx="0" presStyleCnt="2">
        <dgm:presLayoutVars>
          <dgm:bulletEnabled val="1"/>
        </dgm:presLayoutVars>
      </dgm:prSet>
      <dgm:spPr/>
    </dgm:pt>
    <dgm:pt modelId="{D28A92C5-0F64-4871-B854-E2013D175B41}" type="pres">
      <dgm:prSet presAssocID="{B3F32F43-990E-4EF8-AE3F-B937FC96C3A7}" presName="TwoNodes_2" presStyleLbl="node1" presStyleIdx="1" presStyleCnt="2">
        <dgm:presLayoutVars>
          <dgm:bulletEnabled val="1"/>
        </dgm:presLayoutVars>
      </dgm:prSet>
      <dgm:spPr/>
    </dgm:pt>
    <dgm:pt modelId="{88197279-90B1-42FD-B886-671942EC18A7}" type="pres">
      <dgm:prSet presAssocID="{B3F32F43-990E-4EF8-AE3F-B937FC96C3A7}" presName="TwoConn_1-2" presStyleLbl="fgAccFollowNode1" presStyleIdx="0" presStyleCnt="1">
        <dgm:presLayoutVars>
          <dgm:bulletEnabled val="1"/>
        </dgm:presLayoutVars>
      </dgm:prSet>
      <dgm:spPr/>
    </dgm:pt>
    <dgm:pt modelId="{1BE78156-A17F-4F1C-98AD-1D3ABB085087}" type="pres">
      <dgm:prSet presAssocID="{B3F32F43-990E-4EF8-AE3F-B937FC96C3A7}" presName="TwoNodes_1_text" presStyleLbl="node1" presStyleIdx="1" presStyleCnt="2">
        <dgm:presLayoutVars>
          <dgm:bulletEnabled val="1"/>
        </dgm:presLayoutVars>
      </dgm:prSet>
      <dgm:spPr/>
    </dgm:pt>
    <dgm:pt modelId="{D894A874-0454-408C-B765-5815C6B5F44C}" type="pres">
      <dgm:prSet presAssocID="{B3F32F43-990E-4EF8-AE3F-B937FC96C3A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19B61048-E789-49CB-B035-22396C081F35}" type="presOf" srcId="{0C0B052E-DF6B-4857-9AC5-10BFD7AB8871}" destId="{D1B8C4E0-BC57-42FA-AD5F-1E4AEE13F03B}" srcOrd="0" destOrd="0" presId="urn:microsoft.com/office/officeart/2005/8/layout/vProcess5"/>
    <dgm:cxn modelId="{80D4C46D-E39F-4F6C-93B9-4FBF8190A3B1}" srcId="{B3F32F43-990E-4EF8-AE3F-B937FC96C3A7}" destId="{0C0B052E-DF6B-4857-9AC5-10BFD7AB8871}" srcOrd="0" destOrd="0" parTransId="{08335CAE-EF1F-408F-A044-AB50AB611520}" sibTransId="{4B22C776-781C-4722-9D3B-FBC7094AD155}"/>
    <dgm:cxn modelId="{A5B25A52-3CB2-4A2D-8125-60C7C35FB89C}" srcId="{B3F32F43-990E-4EF8-AE3F-B937FC96C3A7}" destId="{3DF487DB-F1B5-410C-9807-67731325F65F}" srcOrd="1" destOrd="0" parTransId="{5DDC0A62-99B1-4BCA-B802-F20CE3FE4880}" sibTransId="{A8DC1AD3-F0C8-4920-9AA9-46B45D354CF8}"/>
    <dgm:cxn modelId="{4121B676-F21E-4467-B7A9-6615575120CF}" type="presOf" srcId="{3DF487DB-F1B5-410C-9807-67731325F65F}" destId="{D28A92C5-0F64-4871-B854-E2013D175B41}" srcOrd="0" destOrd="0" presId="urn:microsoft.com/office/officeart/2005/8/layout/vProcess5"/>
    <dgm:cxn modelId="{18DE2F8E-97DC-434D-9D8C-B57A9B1B43E3}" type="presOf" srcId="{B3F32F43-990E-4EF8-AE3F-B937FC96C3A7}" destId="{A55FE520-E331-4F11-A0B3-2CE3DE74169C}" srcOrd="0" destOrd="0" presId="urn:microsoft.com/office/officeart/2005/8/layout/vProcess5"/>
    <dgm:cxn modelId="{4B0670C2-5C95-42DC-A92A-8EE0D10C22FE}" type="presOf" srcId="{3DF487DB-F1B5-410C-9807-67731325F65F}" destId="{D894A874-0454-408C-B765-5815C6B5F44C}" srcOrd="1" destOrd="0" presId="urn:microsoft.com/office/officeart/2005/8/layout/vProcess5"/>
    <dgm:cxn modelId="{5DB6AACE-DF02-46B1-83FE-9CCC6922EE50}" type="presOf" srcId="{0C0B052E-DF6B-4857-9AC5-10BFD7AB8871}" destId="{1BE78156-A17F-4F1C-98AD-1D3ABB085087}" srcOrd="1" destOrd="0" presId="urn:microsoft.com/office/officeart/2005/8/layout/vProcess5"/>
    <dgm:cxn modelId="{9BAE28D4-57D3-463C-B642-51789E8A4A5F}" type="presOf" srcId="{4B22C776-781C-4722-9D3B-FBC7094AD155}" destId="{88197279-90B1-42FD-B886-671942EC18A7}" srcOrd="0" destOrd="0" presId="urn:microsoft.com/office/officeart/2005/8/layout/vProcess5"/>
    <dgm:cxn modelId="{A5F4759B-3459-435A-9FA6-B5F49F516172}" type="presParOf" srcId="{A55FE520-E331-4F11-A0B3-2CE3DE74169C}" destId="{736F4539-D9D8-4EE0-AC4E-7BBC0C9B4522}" srcOrd="0" destOrd="0" presId="urn:microsoft.com/office/officeart/2005/8/layout/vProcess5"/>
    <dgm:cxn modelId="{54F24567-F6E6-4049-9AFA-6BA68B3E7408}" type="presParOf" srcId="{A55FE520-E331-4F11-A0B3-2CE3DE74169C}" destId="{D1B8C4E0-BC57-42FA-AD5F-1E4AEE13F03B}" srcOrd="1" destOrd="0" presId="urn:microsoft.com/office/officeart/2005/8/layout/vProcess5"/>
    <dgm:cxn modelId="{85C49BE5-646C-4D69-BAEA-14390FC9D7B1}" type="presParOf" srcId="{A55FE520-E331-4F11-A0B3-2CE3DE74169C}" destId="{D28A92C5-0F64-4871-B854-E2013D175B41}" srcOrd="2" destOrd="0" presId="urn:microsoft.com/office/officeart/2005/8/layout/vProcess5"/>
    <dgm:cxn modelId="{D26206EE-26F7-4DBC-BE67-C75F16A7B806}" type="presParOf" srcId="{A55FE520-E331-4F11-A0B3-2CE3DE74169C}" destId="{88197279-90B1-42FD-B886-671942EC18A7}" srcOrd="3" destOrd="0" presId="urn:microsoft.com/office/officeart/2005/8/layout/vProcess5"/>
    <dgm:cxn modelId="{9F40A0AA-1CD8-4F02-8EA3-266306C99B29}" type="presParOf" srcId="{A55FE520-E331-4F11-A0B3-2CE3DE74169C}" destId="{1BE78156-A17F-4F1C-98AD-1D3ABB085087}" srcOrd="4" destOrd="0" presId="urn:microsoft.com/office/officeart/2005/8/layout/vProcess5"/>
    <dgm:cxn modelId="{432CD330-52F9-4540-96D4-FB9FF8690C30}" type="presParOf" srcId="{A55FE520-E331-4F11-A0B3-2CE3DE74169C}" destId="{D894A874-0454-408C-B765-5815C6B5F44C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F32F43-990E-4EF8-AE3F-B937FC96C3A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0C0B052E-DF6B-4857-9AC5-10BFD7AB8871}">
      <dgm:prSet phldrT="[텍스트]" custT="1"/>
      <dgm:spPr/>
      <dgm:t>
        <a:bodyPr/>
        <a:lstStyle/>
        <a:p>
          <a:pPr algn="l" latinLnBrk="1"/>
          <a:r>
            <a:rPr lang="en-US" altLang="ko-KR" sz="2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AI </a:t>
          </a:r>
          <a:r>
            <a:rPr lang="ko-KR" altLang="en-US" sz="2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분석</a:t>
          </a:r>
          <a:endParaRPr lang="en-US" altLang="ko-KR" sz="2400" dirty="0">
            <a:solidFill>
              <a:schemeClr val="tx1"/>
            </a:solidFill>
            <a:latin typeface="HY견고딕" panose="02030600000101010101" pitchFamily="18" charset="-127"/>
            <a:ea typeface="HY견고딕" panose="02030600000101010101" pitchFamily="18" charset="-127"/>
          </a:endParaRPr>
        </a:p>
        <a:p>
          <a:pPr algn="l" latinLnBrk="1"/>
          <a:r>
            <a:rPr lang="ko-KR" altLang="en-US" sz="2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결과 제시</a:t>
          </a:r>
          <a:endParaRPr lang="en-US" altLang="ko-KR" sz="2400" dirty="0">
            <a:solidFill>
              <a:schemeClr val="tx1"/>
            </a:solidFill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08335CAE-EF1F-408F-A044-AB50AB611520}" type="parTrans" cxnId="{80D4C46D-E39F-4F6C-93B9-4FBF8190A3B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4B22C776-781C-4722-9D3B-FBC7094AD155}" type="sibTrans" cxnId="{80D4C46D-E39F-4F6C-93B9-4FBF8190A3B1}">
      <dgm:prSet custT="1"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3DF487DB-F1B5-410C-9807-67731325F65F}">
      <dgm:prSet custT="1"/>
      <dgm:spPr/>
      <dgm:t>
        <a:bodyPr/>
        <a:lstStyle/>
        <a:p>
          <a:pPr latinLnBrk="1"/>
          <a:r>
            <a:rPr lang="en-US" altLang="ko-KR" sz="2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AI </a:t>
          </a:r>
          <a:r>
            <a:rPr lang="ko-KR" altLang="en-US" sz="2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토론</a:t>
          </a:r>
          <a:endParaRPr lang="en-US" altLang="ko-KR" sz="2400" b="0" dirty="0">
            <a:solidFill>
              <a:schemeClr val="tx1"/>
            </a:solidFill>
            <a:latin typeface="HY견고딕" panose="02030600000101010101" pitchFamily="18" charset="-127"/>
            <a:ea typeface="HY견고딕" panose="02030600000101010101" pitchFamily="18" charset="-127"/>
          </a:endParaRPr>
        </a:p>
        <a:p>
          <a:pPr latinLnBrk="1"/>
          <a:r>
            <a:rPr lang="en-US" altLang="ko-KR" sz="2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(</a:t>
          </a:r>
          <a:r>
            <a:rPr lang="ko-KR" altLang="en-US" sz="2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선택 사항</a:t>
          </a:r>
          <a:r>
            <a:rPr lang="en-US" altLang="ko-KR" sz="2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)</a:t>
          </a:r>
          <a:endParaRPr lang="ko-KR" altLang="en-US" sz="2400" b="0" dirty="0">
            <a:solidFill>
              <a:schemeClr val="tx1"/>
            </a:solidFill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5DDC0A62-99B1-4BCA-B802-F20CE3FE4880}" type="parTrans" cxnId="{A5B25A52-3CB2-4A2D-8125-60C7C35FB89C}">
      <dgm:prSet/>
      <dgm:spPr/>
      <dgm:t>
        <a:bodyPr/>
        <a:lstStyle/>
        <a:p>
          <a:pPr latinLnBrk="1"/>
          <a:endParaRPr lang="ko-KR" altLang="en-US"/>
        </a:p>
      </dgm:t>
    </dgm:pt>
    <dgm:pt modelId="{A8DC1AD3-F0C8-4920-9AA9-46B45D354CF8}" type="sibTrans" cxnId="{A5B25A52-3CB2-4A2D-8125-60C7C35FB89C}">
      <dgm:prSet/>
      <dgm:spPr/>
      <dgm:t>
        <a:bodyPr/>
        <a:lstStyle/>
        <a:p>
          <a:pPr latinLnBrk="1"/>
          <a:endParaRPr lang="ko-KR" altLang="en-US"/>
        </a:p>
      </dgm:t>
    </dgm:pt>
    <dgm:pt modelId="{A55FE520-E331-4F11-A0B3-2CE3DE74169C}" type="pres">
      <dgm:prSet presAssocID="{B3F32F43-990E-4EF8-AE3F-B937FC96C3A7}" presName="outerComposite" presStyleCnt="0">
        <dgm:presLayoutVars>
          <dgm:chMax val="5"/>
          <dgm:dir/>
          <dgm:resizeHandles val="exact"/>
        </dgm:presLayoutVars>
      </dgm:prSet>
      <dgm:spPr/>
    </dgm:pt>
    <dgm:pt modelId="{736F4539-D9D8-4EE0-AC4E-7BBC0C9B4522}" type="pres">
      <dgm:prSet presAssocID="{B3F32F43-990E-4EF8-AE3F-B937FC96C3A7}" presName="dummyMaxCanvas" presStyleCnt="0">
        <dgm:presLayoutVars/>
      </dgm:prSet>
      <dgm:spPr/>
    </dgm:pt>
    <dgm:pt modelId="{D1B8C4E0-BC57-42FA-AD5F-1E4AEE13F03B}" type="pres">
      <dgm:prSet presAssocID="{B3F32F43-990E-4EF8-AE3F-B937FC96C3A7}" presName="TwoNodes_1" presStyleLbl="node1" presStyleIdx="0" presStyleCnt="2">
        <dgm:presLayoutVars>
          <dgm:bulletEnabled val="1"/>
        </dgm:presLayoutVars>
      </dgm:prSet>
      <dgm:spPr/>
    </dgm:pt>
    <dgm:pt modelId="{D28A92C5-0F64-4871-B854-E2013D175B41}" type="pres">
      <dgm:prSet presAssocID="{B3F32F43-990E-4EF8-AE3F-B937FC96C3A7}" presName="TwoNodes_2" presStyleLbl="node1" presStyleIdx="1" presStyleCnt="2">
        <dgm:presLayoutVars>
          <dgm:bulletEnabled val="1"/>
        </dgm:presLayoutVars>
      </dgm:prSet>
      <dgm:spPr/>
    </dgm:pt>
    <dgm:pt modelId="{88197279-90B1-42FD-B886-671942EC18A7}" type="pres">
      <dgm:prSet presAssocID="{B3F32F43-990E-4EF8-AE3F-B937FC96C3A7}" presName="TwoConn_1-2" presStyleLbl="fgAccFollowNode1" presStyleIdx="0" presStyleCnt="1">
        <dgm:presLayoutVars>
          <dgm:bulletEnabled val="1"/>
        </dgm:presLayoutVars>
      </dgm:prSet>
      <dgm:spPr/>
    </dgm:pt>
    <dgm:pt modelId="{1BE78156-A17F-4F1C-98AD-1D3ABB085087}" type="pres">
      <dgm:prSet presAssocID="{B3F32F43-990E-4EF8-AE3F-B937FC96C3A7}" presName="TwoNodes_1_text" presStyleLbl="node1" presStyleIdx="1" presStyleCnt="2">
        <dgm:presLayoutVars>
          <dgm:bulletEnabled val="1"/>
        </dgm:presLayoutVars>
      </dgm:prSet>
      <dgm:spPr/>
    </dgm:pt>
    <dgm:pt modelId="{D894A874-0454-408C-B765-5815C6B5F44C}" type="pres">
      <dgm:prSet presAssocID="{B3F32F43-990E-4EF8-AE3F-B937FC96C3A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19B61048-E789-49CB-B035-22396C081F35}" type="presOf" srcId="{0C0B052E-DF6B-4857-9AC5-10BFD7AB8871}" destId="{D1B8C4E0-BC57-42FA-AD5F-1E4AEE13F03B}" srcOrd="0" destOrd="0" presId="urn:microsoft.com/office/officeart/2005/8/layout/vProcess5"/>
    <dgm:cxn modelId="{80D4C46D-E39F-4F6C-93B9-4FBF8190A3B1}" srcId="{B3F32F43-990E-4EF8-AE3F-B937FC96C3A7}" destId="{0C0B052E-DF6B-4857-9AC5-10BFD7AB8871}" srcOrd="0" destOrd="0" parTransId="{08335CAE-EF1F-408F-A044-AB50AB611520}" sibTransId="{4B22C776-781C-4722-9D3B-FBC7094AD155}"/>
    <dgm:cxn modelId="{A5B25A52-3CB2-4A2D-8125-60C7C35FB89C}" srcId="{B3F32F43-990E-4EF8-AE3F-B937FC96C3A7}" destId="{3DF487DB-F1B5-410C-9807-67731325F65F}" srcOrd="1" destOrd="0" parTransId="{5DDC0A62-99B1-4BCA-B802-F20CE3FE4880}" sibTransId="{A8DC1AD3-F0C8-4920-9AA9-46B45D354CF8}"/>
    <dgm:cxn modelId="{4121B676-F21E-4467-B7A9-6615575120CF}" type="presOf" srcId="{3DF487DB-F1B5-410C-9807-67731325F65F}" destId="{D28A92C5-0F64-4871-B854-E2013D175B41}" srcOrd="0" destOrd="0" presId="urn:microsoft.com/office/officeart/2005/8/layout/vProcess5"/>
    <dgm:cxn modelId="{18DE2F8E-97DC-434D-9D8C-B57A9B1B43E3}" type="presOf" srcId="{B3F32F43-990E-4EF8-AE3F-B937FC96C3A7}" destId="{A55FE520-E331-4F11-A0B3-2CE3DE74169C}" srcOrd="0" destOrd="0" presId="urn:microsoft.com/office/officeart/2005/8/layout/vProcess5"/>
    <dgm:cxn modelId="{4B0670C2-5C95-42DC-A92A-8EE0D10C22FE}" type="presOf" srcId="{3DF487DB-F1B5-410C-9807-67731325F65F}" destId="{D894A874-0454-408C-B765-5815C6B5F44C}" srcOrd="1" destOrd="0" presId="urn:microsoft.com/office/officeart/2005/8/layout/vProcess5"/>
    <dgm:cxn modelId="{5DB6AACE-DF02-46B1-83FE-9CCC6922EE50}" type="presOf" srcId="{0C0B052E-DF6B-4857-9AC5-10BFD7AB8871}" destId="{1BE78156-A17F-4F1C-98AD-1D3ABB085087}" srcOrd="1" destOrd="0" presId="urn:microsoft.com/office/officeart/2005/8/layout/vProcess5"/>
    <dgm:cxn modelId="{9BAE28D4-57D3-463C-B642-51789E8A4A5F}" type="presOf" srcId="{4B22C776-781C-4722-9D3B-FBC7094AD155}" destId="{88197279-90B1-42FD-B886-671942EC18A7}" srcOrd="0" destOrd="0" presId="urn:microsoft.com/office/officeart/2005/8/layout/vProcess5"/>
    <dgm:cxn modelId="{A5F4759B-3459-435A-9FA6-B5F49F516172}" type="presParOf" srcId="{A55FE520-E331-4F11-A0B3-2CE3DE74169C}" destId="{736F4539-D9D8-4EE0-AC4E-7BBC0C9B4522}" srcOrd="0" destOrd="0" presId="urn:microsoft.com/office/officeart/2005/8/layout/vProcess5"/>
    <dgm:cxn modelId="{54F24567-F6E6-4049-9AFA-6BA68B3E7408}" type="presParOf" srcId="{A55FE520-E331-4F11-A0B3-2CE3DE74169C}" destId="{D1B8C4E0-BC57-42FA-AD5F-1E4AEE13F03B}" srcOrd="1" destOrd="0" presId="urn:microsoft.com/office/officeart/2005/8/layout/vProcess5"/>
    <dgm:cxn modelId="{85C49BE5-646C-4D69-BAEA-14390FC9D7B1}" type="presParOf" srcId="{A55FE520-E331-4F11-A0B3-2CE3DE74169C}" destId="{D28A92C5-0F64-4871-B854-E2013D175B41}" srcOrd="2" destOrd="0" presId="urn:microsoft.com/office/officeart/2005/8/layout/vProcess5"/>
    <dgm:cxn modelId="{D26206EE-26F7-4DBC-BE67-C75F16A7B806}" type="presParOf" srcId="{A55FE520-E331-4F11-A0B3-2CE3DE74169C}" destId="{88197279-90B1-42FD-B886-671942EC18A7}" srcOrd="3" destOrd="0" presId="urn:microsoft.com/office/officeart/2005/8/layout/vProcess5"/>
    <dgm:cxn modelId="{9F40A0AA-1CD8-4F02-8EA3-266306C99B29}" type="presParOf" srcId="{A55FE520-E331-4F11-A0B3-2CE3DE74169C}" destId="{1BE78156-A17F-4F1C-98AD-1D3ABB085087}" srcOrd="4" destOrd="0" presId="urn:microsoft.com/office/officeart/2005/8/layout/vProcess5"/>
    <dgm:cxn modelId="{432CD330-52F9-4540-96D4-FB9FF8690C30}" type="presParOf" srcId="{A55FE520-E331-4F11-A0B3-2CE3DE74169C}" destId="{D894A874-0454-408C-B765-5815C6B5F44C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8C4E0-BC57-42FA-AD5F-1E4AEE13F03B}">
      <dsp:nvSpPr>
        <dsp:cNvPr id="0" name=""/>
        <dsp:cNvSpPr/>
      </dsp:nvSpPr>
      <dsp:spPr>
        <a:xfrm>
          <a:off x="0" y="0"/>
          <a:ext cx="9048980" cy="1767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URL </a:t>
          </a:r>
          <a:r>
            <a:rPr lang="ko-KR" altLang="en-US" sz="240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인식</a:t>
          </a:r>
        </a:p>
      </dsp:txBody>
      <dsp:txXfrm>
        <a:off x="51760" y="51760"/>
        <a:ext cx="7222423" cy="1663697"/>
      </dsp:txXfrm>
    </dsp:sp>
    <dsp:sp modelId="{D28A92C5-0F64-4871-B854-E2013D175B41}">
      <dsp:nvSpPr>
        <dsp:cNvPr id="0" name=""/>
        <dsp:cNvSpPr/>
      </dsp:nvSpPr>
      <dsp:spPr>
        <a:xfrm>
          <a:off x="1596878" y="2159932"/>
          <a:ext cx="9048980" cy="1767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본문 텍스트 </a:t>
          </a:r>
          <a:endParaRPr lang="en-US" altLang="ko-KR" sz="2400" b="0" kern="1200" dirty="0">
            <a:solidFill>
              <a:schemeClr val="tx1"/>
            </a:solidFill>
            <a:latin typeface="HY견고딕" panose="02030600000101010101" pitchFamily="18" charset="-127"/>
            <a:ea typeface="HY견고딕" panose="02030600000101010101" pitchFamily="18" charset="-127"/>
          </a:endParaRPr>
        </a:p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0" kern="1200" dirty="0" err="1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크롤링</a:t>
          </a:r>
          <a:endParaRPr lang="ko-KR" altLang="en-US" sz="2400" b="0" kern="1200" dirty="0">
            <a:solidFill>
              <a:schemeClr val="tx1"/>
            </a:solidFill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1648638" y="2211692"/>
        <a:ext cx="6199889" cy="1663697"/>
      </dsp:txXfrm>
    </dsp:sp>
    <dsp:sp modelId="{88197279-90B1-42FD-B886-671942EC18A7}">
      <dsp:nvSpPr>
        <dsp:cNvPr id="0" name=""/>
        <dsp:cNvSpPr/>
      </dsp:nvSpPr>
      <dsp:spPr>
        <a:xfrm>
          <a:off x="7900288" y="1389229"/>
          <a:ext cx="1148691" cy="11486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>
            <a:solidFill>
              <a:schemeClr val="tx1"/>
            </a:solidFill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8158743" y="1389229"/>
        <a:ext cx="631781" cy="864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8C4E0-BC57-42FA-AD5F-1E4AEE13F03B}">
      <dsp:nvSpPr>
        <dsp:cNvPr id="0" name=""/>
        <dsp:cNvSpPr/>
      </dsp:nvSpPr>
      <dsp:spPr>
        <a:xfrm>
          <a:off x="0" y="0"/>
          <a:ext cx="9048980" cy="1767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AI </a:t>
          </a:r>
          <a:r>
            <a:rPr lang="ko-KR" altLang="en-US" sz="240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분석</a:t>
          </a:r>
          <a:endParaRPr lang="en-US" altLang="ko-KR" sz="2400" kern="1200" dirty="0">
            <a:solidFill>
              <a:schemeClr val="tx1"/>
            </a:solidFill>
            <a:latin typeface="HY견고딕" panose="02030600000101010101" pitchFamily="18" charset="-127"/>
            <a:ea typeface="HY견고딕" panose="02030600000101010101" pitchFamily="18" charset="-127"/>
          </a:endParaRPr>
        </a:p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결과 제시</a:t>
          </a:r>
          <a:endParaRPr lang="en-US" altLang="ko-KR" sz="2400" kern="1200" dirty="0">
            <a:solidFill>
              <a:schemeClr val="tx1"/>
            </a:solidFill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51760" y="51760"/>
        <a:ext cx="7222423" cy="1663697"/>
      </dsp:txXfrm>
    </dsp:sp>
    <dsp:sp modelId="{D28A92C5-0F64-4871-B854-E2013D175B41}">
      <dsp:nvSpPr>
        <dsp:cNvPr id="0" name=""/>
        <dsp:cNvSpPr/>
      </dsp:nvSpPr>
      <dsp:spPr>
        <a:xfrm>
          <a:off x="1596878" y="2159932"/>
          <a:ext cx="9048980" cy="1767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AI </a:t>
          </a:r>
          <a:r>
            <a:rPr lang="ko-KR" altLang="en-US" sz="2400" b="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토론</a:t>
          </a:r>
          <a:endParaRPr lang="en-US" altLang="ko-KR" sz="2400" b="0" kern="1200" dirty="0">
            <a:solidFill>
              <a:schemeClr val="tx1"/>
            </a:solidFill>
            <a:latin typeface="HY견고딕" panose="02030600000101010101" pitchFamily="18" charset="-127"/>
            <a:ea typeface="HY견고딕" panose="02030600000101010101" pitchFamily="18" charset="-127"/>
          </a:endParaRPr>
        </a:p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(</a:t>
          </a:r>
          <a:r>
            <a:rPr lang="ko-KR" altLang="en-US" sz="2400" b="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선택 사항</a:t>
          </a:r>
          <a:r>
            <a:rPr lang="en-US" altLang="ko-KR" sz="2400" b="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)</a:t>
          </a:r>
          <a:endParaRPr lang="ko-KR" altLang="en-US" sz="2400" b="0" kern="1200" dirty="0">
            <a:solidFill>
              <a:schemeClr val="tx1"/>
            </a:solidFill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1648638" y="2211692"/>
        <a:ext cx="6199889" cy="1663697"/>
      </dsp:txXfrm>
    </dsp:sp>
    <dsp:sp modelId="{88197279-90B1-42FD-B886-671942EC18A7}">
      <dsp:nvSpPr>
        <dsp:cNvPr id="0" name=""/>
        <dsp:cNvSpPr/>
      </dsp:nvSpPr>
      <dsp:spPr>
        <a:xfrm>
          <a:off x="7900288" y="1389229"/>
          <a:ext cx="1148691" cy="11486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>
            <a:solidFill>
              <a:schemeClr val="tx1"/>
            </a:solidFill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8158743" y="1389229"/>
        <a:ext cx="631781" cy="864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2025-05-18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2025-05-17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저희는 이번 </a:t>
            </a:r>
            <a:r>
              <a:rPr lang="ko-KR" altLang="en-US" dirty="0" err="1"/>
              <a:t>해커톤에서</a:t>
            </a:r>
            <a:r>
              <a:rPr lang="ko-KR" altLang="en-US" dirty="0"/>
              <a:t> 균형 읽기 프로그램을 만든 </a:t>
            </a:r>
            <a:r>
              <a:rPr lang="en-US" altLang="ko-KR" dirty="0"/>
              <a:t>AI_TEST </a:t>
            </a:r>
            <a:r>
              <a:rPr lang="ko-KR" altLang="en-US" dirty="0"/>
              <a:t>팀 </a:t>
            </a:r>
            <a:r>
              <a:rPr lang="ko-KR" altLang="en-US" dirty="0" err="1"/>
              <a:t>박찬영</a:t>
            </a:r>
            <a:r>
              <a:rPr lang="en-US" altLang="ko-KR" dirty="0"/>
              <a:t>, </a:t>
            </a:r>
            <a:r>
              <a:rPr lang="ko-KR" altLang="en-US" dirty="0"/>
              <a:t>박하민</a:t>
            </a:r>
            <a:r>
              <a:rPr lang="en-US" altLang="ko-KR" dirty="0"/>
              <a:t>, </a:t>
            </a:r>
            <a:r>
              <a:rPr lang="ko-KR" altLang="en-US" dirty="0" err="1"/>
              <a:t>배준하입니다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2025-05-18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33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저희 프로그램의 향후 발전 계획에 대해서 </a:t>
            </a:r>
            <a:r>
              <a:rPr lang="ko-KR" altLang="en-US" dirty="0" err="1"/>
              <a:t>설명드리면서</a:t>
            </a:r>
            <a:r>
              <a:rPr lang="ko-KR" altLang="en-US" dirty="0"/>
              <a:t> 발표를 마무리 </a:t>
            </a:r>
            <a:r>
              <a:rPr lang="ko-KR" altLang="en-US" dirty="0" err="1"/>
              <a:t>짓도록</a:t>
            </a:r>
            <a:r>
              <a:rPr lang="ko-KR" altLang="en-US" dirty="0"/>
              <a:t> 하겠습니다</a:t>
            </a:r>
            <a:r>
              <a:rPr lang="en-US" altLang="ko-KR" dirty="0"/>
              <a:t>. (PPT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2025-05-18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65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균형 읽기 프로그램을 개발했던 </a:t>
            </a:r>
            <a:r>
              <a:rPr lang="en-US" altLang="ko-KR" dirty="0"/>
              <a:t>AI_TEST </a:t>
            </a:r>
            <a:r>
              <a:rPr lang="ko-KR" altLang="en-US" dirty="0"/>
              <a:t>팀의 </a:t>
            </a:r>
            <a:r>
              <a:rPr lang="ko-KR" altLang="en-US" dirty="0" err="1"/>
              <a:t>박찬영</a:t>
            </a:r>
            <a:r>
              <a:rPr lang="en-US" altLang="ko-KR" dirty="0"/>
              <a:t>, </a:t>
            </a:r>
            <a:r>
              <a:rPr lang="ko-KR" altLang="en-US" dirty="0"/>
              <a:t>박하민</a:t>
            </a:r>
            <a:r>
              <a:rPr lang="en-US" altLang="ko-KR" dirty="0"/>
              <a:t>, </a:t>
            </a:r>
            <a:r>
              <a:rPr lang="ko-KR" altLang="en-US" dirty="0"/>
              <a:t>배준하 였습니다</a:t>
            </a:r>
            <a:r>
              <a:rPr lang="en-US" altLang="ko-KR" dirty="0"/>
              <a:t>.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2025-05-18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86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이번 발표를 통해서 저희 프로그램이 문제시하고 있는 에코 챔버 현상을 소개하고</a:t>
            </a:r>
            <a:r>
              <a:rPr lang="en-US" altLang="ko-KR" dirty="0"/>
              <a:t>, </a:t>
            </a:r>
            <a:r>
              <a:rPr lang="ko-KR" altLang="en-US" dirty="0"/>
              <a:t>그에 대한 </a:t>
            </a:r>
            <a:r>
              <a:rPr lang="ko-KR" altLang="en-US" dirty="0" err="1"/>
              <a:t>저희들만의</a:t>
            </a:r>
            <a:r>
              <a:rPr lang="ko-KR" altLang="en-US" dirty="0"/>
              <a:t> 솔루션인 균형 읽기 프로그램을 소개할 것입니다</a:t>
            </a:r>
            <a:r>
              <a:rPr lang="en-US" altLang="ko-KR" dirty="0"/>
              <a:t>. </a:t>
            </a:r>
            <a:r>
              <a:rPr lang="ko-KR" altLang="en-US" dirty="0"/>
              <a:t>그를 위해서 작동 방식</a:t>
            </a:r>
            <a:r>
              <a:rPr lang="en-US" altLang="ko-KR" dirty="0"/>
              <a:t>, </a:t>
            </a:r>
            <a:r>
              <a:rPr lang="ko-KR" altLang="en-US" dirty="0"/>
              <a:t>데모</a:t>
            </a:r>
            <a:r>
              <a:rPr lang="en-US" altLang="ko-KR" dirty="0"/>
              <a:t>, </a:t>
            </a:r>
            <a:r>
              <a:rPr lang="ko-KR" altLang="en-US" dirty="0"/>
              <a:t>기대 효과 및 의의를 </a:t>
            </a:r>
            <a:r>
              <a:rPr lang="ko-KR" altLang="en-US" dirty="0" err="1"/>
              <a:t>설명드리고</a:t>
            </a:r>
            <a:r>
              <a:rPr lang="en-US" altLang="ko-KR" dirty="0"/>
              <a:t>, </a:t>
            </a:r>
            <a:r>
              <a:rPr lang="ko-KR" altLang="en-US" dirty="0"/>
              <a:t>개발 과정에서 저희들이 느낀 점을 소개해 드리려고 합니다</a:t>
            </a:r>
            <a:r>
              <a:rPr lang="en-US" altLang="ko-KR" dirty="0"/>
              <a:t>. </a:t>
            </a:r>
            <a:r>
              <a:rPr lang="ko-KR" altLang="en-US" dirty="0"/>
              <a:t>마지막으로는 향후 발전 계획을 설명해 드리면서 마치려고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2025-05-18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77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에코 챔버 현상을 설명해 드리겠습니다</a:t>
            </a:r>
            <a:r>
              <a:rPr lang="en-US" altLang="ko-KR" dirty="0"/>
              <a:t>. </a:t>
            </a:r>
            <a:r>
              <a:rPr lang="ko-KR" altLang="en-US" dirty="0"/>
              <a:t>에코 챔버 현상은 </a:t>
            </a:r>
            <a:r>
              <a:rPr lang="en-US" altLang="ko-KR" dirty="0"/>
              <a:t>(PPT</a:t>
            </a:r>
            <a:r>
              <a:rPr lang="ko-KR" altLang="en-US" dirty="0"/>
              <a:t>의 글자를 읽는다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2025-05-18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4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저희들은 이러한 에코 챔버 문제를 해결하기 위해서 균형 읽기 프로그램을 제시하였습니다</a:t>
            </a:r>
            <a:r>
              <a:rPr lang="en-US" altLang="ko-KR" dirty="0"/>
              <a:t>. </a:t>
            </a:r>
            <a:r>
              <a:rPr lang="ko-KR" altLang="en-US" dirty="0"/>
              <a:t>특히</a:t>
            </a:r>
            <a:r>
              <a:rPr lang="en-US" altLang="ko-KR" dirty="0"/>
              <a:t>, (</a:t>
            </a:r>
            <a:r>
              <a:rPr lang="ko-KR" altLang="en-US" sz="1200" dirty="0"/>
              <a:t>저희는 곧 치뤄질 대선에 맞추어 </a:t>
            </a:r>
            <a:r>
              <a:rPr lang="ko-KR" altLang="en-US" sz="1200" u="sng" dirty="0"/>
              <a:t>사용자들이 대선 전 편향된 시각을 가지지 않도록 돕는 것을 기본적인 목표로 결정하였습니다</a:t>
            </a:r>
            <a:r>
              <a:rPr lang="en-US" altLang="ko-KR" sz="1200" u="sng" dirty="0"/>
              <a:t>.)</a:t>
            </a:r>
            <a:r>
              <a:rPr lang="en-US" altLang="ko-KR" sz="1200" u="none" dirty="0"/>
              <a:t> </a:t>
            </a:r>
            <a:r>
              <a:rPr lang="ko-KR" altLang="en-US" sz="1200" u="none" dirty="0"/>
              <a:t>저희가 정리한 프로그램의 개요는 다음과 같습니다</a:t>
            </a:r>
            <a:r>
              <a:rPr lang="en-US" altLang="ko-KR" sz="1200" u="none" dirty="0"/>
              <a:t>. (PPT</a:t>
            </a:r>
            <a:r>
              <a:rPr lang="ko-KR" altLang="en-US" sz="1200" u="none" dirty="0"/>
              <a:t>를 읽는다</a:t>
            </a:r>
            <a:r>
              <a:rPr lang="en-US" altLang="ko-KR" sz="1200" u="none" dirty="0"/>
              <a:t>.)</a:t>
            </a:r>
            <a:endParaRPr lang="en-US" altLang="ko-KR" sz="1200" u="sng" dirty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2025-05-18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0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작동 방식에 대해서 상세히 설명해드리도록 하겠습니다</a:t>
            </a:r>
            <a:r>
              <a:rPr lang="en-US" altLang="ko-KR" dirty="0"/>
              <a:t>. </a:t>
            </a:r>
            <a:r>
              <a:rPr lang="ko-KR" altLang="en-US" dirty="0"/>
              <a:t>크게 </a:t>
            </a:r>
            <a:r>
              <a:rPr lang="en-US" altLang="ko-KR" dirty="0"/>
              <a:t>4</a:t>
            </a:r>
            <a:r>
              <a:rPr lang="ko-KR" altLang="en-US" dirty="0"/>
              <a:t>부분으로 나눌 수 있습니다</a:t>
            </a:r>
            <a:r>
              <a:rPr lang="en-US" altLang="ko-KR" dirty="0"/>
              <a:t>. </a:t>
            </a:r>
            <a:r>
              <a:rPr lang="ko-KR" altLang="en-US" dirty="0"/>
              <a:t>첫 번째 과정은 </a:t>
            </a:r>
            <a:r>
              <a:rPr lang="en-US" altLang="ko-KR" dirty="0"/>
              <a:t>(PPT </a:t>
            </a:r>
            <a:r>
              <a:rPr lang="ko-KR" altLang="en-US" dirty="0"/>
              <a:t>읽기</a:t>
            </a:r>
            <a:r>
              <a:rPr lang="en-US" altLang="ko-KR" dirty="0"/>
              <a:t>) -&gt;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2025-05-18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36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(PPT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2025-05-18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85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2025-05-18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59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</a:t>
            </a:r>
            <a:r>
              <a:rPr lang="en-US" altLang="ko-KR" dirty="0"/>
              <a:t>, </a:t>
            </a:r>
            <a:r>
              <a:rPr lang="ko-KR" altLang="en-US" dirty="0"/>
              <a:t>저희 프로그램의 기대 효과 및 의의에 대해서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 </a:t>
            </a:r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저희 프로그램은 </a:t>
            </a:r>
            <a:r>
              <a:rPr lang="en-US" altLang="ko-KR" dirty="0"/>
              <a:t>(PPT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2025-05-18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48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지금까지 개발을 하면서 저희들이 느꼈던</a:t>
            </a:r>
            <a:r>
              <a:rPr lang="en-US" altLang="ko-KR" dirty="0"/>
              <a:t>, </a:t>
            </a:r>
            <a:r>
              <a:rPr lang="ko-KR" altLang="en-US" dirty="0"/>
              <a:t>또는 힘들었던 점들에 대해서 정리하도록 하겠습니다</a:t>
            </a:r>
            <a:r>
              <a:rPr lang="en-US" altLang="ko-KR" dirty="0"/>
              <a:t>. (PPT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2025-05-18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5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2025-05-17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2025-05-17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2025-05-17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2025-05-17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2025-05-17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2025-05-17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2025-05-17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2025-05-17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2025-05-17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2025-05-17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2025-05-17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2025-05-17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8000" dirty="0">
                <a:latin typeface="Batang" panose="02030600000101010101" pitchFamily="18" charset="-127"/>
                <a:ea typeface="Batang" panose="02030600000101010101" pitchFamily="18" charset="-127"/>
              </a:rPr>
              <a:t>균형</a:t>
            </a:r>
            <a:br>
              <a:rPr lang="en-US" altLang="ko-KR" sz="8000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ko-KR" altLang="en-US" sz="8000" dirty="0">
                <a:latin typeface="Batang" panose="02030600000101010101" pitchFamily="18" charset="-127"/>
                <a:ea typeface="Batang" panose="02030600000101010101" pitchFamily="18" charset="-127"/>
              </a:rPr>
              <a:t>읽기</a:t>
            </a:r>
            <a:br>
              <a:rPr lang="en-US" altLang="ko-KR" sz="8000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ko-KR" altLang="en-US" sz="8000" dirty="0">
                <a:latin typeface="Batang" panose="02030600000101010101" pitchFamily="18" charset="-127"/>
                <a:ea typeface="Batang" panose="02030600000101010101" pitchFamily="18" charset="-127"/>
              </a:rPr>
              <a:t>프로그램</a:t>
            </a:r>
            <a:endParaRPr lang="ko" sz="8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Ai_test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박찬영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박하민 배준하</a:t>
            </a:r>
            <a:endParaRPr lang="ko" sz="2400" dirty="0"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30AE8-BA68-4FA8-AB02-AB680C6B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기대 효과 및 의의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778E5-9700-4D48-8275-2C3B73B5E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우리 프로그램은 </a:t>
            </a:r>
            <a:r>
              <a:rPr lang="ko-KR" altLang="en-US" sz="2400" b="1" u="sng" dirty="0"/>
              <a:t>사용자가 스스로 </a:t>
            </a:r>
            <a:r>
              <a:rPr lang="ko-KR" altLang="en-US" sz="2000" dirty="0"/>
              <a:t>자신이 접하는 정보의 편향성을 인식하게 함으로써</a:t>
            </a:r>
            <a:r>
              <a:rPr lang="en-US" altLang="ko-KR" sz="2000" dirty="0"/>
              <a:t>, </a:t>
            </a:r>
            <a:r>
              <a:rPr lang="ko-KR" altLang="en-US" sz="2000" u="sng" dirty="0"/>
              <a:t>무비판적으로 정보를 수용하던 기존 습관</a:t>
            </a:r>
            <a:r>
              <a:rPr lang="ko-KR" altLang="en-US" sz="2000" dirty="0"/>
              <a:t>에서 벗어날 수 있도록 도움을 줍니다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더불어</a:t>
            </a:r>
            <a:r>
              <a:rPr lang="en-US" altLang="ko-KR" sz="2000" dirty="0"/>
              <a:t>, </a:t>
            </a:r>
            <a:r>
              <a:rPr lang="ko-KR" altLang="en-US" sz="2000" dirty="0"/>
              <a:t>궁극적으로는 사용자들이 다양한 관점을 접하고 이해하려는 노력을 통해서</a:t>
            </a:r>
            <a:r>
              <a:rPr lang="en-US" altLang="ko-KR" sz="2000" dirty="0"/>
              <a:t>, </a:t>
            </a:r>
            <a:r>
              <a:rPr lang="ko-KR" altLang="en-US" sz="2400" b="1" u="sng" dirty="0"/>
              <a:t>에코 챔버 현상을 극복할 수 있게 됩니다</a:t>
            </a:r>
            <a:r>
              <a:rPr lang="en-US" altLang="ko-KR" sz="2400" b="1" u="sng" dirty="0"/>
              <a:t>.</a:t>
            </a:r>
            <a:endParaRPr lang="ko-KR" altLang="en-US" sz="2000" b="1" u="sng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66C1A-8760-449E-8650-718A8475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2025-05-17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E50BB7-6904-4448-AE92-EC7F07886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56675" y="3988646"/>
            <a:ext cx="3908352" cy="216842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C8475FE-EAAB-4AE6-A772-E11C4FB55440}"/>
              </a:ext>
            </a:extLst>
          </p:cNvPr>
          <p:cNvSpPr/>
          <p:nvPr/>
        </p:nvSpPr>
        <p:spPr>
          <a:xfrm>
            <a:off x="1036320" y="4985721"/>
            <a:ext cx="638027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Critical Thinking</a:t>
            </a:r>
          </a:p>
        </p:txBody>
      </p:sp>
    </p:spTree>
    <p:extLst>
      <p:ext uri="{BB962C8B-B14F-4D97-AF65-F5344CB8AC3E}">
        <p14:creationId xmlns:p14="http://schemas.microsoft.com/office/powerpoint/2010/main" val="80622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BD214-C573-4513-9EFF-7C12E829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개발 과정에 대한 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B4600-8D22-4DF8-9B41-2699FDBB2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244488" cy="41482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</a:rPr>
              <a:t>1. </a:t>
            </a:r>
            <a:r>
              <a:rPr lang="ko-KR" altLang="en-US" sz="1800" b="1" dirty="0" err="1">
                <a:solidFill>
                  <a:schemeClr val="tx1"/>
                </a:solidFill>
              </a:rPr>
              <a:t>박찬영</a:t>
            </a:r>
            <a:r>
              <a:rPr lang="ko-KR" altLang="en-US" sz="1800" b="1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  <a:r>
              <a:rPr lang="en-US" altLang="ko-KR" sz="1800" b="1" dirty="0">
                <a:solidFill>
                  <a:schemeClr val="tx1"/>
                </a:solidFill>
              </a:rPr>
              <a:t>URL</a:t>
            </a:r>
            <a:r>
              <a:rPr lang="ko-KR" altLang="en-US" sz="1800" b="1" dirty="0">
                <a:solidFill>
                  <a:schemeClr val="tx1"/>
                </a:solidFill>
              </a:rPr>
              <a:t>을 </a:t>
            </a:r>
            <a:r>
              <a:rPr lang="en-US" altLang="ko-KR" sz="1800" b="1" dirty="0">
                <a:solidFill>
                  <a:schemeClr val="tx1"/>
                </a:solidFill>
              </a:rPr>
              <a:t>Gemini</a:t>
            </a:r>
            <a:r>
              <a:rPr lang="ko-KR" altLang="en-US" sz="1800" b="1" dirty="0">
                <a:solidFill>
                  <a:schemeClr val="tx1"/>
                </a:solidFill>
              </a:rPr>
              <a:t>로 직접 보내 분석하려던 초기 계획</a:t>
            </a:r>
            <a:r>
              <a:rPr lang="ko-KR" altLang="en-US" sz="1800" dirty="0">
                <a:solidFill>
                  <a:schemeClr val="tx1"/>
                </a:solidFill>
              </a:rPr>
              <a:t>은 최근 만들어진 사이트 분석 및 검색 능력의 한계 때문에 변경되었습니다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  <a:r>
              <a:rPr lang="ko-KR" altLang="en-US" sz="1800" dirty="0">
                <a:solidFill>
                  <a:schemeClr val="tx1"/>
                </a:solidFill>
              </a:rPr>
              <a:t>대신 </a:t>
            </a:r>
            <a:r>
              <a:rPr lang="ko-KR" altLang="en-US" sz="1800" b="1" dirty="0">
                <a:solidFill>
                  <a:schemeClr val="tx1"/>
                </a:solidFill>
              </a:rPr>
              <a:t>웹 </a:t>
            </a:r>
            <a:r>
              <a:rPr lang="ko-KR" altLang="en-US" sz="1800" b="1" dirty="0" err="1">
                <a:solidFill>
                  <a:schemeClr val="tx1"/>
                </a:solidFill>
              </a:rPr>
              <a:t>크롤링으로</a:t>
            </a:r>
            <a:r>
              <a:rPr lang="ko-KR" altLang="en-US" sz="1800" b="1" dirty="0">
                <a:solidFill>
                  <a:schemeClr val="tx1"/>
                </a:solidFill>
              </a:rPr>
              <a:t> 기사 텍스트를 직접 추출하여 전달</a:t>
            </a:r>
            <a:r>
              <a:rPr lang="ko-KR" altLang="en-US" sz="1800" dirty="0">
                <a:solidFill>
                  <a:schemeClr val="tx1"/>
                </a:solidFill>
              </a:rPr>
              <a:t>하는 방식으로 해결하였습니다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</a:rPr>
              <a:t>2. </a:t>
            </a:r>
            <a:r>
              <a:rPr lang="ko-KR" altLang="en-US" sz="1800" b="1" dirty="0">
                <a:solidFill>
                  <a:schemeClr val="tx1"/>
                </a:solidFill>
              </a:rPr>
              <a:t>박하민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  <a:r>
              <a:rPr lang="en-US" altLang="ko-KR" sz="1800" b="1" dirty="0">
                <a:solidFill>
                  <a:schemeClr val="tx1"/>
                </a:solidFill>
              </a:rPr>
              <a:t>Python </a:t>
            </a:r>
            <a:r>
              <a:rPr lang="ko-KR" altLang="en-US" sz="1800" b="1" dirty="0">
                <a:solidFill>
                  <a:schemeClr val="tx1"/>
                </a:solidFill>
              </a:rPr>
              <a:t>기반 </a:t>
            </a:r>
            <a:r>
              <a:rPr lang="en-US" altLang="ko-KR" sz="1800" b="1" dirty="0">
                <a:solidFill>
                  <a:schemeClr val="tx1"/>
                </a:solidFill>
              </a:rPr>
              <a:t>Gemini API</a:t>
            </a:r>
            <a:r>
              <a:rPr lang="ko-KR" altLang="en-US" sz="1800" dirty="0">
                <a:solidFill>
                  <a:schemeClr val="tx1"/>
                </a:solidFill>
              </a:rPr>
              <a:t>와 </a:t>
            </a:r>
            <a:r>
              <a:rPr lang="en-US" altLang="ko-KR" sz="1800" b="1" dirty="0">
                <a:solidFill>
                  <a:schemeClr val="tx1"/>
                </a:solidFill>
              </a:rPr>
              <a:t>JS </a:t>
            </a:r>
            <a:r>
              <a:rPr lang="ko-KR" altLang="en-US" sz="1800" b="1" dirty="0">
                <a:solidFill>
                  <a:schemeClr val="tx1"/>
                </a:solidFill>
              </a:rPr>
              <a:t>기반 </a:t>
            </a:r>
            <a:r>
              <a:rPr lang="en-US" altLang="ko-KR" sz="1800" b="1" dirty="0">
                <a:solidFill>
                  <a:schemeClr val="tx1"/>
                </a:solidFill>
              </a:rPr>
              <a:t>Chrome Extension </a:t>
            </a:r>
            <a:r>
              <a:rPr lang="ko-KR" altLang="en-US" sz="1800" dirty="0">
                <a:solidFill>
                  <a:schemeClr val="tx1"/>
                </a:solidFill>
              </a:rPr>
              <a:t>연결에 수많은 어려움이 있었지만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이를 해결하고 프로그램을 구현함으로써 </a:t>
            </a:r>
            <a:r>
              <a:rPr lang="ko-KR" altLang="en-US" sz="1800" b="1" dirty="0">
                <a:solidFill>
                  <a:schemeClr val="tx1"/>
                </a:solidFill>
              </a:rPr>
              <a:t>여러 기능을 확장할 수 있는 가능성을 확보</a:t>
            </a:r>
            <a:r>
              <a:rPr lang="ko-KR" altLang="en-US" sz="1800" dirty="0">
                <a:solidFill>
                  <a:schemeClr val="tx1"/>
                </a:solidFill>
              </a:rPr>
              <a:t>하여 보람찬 경험이었습니다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</a:rPr>
              <a:t>3. </a:t>
            </a:r>
            <a:r>
              <a:rPr lang="ko-KR" altLang="en-US" sz="1800" b="1" dirty="0">
                <a:solidFill>
                  <a:schemeClr val="tx1"/>
                </a:solidFill>
              </a:rPr>
              <a:t>배준하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  <a:r>
              <a:rPr lang="ko-KR" altLang="en-US" sz="1800" dirty="0">
                <a:solidFill>
                  <a:schemeClr val="tx1"/>
                </a:solidFill>
              </a:rPr>
              <a:t>뉴스 페이지의 </a:t>
            </a:r>
            <a:r>
              <a:rPr lang="ko-KR" altLang="en-US" sz="1800" dirty="0" err="1">
                <a:solidFill>
                  <a:schemeClr val="tx1"/>
                </a:solidFill>
              </a:rPr>
              <a:t>크롤링을</a:t>
            </a:r>
            <a:r>
              <a:rPr lang="ko-KR" altLang="en-US" sz="1800" dirty="0">
                <a:solidFill>
                  <a:schemeClr val="tx1"/>
                </a:solidFill>
              </a:rPr>
              <a:t> 하는 프로그램을 작성하는 작업은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</a:rPr>
              <a:t>일부 뉴스 사이트가 </a:t>
            </a:r>
            <a:r>
              <a:rPr lang="ko-KR" altLang="en-US" sz="1800" b="1" dirty="0" err="1">
                <a:solidFill>
                  <a:schemeClr val="tx1"/>
                </a:solidFill>
              </a:rPr>
              <a:t>크롤링을</a:t>
            </a:r>
            <a:r>
              <a:rPr lang="ko-KR" altLang="en-US" sz="1800" b="1" dirty="0">
                <a:solidFill>
                  <a:schemeClr val="tx1"/>
                </a:solidFill>
              </a:rPr>
              <a:t> 차단하는 등 일반적인 수준의 작업의 구현에 어려움</a:t>
            </a:r>
            <a:r>
              <a:rPr lang="ko-KR" altLang="en-US" sz="1800" dirty="0">
                <a:solidFill>
                  <a:schemeClr val="tx1"/>
                </a:solidFill>
              </a:rPr>
              <a:t>이 있었지만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en-US" altLang="ko-KR" sz="1800" b="1" dirty="0">
                <a:solidFill>
                  <a:schemeClr val="tx1"/>
                </a:solidFill>
              </a:rPr>
              <a:t>HTML</a:t>
            </a:r>
            <a:r>
              <a:rPr lang="ko-KR" altLang="en-US" sz="1800" b="1" dirty="0">
                <a:solidFill>
                  <a:schemeClr val="tx1"/>
                </a:solidFill>
              </a:rPr>
              <a:t> 코드 분석을 </a:t>
            </a:r>
            <a:r>
              <a:rPr lang="ko-KR" altLang="en-US" sz="1800" dirty="0">
                <a:solidFill>
                  <a:schemeClr val="tx1"/>
                </a:solidFill>
              </a:rPr>
              <a:t>통해서 해결하였습니다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E60F5B-B949-4A5C-AFB3-6E06F307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2025-05-17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8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951DA-8EFB-4DF1-8881-B76142F6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7. </a:t>
            </a:r>
            <a:r>
              <a:rPr lang="ko-KR" altLang="en-US" b="1" dirty="0"/>
              <a:t>향후 발전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54A9C-5892-40BB-BEAB-E18489070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4699" cy="37608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-</a:t>
            </a:r>
            <a:r>
              <a:rPr lang="ko-KR" altLang="en-US" sz="2400" dirty="0"/>
              <a:t> 현재 지원하는 </a:t>
            </a:r>
            <a:r>
              <a:rPr lang="ko-KR" altLang="en-US" sz="2800" b="1" u="sng" dirty="0"/>
              <a:t>신문사 외에 더 많은 언론사의 기사를 분석할 </a:t>
            </a:r>
            <a:r>
              <a:rPr lang="ko-KR" altLang="en-US" sz="2400" dirty="0"/>
              <a:t>수 있도록 </a:t>
            </a:r>
            <a:r>
              <a:rPr lang="ko-KR" altLang="en-US" sz="2400" dirty="0" err="1"/>
              <a:t>크롤링</a:t>
            </a:r>
            <a:r>
              <a:rPr lang="ko-KR" altLang="en-US" sz="2400" dirty="0"/>
              <a:t> 대상을 확대할 계획 입니다</a:t>
            </a:r>
            <a:r>
              <a:rPr lang="en-US" altLang="ko-KR" sz="2400" dirty="0"/>
              <a:t>.(</a:t>
            </a:r>
            <a:r>
              <a:rPr lang="ko-KR" altLang="en-US" sz="2400" dirty="0"/>
              <a:t>추가 기능은 존재</a:t>
            </a:r>
            <a:r>
              <a:rPr lang="en-US" altLang="ko-KR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- </a:t>
            </a:r>
            <a:r>
              <a:rPr lang="ko-KR" altLang="en-US" sz="2400" dirty="0"/>
              <a:t>현재는 정치적 좌우 편향에 초점을 맞추고 있지만</a:t>
            </a:r>
            <a:r>
              <a:rPr lang="en-US" altLang="ko-KR" sz="2400" dirty="0"/>
              <a:t>, </a:t>
            </a:r>
            <a:r>
              <a:rPr lang="ko-KR" altLang="en-US" sz="2800" b="1" u="sng" dirty="0"/>
              <a:t>경제</a:t>
            </a:r>
            <a:r>
              <a:rPr lang="en-US" altLang="ko-KR" sz="2800" b="1" u="sng" dirty="0"/>
              <a:t>, </a:t>
            </a:r>
            <a:r>
              <a:rPr lang="ko-KR" altLang="en-US" sz="2800" b="1" u="sng" dirty="0"/>
              <a:t>사회</a:t>
            </a:r>
            <a:r>
              <a:rPr lang="en-US" altLang="ko-KR" sz="2800" b="1" u="sng" dirty="0"/>
              <a:t>, </a:t>
            </a:r>
            <a:r>
              <a:rPr lang="ko-KR" altLang="en-US" sz="2800" b="1" u="sng" dirty="0"/>
              <a:t>문화 등 다양한 분야의 </a:t>
            </a:r>
            <a:r>
              <a:rPr lang="ko-KR" altLang="en-US" sz="2400" dirty="0"/>
              <a:t>편향이나 광고</a:t>
            </a:r>
            <a:r>
              <a:rPr lang="en-US" altLang="ko-KR" sz="2400" dirty="0"/>
              <a:t>/</a:t>
            </a:r>
            <a:r>
              <a:rPr lang="ko-KR" altLang="en-US" sz="2400" dirty="0"/>
              <a:t>홍보성 기사 여부 등도 판단할 수 있도록 고도화를 시도할 생각입니다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B2A41-A8E5-4390-B818-1D63D6B0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2025-05-17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CB44BF-F37D-4691-AA35-08F547CBF9A7}"/>
              </a:ext>
            </a:extLst>
          </p:cNvPr>
          <p:cNvSpPr/>
          <p:nvPr/>
        </p:nvSpPr>
        <p:spPr>
          <a:xfrm>
            <a:off x="9020315" y="4957636"/>
            <a:ext cx="279679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Variety</a:t>
            </a:r>
            <a:endParaRPr lang="en-US" altLang="ko-KR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3430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US" altLang="ko-KR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		</a:t>
            </a:r>
            <a:r>
              <a:rPr lang="ko-KR" altLang="en-US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봐주셔서 감사합니다</a:t>
            </a:r>
            <a:r>
              <a:rPr lang="en-US" altLang="ko-KR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br>
              <a:rPr lang="en-US" altLang="ko-KR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			Thanks for listening.</a:t>
            </a:r>
            <a:endParaRPr lang="ko" sz="4800" i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ko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en-US" altLang="ko-KR" dirty="0" err="1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AI_test</a:t>
            </a:r>
            <a:r>
              <a:rPr lang="en-US" altLang="ko-KR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박찬영</a:t>
            </a:r>
            <a:r>
              <a:rPr lang="ko-KR" altLang="en-US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박하민 배준하</a:t>
            </a:r>
            <a:endParaRPr lang="ko" dirty="0">
              <a:solidFill>
                <a:srgbClr val="FFFF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F6510-8C7B-447E-BB9B-DA60AB59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B03481-77BC-4DFD-9EF1-BF0233E3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에코 챔버 현상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우리의 솔루션 </a:t>
            </a:r>
            <a:r>
              <a:rPr lang="en-US" altLang="ko-KR" dirty="0"/>
              <a:t>: </a:t>
            </a:r>
            <a:r>
              <a:rPr lang="ko-KR" altLang="en-US" dirty="0"/>
              <a:t>균형 읽기 프로그램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작동 방식 상세 설명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데모 시연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기대 효과 및 의의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개발 과정에 대한 소감</a:t>
            </a:r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향후 발전 계획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A8912-105A-4D15-8769-2C709E13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2025-05-17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5E0333-CCE9-4092-86D8-8D8A22767CBA}"/>
              </a:ext>
            </a:extLst>
          </p:cNvPr>
          <p:cNvSpPr/>
          <p:nvPr/>
        </p:nvSpPr>
        <p:spPr>
          <a:xfrm>
            <a:off x="7543800" y="353121"/>
            <a:ext cx="371428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AI_test</a:t>
            </a:r>
            <a:endParaRPr lang="en-US" altLang="ko-KR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649233-37A6-446A-B8C0-DBC0ECF3D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3800" y="3640926"/>
            <a:ext cx="4428757" cy="248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1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80648-14B9-4BAA-AE67-AC5EF768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에코 챔버 현상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F7324-79AE-45AC-8B9B-5FAE3A12C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마치 소리가 메아리치는 방</a:t>
            </a:r>
            <a:r>
              <a:rPr lang="en-US" altLang="ko-KR" sz="2000" dirty="0"/>
              <a:t>(echo chamber)</a:t>
            </a:r>
            <a:r>
              <a:rPr lang="ko-KR" altLang="en-US" sz="2000" dirty="0"/>
              <a:t>처럼</a:t>
            </a:r>
            <a:r>
              <a:rPr lang="en-US" altLang="ko-KR" sz="2000" dirty="0"/>
              <a:t>, </a:t>
            </a:r>
            <a:r>
              <a:rPr lang="ko-KR" altLang="en-US" sz="2000" dirty="0"/>
              <a:t>온라인 공간에서 </a:t>
            </a:r>
            <a:r>
              <a:rPr lang="ko-KR" altLang="en-US" sz="2400" u="sng" dirty="0"/>
              <a:t>자신과 비슷한 의견이나 신념을 가진 사람들의 이야기만 반복</a:t>
            </a:r>
            <a:r>
              <a:rPr lang="ko-KR" altLang="en-US" sz="2000" dirty="0"/>
              <a:t>해서 듣게 되고</a:t>
            </a:r>
            <a:r>
              <a:rPr lang="en-US" altLang="ko-KR" sz="2000" dirty="0"/>
              <a:t>, </a:t>
            </a:r>
            <a:r>
              <a:rPr lang="ko-KR" altLang="en-US" sz="2000" dirty="0"/>
              <a:t>다른 의견은 차단되거나 무시되는 현상을 말합니다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주로 사용자의 선호에 따라 필터링 된 정보만 접하면서 발생합니다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결과적으로 자신의 생각이 계속 강화되고 확증 편향이 심화되며</a:t>
            </a:r>
            <a:r>
              <a:rPr lang="en-US" altLang="ko-KR" sz="2000" dirty="0"/>
              <a:t>, </a:t>
            </a:r>
            <a:r>
              <a:rPr lang="ko-KR" altLang="en-US" sz="2400" b="1" u="sng" dirty="0"/>
              <a:t>다양한 관점을 이해하기 어려워져 사회적 양극화를 심화 시키는 요인이 됩니다</a:t>
            </a:r>
            <a:r>
              <a:rPr lang="en-US" altLang="ko-KR" sz="2400" b="1" u="sng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19690-825D-4EA9-8014-65E68681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2025-05-17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08AB10-5CAF-4CF7-A89D-DFC4E5E8D1E0}"/>
              </a:ext>
            </a:extLst>
          </p:cNvPr>
          <p:cNvSpPr/>
          <p:nvPr/>
        </p:nvSpPr>
        <p:spPr>
          <a:xfrm>
            <a:off x="7827928" y="5003804"/>
            <a:ext cx="36679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Echo Chamber</a:t>
            </a:r>
          </a:p>
        </p:txBody>
      </p:sp>
    </p:spTree>
    <p:extLst>
      <p:ext uri="{BB962C8B-B14F-4D97-AF65-F5344CB8AC3E}">
        <p14:creationId xmlns:p14="http://schemas.microsoft.com/office/powerpoint/2010/main" val="306503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858DD-9E30-4246-B4A6-512E798C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우리의 대답 </a:t>
            </a:r>
            <a:r>
              <a:rPr lang="en-US" altLang="ko-KR" b="1" dirty="0"/>
              <a:t>: </a:t>
            </a:r>
            <a:r>
              <a:rPr lang="ko-KR" altLang="en-US" b="1" dirty="0"/>
              <a:t>균형 읽기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B691C-B1A7-403E-8109-BA8BB1271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저희는 곧 치뤄질 대선에 맞추어 </a:t>
            </a:r>
            <a:r>
              <a:rPr lang="ko-KR" altLang="en-US" sz="2400" u="sng" dirty="0"/>
              <a:t>사용자들이 대선 전 편향된 시각을 가지지 않도록 돕는 것을 기본적인 목표로 결정하였습니다</a:t>
            </a:r>
            <a:r>
              <a:rPr lang="en-US" altLang="ko-KR" sz="2400" u="sng" dirty="0"/>
              <a:t>.</a:t>
            </a:r>
          </a:p>
          <a:p>
            <a:endParaRPr lang="en-US" altLang="ko-KR" sz="2400" u="sng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프로그램의 사용자 </a:t>
            </a:r>
            <a:r>
              <a:rPr lang="en-US" altLang="ko-KR" sz="2400" dirty="0"/>
              <a:t>: </a:t>
            </a:r>
            <a:r>
              <a:rPr lang="ko-KR" altLang="en-US" sz="2400" u="sng" dirty="0"/>
              <a:t>인터넷으로 뉴스를 자주 읽는 성인</a:t>
            </a:r>
            <a:endParaRPr lang="en-US" altLang="ko-KR" sz="2400" u="sng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프로그램의 제공 방법 </a:t>
            </a:r>
            <a:r>
              <a:rPr lang="en-US" altLang="ko-KR" sz="2400" dirty="0"/>
              <a:t>: </a:t>
            </a:r>
            <a:r>
              <a:rPr lang="ko-KR" altLang="en-US" sz="2400" dirty="0"/>
              <a:t>크롬</a:t>
            </a:r>
            <a:r>
              <a:rPr lang="en-US" altLang="ko-KR" sz="2400" dirty="0"/>
              <a:t>(Chrome) </a:t>
            </a:r>
            <a:r>
              <a:rPr lang="ko-KR" altLang="en-US" sz="2400" dirty="0"/>
              <a:t>확장 프로그램</a:t>
            </a:r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프로그램의 목적 </a:t>
            </a:r>
            <a:r>
              <a:rPr lang="en-US" altLang="ko-KR" sz="2400" dirty="0"/>
              <a:t>: </a:t>
            </a:r>
            <a:r>
              <a:rPr lang="ko-KR" altLang="en-US" sz="2400" b="1" dirty="0"/>
              <a:t>한쪽의 편향된 뉴스만 읽는 사용자들이 </a:t>
            </a: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/>
              <a:t>자신의 상태를 점검할 수 있도록 하는 것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D57B4-7BC7-4A51-AB1A-634FC778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2025-05-17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8F74D1-6BBA-4DAD-B671-90F50BE04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10851" y="3614790"/>
            <a:ext cx="2303124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1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21A21-EC3C-4107-B03C-2183D525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작동 방식 상세 설명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2ED34DC2-19E1-45D1-AED1-1A21CFDE04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709470"/>
              </p:ext>
            </p:extLst>
          </p:nvPr>
        </p:nvGraphicFramePr>
        <p:xfrm>
          <a:off x="1096961" y="2108200"/>
          <a:ext cx="10645859" cy="3927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7E8D8-A75D-4244-94D6-A7B15F89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2025-05-17</a:t>
            </a:fld>
            <a:endParaRPr 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61640A6-576B-468B-ADD8-4ABD7992F32B}"/>
              </a:ext>
            </a:extLst>
          </p:cNvPr>
          <p:cNvSpPr txBox="1">
            <a:spLocks/>
          </p:cNvSpPr>
          <p:nvPr/>
        </p:nvSpPr>
        <p:spPr>
          <a:xfrm>
            <a:off x="2889994" y="2572091"/>
            <a:ext cx="6719227" cy="85690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chemeClr val="tx1"/>
                </a:solidFill>
              </a:rPr>
              <a:t>- </a:t>
            </a:r>
            <a:r>
              <a:rPr lang="ko-KR" altLang="en-US" sz="2800" dirty="0">
                <a:solidFill>
                  <a:schemeClr val="tx1"/>
                </a:solidFill>
              </a:rPr>
              <a:t>특정 신문사 뉴스를 열면</a:t>
            </a:r>
            <a:r>
              <a:rPr lang="en-US" altLang="ko-KR" sz="2800" dirty="0">
                <a:solidFill>
                  <a:schemeClr val="tx1"/>
                </a:solidFill>
              </a:rPr>
              <a:t>, </a:t>
            </a:r>
            <a:r>
              <a:rPr lang="ko-KR" altLang="en-US" sz="2800" dirty="0">
                <a:solidFill>
                  <a:schemeClr val="tx1"/>
                </a:solidFill>
              </a:rPr>
              <a:t>확장 프로그램이 자동으로 </a:t>
            </a:r>
            <a:r>
              <a:rPr lang="en-US" altLang="ko-KR" sz="2800" dirty="0">
                <a:solidFill>
                  <a:schemeClr val="tx1"/>
                </a:solidFill>
              </a:rPr>
              <a:t>URL </a:t>
            </a:r>
            <a:r>
              <a:rPr lang="ko-KR" altLang="en-US" sz="2800" dirty="0">
                <a:solidFill>
                  <a:schemeClr val="tx1"/>
                </a:solidFill>
              </a:rPr>
              <a:t>감지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66B2106-E9E8-4409-B04D-89397DF720C8}"/>
              </a:ext>
            </a:extLst>
          </p:cNvPr>
          <p:cNvSpPr txBox="1">
            <a:spLocks/>
          </p:cNvSpPr>
          <p:nvPr/>
        </p:nvSpPr>
        <p:spPr>
          <a:xfrm>
            <a:off x="4649470" y="4761839"/>
            <a:ext cx="7093350" cy="85690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chemeClr val="tx1"/>
                </a:solidFill>
              </a:rPr>
              <a:t>- </a:t>
            </a:r>
            <a:r>
              <a:rPr lang="ko-KR" altLang="en-US" sz="2800" dirty="0">
                <a:solidFill>
                  <a:schemeClr val="tx1"/>
                </a:solidFill>
              </a:rPr>
              <a:t>본문 텍스트를 </a:t>
            </a:r>
            <a:r>
              <a:rPr lang="en-US" altLang="ko-KR" sz="2800" dirty="0">
                <a:solidFill>
                  <a:schemeClr val="tx1"/>
                </a:solidFill>
              </a:rPr>
              <a:t>HTML </a:t>
            </a:r>
            <a:r>
              <a:rPr lang="ko-KR" altLang="en-US" sz="2800" dirty="0">
                <a:solidFill>
                  <a:schemeClr val="tx1"/>
                </a:solidFill>
              </a:rPr>
              <a:t>구조에 대응하여 추출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lvl="4"/>
            <a:r>
              <a:rPr lang="en-US" altLang="ko-KR" sz="2200" dirty="0" err="1">
                <a:solidFill>
                  <a:schemeClr val="tx1"/>
                </a:solidFill>
              </a:rPr>
              <a:t>BeautifulSoup</a:t>
            </a:r>
            <a:r>
              <a:rPr lang="en-US" altLang="ko-KR" sz="2200" dirty="0">
                <a:solidFill>
                  <a:schemeClr val="tx1"/>
                </a:solidFill>
              </a:rPr>
              <a:t> / Requests </a:t>
            </a:r>
            <a:r>
              <a:rPr lang="ko-KR" altLang="en-US" sz="2200" dirty="0">
                <a:solidFill>
                  <a:schemeClr val="tx1"/>
                </a:solidFill>
              </a:rPr>
              <a:t>라이브러리 이용</a:t>
            </a:r>
            <a:endParaRPr lang="en-US" altLang="ko-KR" sz="2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79F839-5411-4A69-B384-4D0D5E17DE6E}"/>
              </a:ext>
            </a:extLst>
          </p:cNvPr>
          <p:cNvSpPr/>
          <p:nvPr/>
        </p:nvSpPr>
        <p:spPr>
          <a:xfrm>
            <a:off x="9169414" y="5734050"/>
            <a:ext cx="682871" cy="1123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688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14AA0-2C09-4B1D-9713-8F0765CE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작동 방식 상세 설명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59F64-99AA-4F19-A305-B9263A0F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2025-05-17</a:t>
            </a:fld>
            <a:endParaRPr lang="en-US" dirty="0"/>
          </a:p>
        </p:txBody>
      </p:sp>
      <p:graphicFrame>
        <p:nvGraphicFramePr>
          <p:cNvPr id="6" name="내용 개체 틀 4">
            <a:extLst>
              <a:ext uri="{FF2B5EF4-FFF2-40B4-BE49-F238E27FC236}">
                <a16:creationId xmlns:a16="http://schemas.microsoft.com/office/drawing/2014/main" id="{1966F1C1-D5C7-4FA3-9D4D-600B06053B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700133"/>
              </p:ext>
            </p:extLst>
          </p:nvPr>
        </p:nvGraphicFramePr>
        <p:xfrm>
          <a:off x="1097280" y="2128524"/>
          <a:ext cx="10645859" cy="3927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09E85A-0187-4696-B6ED-45E3DD80287B}"/>
              </a:ext>
            </a:extLst>
          </p:cNvPr>
          <p:cNvSpPr txBox="1">
            <a:spLocks/>
          </p:cNvSpPr>
          <p:nvPr/>
        </p:nvSpPr>
        <p:spPr>
          <a:xfrm>
            <a:off x="3237060" y="2349455"/>
            <a:ext cx="5869618" cy="125798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dirty="0">
                <a:solidFill>
                  <a:schemeClr val="tx1"/>
                </a:solidFill>
              </a:rPr>
              <a:t>- Gemini AI</a:t>
            </a:r>
            <a:r>
              <a:rPr lang="ko-KR" altLang="en-US" sz="2800" dirty="0">
                <a:solidFill>
                  <a:schemeClr val="tx1"/>
                </a:solidFill>
              </a:rPr>
              <a:t>에게 전달된 텍스트는 기사의정치적 성향을 파악하여 상황에 따라 알림 전송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3FA6F36-910B-4EC9-B07A-EE743D19F2DB}"/>
              </a:ext>
            </a:extLst>
          </p:cNvPr>
          <p:cNvSpPr txBox="1">
            <a:spLocks/>
          </p:cNvSpPr>
          <p:nvPr/>
        </p:nvSpPr>
        <p:spPr>
          <a:xfrm>
            <a:off x="4812817" y="4677590"/>
            <a:ext cx="6811218" cy="125799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600" dirty="0">
                <a:solidFill>
                  <a:schemeClr val="tx1"/>
                </a:solidFill>
              </a:rPr>
              <a:t>- </a:t>
            </a:r>
            <a:r>
              <a:rPr lang="ko-KR" altLang="en-US" sz="2600" dirty="0">
                <a:solidFill>
                  <a:schemeClr val="tx1"/>
                </a:solidFill>
              </a:rPr>
              <a:t>사용자가 내용과 관련하여 추가적인 토론</a:t>
            </a:r>
            <a:r>
              <a:rPr lang="en-US" altLang="ko-KR" sz="2600" dirty="0">
                <a:solidFill>
                  <a:schemeClr val="tx1"/>
                </a:solidFill>
              </a:rPr>
              <a:t>,</a:t>
            </a:r>
            <a:r>
              <a:rPr lang="ko-KR" altLang="en-US" sz="2600" dirty="0">
                <a:solidFill>
                  <a:schemeClr val="tx1"/>
                </a:solidFill>
              </a:rPr>
              <a:t> </a:t>
            </a:r>
            <a:r>
              <a:rPr lang="en-US" altLang="ko-KR" sz="2600" dirty="0">
                <a:solidFill>
                  <a:schemeClr val="tx1"/>
                </a:solidFill>
              </a:rPr>
              <a:t>AI</a:t>
            </a:r>
            <a:r>
              <a:rPr lang="ko-KR" altLang="en-US" sz="2600" dirty="0">
                <a:solidFill>
                  <a:schemeClr val="tx1"/>
                </a:solidFill>
              </a:rPr>
              <a:t>와 상호작용하며 비판적인 사고를 훈련</a:t>
            </a:r>
            <a:endParaRPr lang="en-US" altLang="ko-KR" sz="2600" dirty="0">
              <a:solidFill>
                <a:schemeClr val="tx1"/>
              </a:solidFill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EFB4B13-7E74-4F74-94D8-77B4989EE571}"/>
              </a:ext>
            </a:extLst>
          </p:cNvPr>
          <p:cNvSpPr/>
          <p:nvPr/>
        </p:nvSpPr>
        <p:spPr>
          <a:xfrm>
            <a:off x="8861145" y="0"/>
            <a:ext cx="1299411" cy="24384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7118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A9D13-4E71-400D-B3D6-77951B34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데모 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FB3278-D51F-4C18-87A0-BDE47D312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2066" y="2108201"/>
            <a:ext cx="6891867" cy="3760891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크롬 확장 프로그램을 실행시키면</a:t>
            </a:r>
            <a:r>
              <a:rPr lang="en-US" altLang="ko-KR" dirty="0"/>
              <a:t>, </a:t>
            </a:r>
            <a:r>
              <a:rPr lang="ko-KR" altLang="en-US" dirty="0"/>
              <a:t>오른쪽 위 화면에 </a:t>
            </a:r>
            <a:r>
              <a:rPr lang="ko-KR" altLang="en-US" b="1" dirty="0"/>
              <a:t>기능을 켜고 끌 수 있는 스위치</a:t>
            </a:r>
            <a:r>
              <a:rPr lang="ko-KR" altLang="en-US" dirty="0"/>
              <a:t> 버튼이 나타난다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본격적인 프로그램의 작동은 </a:t>
            </a:r>
            <a:r>
              <a:rPr lang="ko-KR" altLang="en-US" b="1" dirty="0"/>
              <a:t>스위치가 켜진 상태</a:t>
            </a:r>
            <a:r>
              <a:rPr lang="ko-KR" altLang="en-US" dirty="0"/>
              <a:t>에서 실행 가능하다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5687F4-B25E-45B1-9139-6B481EC0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2025-05-18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BA6D49-6EB1-4727-A1A1-4DE23EAE6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09" y="2201314"/>
            <a:ext cx="3454712" cy="37608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3EB44F-690E-49A4-B6E9-923A97D3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330" y="3734361"/>
            <a:ext cx="62293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8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1630C-1601-43C7-8C9D-C2F41841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데모 시연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820924-148C-4A51-8DE4-4C389114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2025-05-18</a:t>
            </a:fld>
            <a:endParaRPr 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A1FFA03-9632-4723-81E0-4E54D79E9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2066" y="2108201"/>
            <a:ext cx="6891867" cy="3760891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사용자가 특정 웹 페이지</a:t>
            </a:r>
            <a:r>
              <a:rPr lang="en-US" altLang="ko-KR" dirty="0"/>
              <a:t>(</a:t>
            </a:r>
            <a:r>
              <a:rPr lang="ko-KR" altLang="en-US" dirty="0"/>
              <a:t>중앙</a:t>
            </a:r>
            <a:r>
              <a:rPr lang="en-US" altLang="ko-KR" dirty="0"/>
              <a:t> </a:t>
            </a:r>
            <a:r>
              <a:rPr lang="ko-KR" altLang="en-US" dirty="0"/>
              <a:t>일보</a:t>
            </a:r>
            <a:r>
              <a:rPr lang="en-US" altLang="ko-KR" dirty="0"/>
              <a:t>, </a:t>
            </a:r>
            <a:r>
              <a:rPr lang="ko-KR" altLang="en-US" dirty="0"/>
              <a:t>동아일보</a:t>
            </a:r>
            <a:r>
              <a:rPr lang="en-US" altLang="ko-KR" dirty="0"/>
              <a:t>, </a:t>
            </a:r>
            <a:r>
              <a:rPr lang="ko-KR" altLang="en-US" dirty="0" err="1"/>
              <a:t>한겨례</a:t>
            </a:r>
            <a:r>
              <a:rPr lang="en-US" altLang="ko-KR" dirty="0"/>
              <a:t>, </a:t>
            </a:r>
            <a:r>
              <a:rPr lang="ko-KR" altLang="en-US" dirty="0"/>
              <a:t>매일 경제</a:t>
            </a:r>
            <a:r>
              <a:rPr lang="en-US" altLang="ko-KR" dirty="0"/>
              <a:t>)</a:t>
            </a:r>
            <a:r>
              <a:rPr lang="ko-KR" altLang="en-US" dirty="0"/>
              <a:t>에 접속하면</a:t>
            </a:r>
            <a:r>
              <a:rPr lang="en-US" altLang="ko-KR" dirty="0"/>
              <a:t>, </a:t>
            </a:r>
            <a:r>
              <a:rPr lang="en-US" altLang="ko-KR" b="1" dirty="0"/>
              <a:t>URL</a:t>
            </a:r>
            <a:r>
              <a:rPr lang="ko-KR" altLang="en-US" b="1" dirty="0"/>
              <a:t>이 </a:t>
            </a:r>
            <a:r>
              <a:rPr lang="ko-KR" altLang="en-US" b="1" dirty="0" err="1"/>
              <a:t>크롤링</a:t>
            </a:r>
            <a:r>
              <a:rPr lang="ko-KR" altLang="en-US" b="1" dirty="0"/>
              <a:t> 함수에 전달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 err="1"/>
              <a:t>크롤링을</a:t>
            </a:r>
            <a:r>
              <a:rPr lang="ko-KR" altLang="en-US" dirty="0"/>
              <a:t> 통해 얻어진 </a:t>
            </a:r>
            <a:r>
              <a:rPr lang="ko-KR" altLang="en-US" b="1" dirty="0"/>
              <a:t>본문의 내용은 </a:t>
            </a:r>
            <a:r>
              <a:rPr lang="en-US" altLang="ko-KR" b="1" dirty="0"/>
              <a:t>Gemini API</a:t>
            </a:r>
            <a:r>
              <a:rPr lang="ko-KR" altLang="en-US" b="1" dirty="0"/>
              <a:t>에 전달</a:t>
            </a:r>
            <a:r>
              <a:rPr lang="ko-KR" altLang="en-US" dirty="0"/>
              <a:t>되어</a:t>
            </a:r>
            <a:r>
              <a:rPr lang="en-US" altLang="ko-KR" dirty="0"/>
              <a:t>, </a:t>
            </a:r>
            <a:r>
              <a:rPr lang="ko-KR" altLang="en-US" dirty="0"/>
              <a:t>프롬프트와 함께 입력된다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편향의 정도가 심할 경우</a:t>
            </a:r>
            <a:r>
              <a:rPr lang="en-US" altLang="ko-KR" dirty="0"/>
              <a:t>, </a:t>
            </a:r>
            <a:r>
              <a:rPr lang="ko-KR" altLang="en-US" dirty="0"/>
              <a:t>따로 </a:t>
            </a:r>
            <a:r>
              <a:rPr lang="ko-KR" altLang="en-US" b="1" dirty="0"/>
              <a:t>알림</a:t>
            </a:r>
            <a:r>
              <a:rPr lang="ko-KR" altLang="en-US" dirty="0"/>
              <a:t>을 보내준다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8C96E95-1069-4374-B0F9-F41BD27DA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67" y="2188776"/>
            <a:ext cx="3924286" cy="37608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B624A0-EC79-467A-93FF-C9241E9A2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974" y="4357396"/>
            <a:ext cx="5934050" cy="16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1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B137B-FF5C-4A90-90A8-D1F95C4B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데모 시연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4F710-65C7-4C05-A7DE-28761992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2025-05-18</a:t>
            </a:fld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12D9FF7-2D95-463D-B1F1-5524A480D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2066" y="2108201"/>
            <a:ext cx="6891867" cy="3760891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출력이 끝나면</a:t>
            </a:r>
            <a:r>
              <a:rPr lang="en-US" altLang="ko-KR" dirty="0"/>
              <a:t>, </a:t>
            </a:r>
            <a:r>
              <a:rPr lang="ko-KR" altLang="en-US" dirty="0"/>
              <a:t>사용자의 선택에 따라 출력 밑의 버튼을 눌러 </a:t>
            </a:r>
            <a:r>
              <a:rPr lang="en-US" altLang="ko-KR" b="1" dirty="0"/>
              <a:t>AI</a:t>
            </a:r>
            <a:r>
              <a:rPr lang="ko-KR" altLang="en-US" b="1" dirty="0"/>
              <a:t>와 추가적인 상호작용</a:t>
            </a:r>
            <a:r>
              <a:rPr lang="ko-KR" altLang="en-US" dirty="0"/>
              <a:t>을 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더불어</a:t>
            </a:r>
            <a:r>
              <a:rPr lang="en-US" altLang="ko-KR" dirty="0"/>
              <a:t>, </a:t>
            </a:r>
            <a:r>
              <a:rPr lang="ko-KR" altLang="en-US" dirty="0"/>
              <a:t>사용자는 언제든지 프로그램을 </a:t>
            </a:r>
            <a:r>
              <a:rPr lang="ko-KR" altLang="en-US" b="1" dirty="0"/>
              <a:t>키거나 끌 수 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15ABB1-7925-4C1C-8399-E4B2E4D4C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43" y="3545395"/>
            <a:ext cx="6249337" cy="26125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67A867A-74F4-4261-A179-416BB52B9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95" y="2034073"/>
            <a:ext cx="3742733" cy="410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7787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{809E2CA9-8643-49AC-AF0D-B4DBD8F6F9A6}tf56160789_win32</Template>
  <TotalTime>610</TotalTime>
  <Words>890</Words>
  <Application>Microsoft Office PowerPoint</Application>
  <PresentationFormat>와이드스크린</PresentationFormat>
  <Paragraphs>103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HY견고딕</vt:lpstr>
      <vt:lpstr>맑은 고딕</vt:lpstr>
      <vt:lpstr>맑은 고딕</vt:lpstr>
      <vt:lpstr>Batang</vt:lpstr>
      <vt:lpstr>Calibri</vt:lpstr>
      <vt:lpstr>Franklin Gothic Book</vt:lpstr>
      <vt:lpstr>1_RetrospectVTI</vt:lpstr>
      <vt:lpstr>균형 읽기 프로그램</vt:lpstr>
      <vt:lpstr>목차</vt:lpstr>
      <vt:lpstr>1. 에코 챔버 현상</vt:lpstr>
      <vt:lpstr>2. 우리의 대답 : 균형 읽기 프로그램</vt:lpstr>
      <vt:lpstr>3. 작동 방식 상세 설명</vt:lpstr>
      <vt:lpstr>3. 작동 방식 상세 설명</vt:lpstr>
      <vt:lpstr>4. 데모 시연</vt:lpstr>
      <vt:lpstr>4. 데모 시연</vt:lpstr>
      <vt:lpstr>4. 데모 시연</vt:lpstr>
      <vt:lpstr>5. 기대 효과 및 의의</vt:lpstr>
      <vt:lpstr>6. 개발 과정에 대한 소감</vt:lpstr>
      <vt:lpstr>7. 향후 발전 계획</vt:lpstr>
      <vt:lpstr>  봐주셔서 감사합니다.    Thanks for listening.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 Read Program</dc:title>
  <dc:creator>배준하</dc:creator>
  <cp:lastModifiedBy>배준하</cp:lastModifiedBy>
  <cp:revision>86</cp:revision>
  <dcterms:created xsi:type="dcterms:W3CDTF">2025-05-17T11:44:04Z</dcterms:created>
  <dcterms:modified xsi:type="dcterms:W3CDTF">2025-05-17T22:00:46Z</dcterms:modified>
</cp:coreProperties>
</file>