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8" r:id="rId3"/>
    <p:sldId id="259" r:id="rId4"/>
    <p:sldId id="268" r:id="rId5"/>
    <p:sldId id="267" r:id="rId6"/>
    <p:sldId id="260" r:id="rId7"/>
    <p:sldId id="261" r:id="rId8"/>
    <p:sldId id="262" r:id="rId9"/>
    <p:sldId id="269" r:id="rId10"/>
    <p:sldId id="270" r:id="rId11"/>
    <p:sldId id="273" r:id="rId12"/>
    <p:sldId id="271" r:id="rId13"/>
    <p:sldId id="274" r:id="rId14"/>
    <p:sldId id="272" r:id="rId15"/>
    <p:sldId id="263" r:id="rId16"/>
    <p:sldId id="264" r:id="rId17"/>
    <p:sldId id="265" r:id="rId18"/>
    <p:sldId id="26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7CEE2-DC1A-7C4A-B5CC-090840043369}" v="439" dt="2025-07-14T07:27:13.326"/>
    <p1510:client id="{BFBA16B1-E8F1-3748-9781-BD8A99863C2D}" v="37" dt="2025-07-14T20:26:38.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86"/>
    <p:restoredTop sz="76828"/>
  </p:normalViewPr>
  <p:slideViewPr>
    <p:cSldViewPr snapToGrid="0">
      <p:cViewPr varScale="1">
        <p:scale>
          <a:sx n="124" d="100"/>
          <a:sy n="124"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8DDD3-FAC5-1744-86F3-E4797E84A62A}" type="datetimeFigureOut">
              <a:rPr kumimoji="1" lang="ja-JP" altLang="en-US" smtClean="0"/>
              <a:t>2025/7/15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F36EF-B055-C047-B2F3-5C58230245F7}" type="slidenum">
              <a:rPr kumimoji="1" lang="ja-JP" altLang="en-US" smtClean="0"/>
              <a:t>‹#›</a:t>
            </a:fld>
            <a:endParaRPr kumimoji="1" lang="ja-JP" altLang="en-US"/>
          </a:p>
        </p:txBody>
      </p:sp>
    </p:spTree>
    <p:extLst>
      <p:ext uri="{BB962C8B-B14F-4D97-AF65-F5344CB8AC3E}">
        <p14:creationId xmlns:p14="http://schemas.microsoft.com/office/powerpoint/2010/main" val="6405847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「患者のワクチンへの躊躇に対する共感的反論的面接と動機づけ面接のフィールドテスト」の論文で発表します．</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a:t>
            </a:fld>
            <a:endParaRPr kumimoji="1" lang="ja-JP" altLang="en-US"/>
          </a:p>
        </p:txBody>
      </p:sp>
    </p:spTree>
    <p:extLst>
      <p:ext uri="{BB962C8B-B14F-4D97-AF65-F5344CB8AC3E}">
        <p14:creationId xmlns:p14="http://schemas.microsoft.com/office/powerpoint/2010/main" val="2861284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1" dirty="0">
                <a:effectLst/>
              </a:rPr>
              <a:t>Table 2: </a:t>
            </a:r>
            <a:r>
              <a:rPr lang="ja-JP" altLang="en-US" b="1">
                <a:effectLst/>
              </a:rPr>
              <a:t>訓練後の</a:t>
            </a:r>
            <a:r>
              <a:rPr lang="en" altLang="ja-JP" b="1" dirty="0">
                <a:effectLst/>
              </a:rPr>
              <a:t>ERI</a:t>
            </a:r>
            <a:r>
              <a:rPr lang="ja-JP" altLang="en-US" b="1">
                <a:effectLst/>
              </a:rPr>
              <a:t>群と</a:t>
            </a:r>
            <a:r>
              <a:rPr lang="en" altLang="ja-JP" b="1" dirty="0">
                <a:effectLst/>
              </a:rPr>
              <a:t>MI</a:t>
            </a:r>
            <a:r>
              <a:rPr lang="ja-JP" altLang="en-US" b="1">
                <a:effectLst/>
              </a:rPr>
              <a:t>群間の医師の自己評価の比較</a:t>
            </a:r>
            <a:r>
              <a:rPr lang="ja-JP" altLang="en-US">
                <a:effectLst/>
              </a:rPr>
              <a:t> 訓練後において、</a:t>
            </a:r>
            <a:r>
              <a:rPr lang="en" altLang="ja-JP" dirty="0">
                <a:effectLst/>
              </a:rPr>
              <a:t>ERI</a:t>
            </a:r>
            <a:r>
              <a:rPr lang="ja-JP" altLang="en-US">
                <a:effectLst/>
              </a:rPr>
              <a:t>群と</a:t>
            </a:r>
            <a:r>
              <a:rPr lang="en" altLang="ja-JP" dirty="0">
                <a:effectLst/>
              </a:rPr>
              <a:t>MI</a:t>
            </a:r>
            <a:r>
              <a:rPr lang="ja-JP" altLang="en-US">
                <a:effectLst/>
              </a:rPr>
              <a:t>群の間には以下の</a:t>
            </a:r>
            <a:r>
              <a:rPr lang="ja-JP" altLang="en-US" b="1">
                <a:effectLst/>
              </a:rPr>
              <a:t>有意な差</a:t>
            </a:r>
            <a:r>
              <a:rPr lang="ja-JP" altLang="en-US">
                <a:effectLst/>
              </a:rPr>
              <a:t>が見られました。</a:t>
            </a:r>
          </a:p>
          <a:p>
            <a:r>
              <a:rPr lang="en-US" altLang="ja-JP" dirty="0">
                <a:effectLst/>
              </a:rPr>
              <a:t>• </a:t>
            </a:r>
            <a:r>
              <a:rPr lang="ja-JP" altLang="en-US" b="1">
                <a:effectLst/>
              </a:rPr>
              <a:t>反ワクチン論への対処の難しさ</a:t>
            </a:r>
            <a:r>
              <a:rPr lang="en-US" altLang="ja-JP" dirty="0">
                <a:effectLst/>
              </a:rPr>
              <a:t>: </a:t>
            </a:r>
            <a:r>
              <a:rPr lang="en" altLang="ja-JP" b="1" dirty="0">
                <a:effectLst/>
              </a:rPr>
              <a:t>ERI</a:t>
            </a:r>
            <a:r>
              <a:rPr lang="ja-JP" altLang="en-US" b="1">
                <a:effectLst/>
              </a:rPr>
              <a:t>群</a:t>
            </a:r>
            <a:r>
              <a:rPr lang="ja-JP" altLang="en-US">
                <a:effectLst/>
              </a:rPr>
              <a:t>の医師は、</a:t>
            </a:r>
            <a:r>
              <a:rPr lang="en" altLang="ja-JP" dirty="0">
                <a:effectLst/>
              </a:rPr>
              <a:t>MI</a:t>
            </a:r>
            <a:r>
              <a:rPr lang="ja-JP" altLang="en-US">
                <a:effectLst/>
              </a:rPr>
              <a:t>群と比較して、反ワクチン論への対処の難しさを</a:t>
            </a:r>
            <a:r>
              <a:rPr lang="ja-JP" altLang="en-US" b="1">
                <a:effectLst/>
              </a:rPr>
              <a:t>より低いレベルで認識</a:t>
            </a:r>
            <a:r>
              <a:rPr lang="ja-JP" altLang="en-US">
                <a:effectLst/>
              </a:rPr>
              <a:t>していました（</a:t>
            </a:r>
            <a:r>
              <a:rPr lang="en" altLang="ja-JP" dirty="0">
                <a:effectLst/>
              </a:rPr>
              <a:t>ERI M=1.45, MI M=2.29, t=2.647*, p &lt; 0.05</a:t>
            </a:r>
            <a:r>
              <a:rPr lang="ja-JP" altLang="en">
                <a:effectLst/>
              </a:rPr>
              <a:t>）。</a:t>
            </a:r>
          </a:p>
          <a:p>
            <a:r>
              <a:rPr lang="en" altLang="ja-JP" dirty="0">
                <a:effectLst/>
              </a:rPr>
              <a:t>• </a:t>
            </a:r>
            <a:r>
              <a:rPr lang="ja-JP" altLang="en-US" b="1">
                <a:effectLst/>
              </a:rPr>
              <a:t>訓練された技術における認識された能力 </a:t>
            </a:r>
            <a:r>
              <a:rPr lang="en-US" altLang="ja-JP" b="1" dirty="0">
                <a:effectLst/>
              </a:rPr>
              <a:t>(</a:t>
            </a:r>
            <a:r>
              <a:rPr lang="en" altLang="ja-JP" b="1" dirty="0">
                <a:effectLst/>
              </a:rPr>
              <a:t>Perceived competence in the technique)</a:t>
            </a:r>
            <a:r>
              <a:rPr lang="en" altLang="ja-JP" dirty="0">
                <a:effectLst/>
              </a:rPr>
              <a:t>: </a:t>
            </a:r>
            <a:r>
              <a:rPr lang="en" altLang="ja-JP" b="1" dirty="0">
                <a:effectLst/>
              </a:rPr>
              <a:t>ERI</a:t>
            </a:r>
            <a:r>
              <a:rPr lang="ja-JP" altLang="en-US" b="1">
                <a:effectLst/>
              </a:rPr>
              <a:t>群</a:t>
            </a:r>
            <a:r>
              <a:rPr lang="ja-JP" altLang="en-US">
                <a:effectLst/>
              </a:rPr>
              <a:t>の医師は、</a:t>
            </a:r>
            <a:r>
              <a:rPr lang="en" altLang="ja-JP" dirty="0">
                <a:effectLst/>
              </a:rPr>
              <a:t>MI</a:t>
            </a:r>
            <a:r>
              <a:rPr lang="ja-JP" altLang="en-US">
                <a:effectLst/>
              </a:rPr>
              <a:t>群と比較して、訓練された技術における能力の認識が</a:t>
            </a:r>
            <a:r>
              <a:rPr lang="ja-JP" altLang="en-US" b="1">
                <a:effectLst/>
              </a:rPr>
              <a:t>より優れている</a:t>
            </a:r>
            <a:r>
              <a:rPr lang="ja-JP" altLang="en-US">
                <a:effectLst/>
              </a:rPr>
              <a:t>と回答しました（</a:t>
            </a:r>
            <a:r>
              <a:rPr lang="en" altLang="ja-JP" dirty="0">
                <a:effectLst/>
              </a:rPr>
              <a:t>ERI M=9.47, MI M=7.90, t=-2.626*, p &lt; 0.05</a:t>
            </a:r>
            <a:r>
              <a:rPr lang="ja-JP" altLang="en">
                <a:effectLst/>
              </a:rPr>
              <a:t>）。</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10</a:t>
            </a:fld>
            <a:endParaRPr kumimoji="1" lang="ja-JP" altLang="en-US"/>
          </a:p>
        </p:txBody>
      </p:sp>
    </p:spTree>
    <p:extLst>
      <p:ext uri="{BB962C8B-B14F-4D97-AF65-F5344CB8AC3E}">
        <p14:creationId xmlns:p14="http://schemas.microsoft.com/office/powerpoint/2010/main" val="2161398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nSpc>
                <a:spcPts val="1500"/>
              </a:lnSpc>
            </a:pPr>
            <a:r>
              <a:rPr lang="en" altLang="ja-JP" b="0" dirty="0">
                <a:effectLst/>
                <a:latin typeface="Google Sans Text"/>
              </a:rPr>
              <a:t>Fig. 1: </a:t>
            </a:r>
            <a:r>
              <a:rPr lang="ja-JP" altLang="en-US" b="0">
                <a:effectLst/>
                <a:latin typeface="Google Sans Text"/>
              </a:rPr>
              <a:t>ワクチンに対する態度とワクチン接種意欲の変化</a:t>
            </a:r>
          </a:p>
          <a:p>
            <a:r>
              <a:rPr lang="ja-JP" altLang="en-US">
                <a:effectLst/>
              </a:rPr>
              <a:t>この図は、</a:t>
            </a:r>
            <a:r>
              <a:rPr lang="ja-JP" altLang="en-US" b="1">
                <a:effectLst/>
              </a:rPr>
              <a:t>患者のワクチンに対する態度</a:t>
            </a:r>
            <a:r>
              <a:rPr lang="ja-JP" altLang="en-US">
                <a:effectLst/>
              </a:rPr>
              <a:t>（</a:t>
            </a:r>
            <a:r>
              <a:rPr lang="en" altLang="ja-JP" dirty="0">
                <a:effectLst/>
              </a:rPr>
              <a:t>Panel A</a:t>
            </a:r>
            <a:r>
              <a:rPr lang="ja-JP" altLang="en">
                <a:effectLst/>
              </a:rPr>
              <a:t>）</a:t>
            </a:r>
            <a:r>
              <a:rPr lang="ja-JP" altLang="en-US">
                <a:effectLst/>
              </a:rPr>
              <a:t>と</a:t>
            </a:r>
            <a:r>
              <a:rPr lang="ja-JP" altLang="en-US" b="1">
                <a:effectLst/>
              </a:rPr>
              <a:t>ワクチン接種意欲</a:t>
            </a:r>
            <a:r>
              <a:rPr lang="ja-JP" altLang="en-US">
                <a:effectLst/>
              </a:rPr>
              <a:t>（</a:t>
            </a:r>
            <a:r>
              <a:rPr lang="en" altLang="ja-JP" dirty="0">
                <a:effectLst/>
              </a:rPr>
              <a:t>Panel B</a:t>
            </a:r>
            <a:r>
              <a:rPr lang="ja-JP" altLang="en">
                <a:effectLst/>
              </a:rPr>
              <a:t>）</a:t>
            </a:r>
            <a:r>
              <a:rPr lang="ja-JP" altLang="en-US">
                <a:effectLst/>
              </a:rPr>
              <a:t>が、面談の前後でどのように変化したかをグループ（対照群、</a:t>
            </a:r>
            <a:r>
              <a:rPr lang="en" altLang="ja-JP" dirty="0">
                <a:effectLst/>
              </a:rPr>
              <a:t>ERI</a:t>
            </a:r>
            <a:r>
              <a:rPr lang="ja-JP" altLang="en-US">
                <a:effectLst/>
              </a:rPr>
              <a:t>群、</a:t>
            </a:r>
            <a:r>
              <a:rPr lang="en" altLang="ja-JP" dirty="0">
                <a:effectLst/>
              </a:rPr>
              <a:t>MI</a:t>
            </a:r>
            <a:r>
              <a:rPr lang="ja-JP" altLang="en-US">
                <a:effectLst/>
              </a:rPr>
              <a:t>群）別に示しています</a:t>
            </a:r>
            <a:r>
              <a:rPr lang="en-US" altLang="ja-JP" dirty="0">
                <a:effectLst/>
              </a:rPr>
              <a:t>,</a:t>
            </a:r>
            <a:r>
              <a:rPr lang="ja-JP" altLang="en-US">
                <a:effectLst/>
              </a:rPr>
              <a:t>。各色の点とエラーバーは各グループの平均変化と</a:t>
            </a:r>
            <a:r>
              <a:rPr lang="en-US" altLang="ja-JP" dirty="0">
                <a:effectLst/>
              </a:rPr>
              <a:t>95%</a:t>
            </a:r>
            <a:r>
              <a:rPr lang="ja-JP" altLang="en-US">
                <a:effectLst/>
              </a:rPr>
              <a:t>信頼区間を示し、バイオリンプロットは各参加者の変化の分布を滑らかに表示しています</a:t>
            </a:r>
            <a:r>
              <a:rPr lang="en-US" altLang="ja-JP" dirty="0">
                <a:effectLst/>
              </a:rPr>
              <a:t>,</a:t>
            </a:r>
            <a:r>
              <a:rPr lang="ja-JP" altLang="en-US">
                <a:effectLst/>
              </a:rPr>
              <a:t>。</a:t>
            </a:r>
          </a:p>
          <a:p>
            <a:r>
              <a:rPr lang="en-US" altLang="ja-JP" dirty="0">
                <a:effectLst/>
              </a:rPr>
              <a:t>• </a:t>
            </a:r>
            <a:r>
              <a:rPr lang="en" altLang="ja-JP" b="1" dirty="0">
                <a:effectLst/>
              </a:rPr>
              <a:t>Panel A: Change in vaccine attitudes (</a:t>
            </a:r>
            <a:r>
              <a:rPr lang="ja-JP" altLang="en-US" b="1">
                <a:effectLst/>
              </a:rPr>
              <a:t>ワクチンに対する態度の変化</a:t>
            </a:r>
            <a:r>
              <a:rPr lang="en-US" altLang="ja-JP" b="1" dirty="0">
                <a:effectLst/>
              </a:rPr>
              <a:t>)</a:t>
            </a:r>
            <a:endParaRPr lang="ja-JP" altLang="en-US">
              <a:effectLst/>
            </a:endParaRPr>
          </a:p>
          <a:p>
            <a:r>
              <a:rPr lang="ja-JP" altLang="en-US">
                <a:effectLst/>
              </a:rPr>
              <a:t>    ◦ </a:t>
            </a:r>
            <a:r>
              <a:rPr lang="ja-JP" altLang="en-US" b="1">
                <a:effectLst/>
              </a:rPr>
              <a:t>示していること</a:t>
            </a:r>
            <a:r>
              <a:rPr lang="en-US" altLang="ja-JP" b="1" dirty="0">
                <a:effectLst/>
              </a:rPr>
              <a:t>:</a:t>
            </a:r>
            <a:r>
              <a:rPr lang="ja-JP" altLang="en-US">
                <a:effectLst/>
              </a:rPr>
              <a:t> 面談前と面談後のワクチンに対する態度の平均的な変化量を示しています。値が正であれば、態度がより肯定的になったことを意味します。</a:t>
            </a:r>
          </a:p>
          <a:p>
            <a:r>
              <a:rPr lang="ja-JP" altLang="en-US">
                <a:effectLst/>
              </a:rPr>
              <a:t>    ◦ </a:t>
            </a:r>
            <a:r>
              <a:rPr lang="ja-JP" altLang="en-US" b="1">
                <a:effectLst/>
              </a:rPr>
              <a:t>視覚的観察</a:t>
            </a:r>
            <a:r>
              <a:rPr lang="en-US" altLang="ja-JP" b="1" dirty="0">
                <a:effectLst/>
              </a:rPr>
              <a:t>:</a:t>
            </a:r>
            <a:r>
              <a:rPr lang="ja-JP" altLang="en-US">
                <a:effectLst/>
              </a:rPr>
              <a:t> </a:t>
            </a:r>
            <a:r>
              <a:rPr lang="en" altLang="ja-JP" dirty="0">
                <a:effectLst/>
              </a:rPr>
              <a:t>ERI</a:t>
            </a:r>
            <a:r>
              <a:rPr lang="ja-JP" altLang="en-US">
                <a:effectLst/>
              </a:rPr>
              <a:t>群と</a:t>
            </a:r>
            <a:r>
              <a:rPr lang="en" altLang="ja-JP" dirty="0">
                <a:effectLst/>
              </a:rPr>
              <a:t>MI</a:t>
            </a:r>
            <a:r>
              <a:rPr lang="ja-JP" altLang="en-US">
                <a:effectLst/>
              </a:rPr>
              <a:t>群は、対照群と比較して、</a:t>
            </a:r>
            <a:r>
              <a:rPr lang="ja-JP" altLang="en-US" b="1">
                <a:effectLst/>
              </a:rPr>
              <a:t>ワクチンに対する肯定的な態度の増加がより大きい</a:t>
            </a:r>
            <a:r>
              <a:rPr lang="ja-JP" altLang="en-US">
                <a:effectLst/>
              </a:rPr>
              <a:t>ことを視覚的に示しています（</a:t>
            </a:r>
            <a:r>
              <a:rPr lang="en" altLang="ja-JP" dirty="0">
                <a:effectLst/>
              </a:rPr>
              <a:t>ERI</a:t>
            </a:r>
            <a:r>
              <a:rPr lang="ja-JP" altLang="en-US">
                <a:effectLst/>
              </a:rPr>
              <a:t>群で平均</a:t>
            </a:r>
            <a:r>
              <a:rPr lang="en-US" altLang="ja-JP" dirty="0">
                <a:effectLst/>
              </a:rPr>
              <a:t>+1.23</a:t>
            </a:r>
            <a:r>
              <a:rPr lang="ja-JP" altLang="en-US">
                <a:effectLst/>
              </a:rPr>
              <a:t>、</a:t>
            </a:r>
            <a:r>
              <a:rPr lang="en" altLang="ja-JP" dirty="0">
                <a:effectLst/>
              </a:rPr>
              <a:t>MI</a:t>
            </a:r>
            <a:r>
              <a:rPr lang="ja-JP" altLang="en-US">
                <a:effectLst/>
              </a:rPr>
              <a:t>群で平均</a:t>
            </a:r>
            <a:r>
              <a:rPr lang="en-US" altLang="ja-JP" dirty="0">
                <a:effectLst/>
              </a:rPr>
              <a:t>+0.96</a:t>
            </a:r>
            <a:r>
              <a:rPr lang="ja-JP" altLang="en-US">
                <a:effectLst/>
              </a:rPr>
              <a:t>、対照群で平均</a:t>
            </a:r>
            <a:r>
              <a:rPr lang="en-US" altLang="ja-JP" dirty="0">
                <a:effectLst/>
              </a:rPr>
              <a:t>+0.28</a:t>
            </a:r>
            <a:r>
              <a:rPr lang="ja-JP" altLang="en-US">
                <a:effectLst/>
              </a:rPr>
              <a:t>）</a:t>
            </a:r>
            <a:r>
              <a:rPr lang="en-US" altLang="ja-JP" dirty="0">
                <a:effectLst/>
              </a:rPr>
              <a:t>,</a:t>
            </a:r>
            <a:r>
              <a:rPr lang="ja-JP" altLang="en-US">
                <a:effectLst/>
              </a:rPr>
              <a:t>。</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11</a:t>
            </a:fld>
            <a:endParaRPr kumimoji="1" lang="ja-JP" altLang="en-US"/>
          </a:p>
        </p:txBody>
      </p:sp>
    </p:spTree>
    <p:extLst>
      <p:ext uri="{BB962C8B-B14F-4D97-AF65-F5344CB8AC3E}">
        <p14:creationId xmlns:p14="http://schemas.microsoft.com/office/powerpoint/2010/main" val="2942403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b="0" dirty="0">
                <a:effectLst/>
              </a:rPr>
              <a:t>Table 3: </a:t>
            </a:r>
            <a:r>
              <a:rPr lang="ja-JP" altLang="en-US" b="0">
                <a:effectLst/>
              </a:rPr>
              <a:t>ベースラインの差とクラスタリングを調整した</a:t>
            </a:r>
            <a:r>
              <a:rPr lang="ja-JP" altLang="en-US" b="1">
                <a:effectLst/>
              </a:rPr>
              <a:t>患者のアウトカムの分析</a:t>
            </a:r>
            <a:endParaRPr lang="ja-JP" altLang="en-US" b="0">
              <a:effectLst/>
            </a:endParaRPr>
          </a:p>
          <a:p>
            <a:r>
              <a:rPr lang="en-US" altLang="ja-JP" b="0" dirty="0">
                <a:effectLst/>
              </a:rPr>
              <a:t>• </a:t>
            </a:r>
            <a:r>
              <a:rPr lang="ja-JP" altLang="en-US" b="0">
                <a:effectLst/>
              </a:rPr>
              <a:t>ワクチンに対する態度</a:t>
            </a:r>
            <a:r>
              <a:rPr lang="en-US" altLang="ja-JP" b="0" dirty="0">
                <a:effectLst/>
              </a:rPr>
              <a:t>: </a:t>
            </a:r>
            <a:r>
              <a:rPr lang="ja-JP" altLang="en-US" b="0">
                <a:effectLst/>
              </a:rPr>
              <a:t>面接後のワクチンに対する態度は、</a:t>
            </a:r>
            <a:r>
              <a:rPr lang="en" altLang="ja-JP" b="0" dirty="0">
                <a:effectLst/>
              </a:rPr>
              <a:t>MI</a:t>
            </a:r>
            <a:r>
              <a:rPr lang="ja-JP" altLang="en-US" b="0">
                <a:effectLst/>
              </a:rPr>
              <a:t>群と</a:t>
            </a:r>
            <a:r>
              <a:rPr lang="en" altLang="ja-JP" b="0" dirty="0">
                <a:effectLst/>
              </a:rPr>
              <a:t>ERI</a:t>
            </a:r>
            <a:r>
              <a:rPr lang="ja-JP" altLang="en-US" b="0">
                <a:effectLst/>
              </a:rPr>
              <a:t>群のどちらも、対照群と比較して統計的に有意な変化は示されませんでした。</a:t>
            </a:r>
          </a:p>
          <a:p>
            <a:r>
              <a:rPr lang="en-US" altLang="ja-JP" b="0" dirty="0">
                <a:effectLst/>
              </a:rPr>
              <a:t>• </a:t>
            </a:r>
            <a:r>
              <a:rPr lang="ja-JP" altLang="en-US" b="0">
                <a:effectLst/>
              </a:rPr>
              <a:t>ワクチン接種意欲</a:t>
            </a:r>
            <a:r>
              <a:rPr lang="en-US" altLang="ja-JP" b="0" dirty="0">
                <a:effectLst/>
              </a:rPr>
              <a:t>: </a:t>
            </a:r>
            <a:r>
              <a:rPr lang="en" altLang="ja-JP" b="0" dirty="0">
                <a:effectLst/>
              </a:rPr>
              <a:t>ERI</a:t>
            </a:r>
            <a:r>
              <a:rPr lang="ja-JP" altLang="en-US" b="0">
                <a:effectLst/>
              </a:rPr>
              <a:t>群の患者は、対照群と比較して、面接後のワクチン接種意欲が統計的に有意に高いことが判明しました</a:t>
            </a:r>
            <a:r>
              <a:rPr lang="ja-JP" altLang="en" b="0">
                <a:effectLst/>
              </a:rPr>
              <a:t>。</a:t>
            </a:r>
            <a:r>
              <a:rPr lang="en" altLang="ja-JP" b="0" dirty="0">
                <a:effectLst/>
              </a:rPr>
              <a:t>MI</a:t>
            </a:r>
            <a:r>
              <a:rPr lang="ja-JP" altLang="en-US" b="0">
                <a:effectLst/>
              </a:rPr>
              <a:t>群も増加はしましたが、統計的な有意性には達しませんでした</a:t>
            </a:r>
            <a:r>
              <a:rPr lang="ja-JP" altLang="en" b="0">
                <a:effectLst/>
              </a:rPr>
              <a:t>。</a:t>
            </a:r>
            <a:r>
              <a:rPr lang="ja-JP" altLang="en-US" b="0">
                <a:effectLst/>
              </a:rPr>
              <a:t>この結果は、ベースラインで</a:t>
            </a:r>
            <a:r>
              <a:rPr lang="en" altLang="ja-JP" b="0" dirty="0">
                <a:effectLst/>
              </a:rPr>
              <a:t>ERI</a:t>
            </a:r>
            <a:r>
              <a:rPr lang="ja-JP" altLang="en-US" b="0">
                <a:effectLst/>
              </a:rPr>
              <a:t>群の患者が最もワクチンに対して否定的な態度と低い接種意欲を示していたことを考慮すると、</a:t>
            </a:r>
            <a:r>
              <a:rPr lang="en" altLang="ja-JP" b="0" dirty="0">
                <a:effectLst/>
              </a:rPr>
              <a:t>ERI</a:t>
            </a:r>
            <a:r>
              <a:rPr lang="ja-JP" altLang="en-US" b="0">
                <a:effectLst/>
              </a:rPr>
              <a:t>の改善は特に注目に値するとされています。</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12</a:t>
            </a:fld>
            <a:endParaRPr kumimoji="1" lang="ja-JP" altLang="en-US"/>
          </a:p>
        </p:txBody>
      </p:sp>
    </p:spTree>
    <p:extLst>
      <p:ext uri="{BB962C8B-B14F-4D97-AF65-F5344CB8AC3E}">
        <p14:creationId xmlns:p14="http://schemas.microsoft.com/office/powerpoint/2010/main" val="3803506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 altLang="ja-JP" dirty="0">
                <a:effectLst/>
              </a:rPr>
              <a:t>Figure 2</a:t>
            </a:r>
            <a:r>
              <a:rPr lang="ja-JP" altLang="en-US">
                <a:effectLst/>
              </a:rPr>
              <a:t>は、ワクチン接種の予約状況、残存する疑問の有無、および医師との対話に対する患者の満足度に関するグループ間の違いを比較しています。</a:t>
            </a:r>
          </a:p>
          <a:p>
            <a:r>
              <a:rPr lang="ja-JP" altLang="en-US">
                <a:effectLst/>
              </a:rPr>
              <a:t>各パネルの詳細は以下の通りです。</a:t>
            </a:r>
            <a:endParaRPr lang="en-US" altLang="ja-JP" dirty="0">
              <a:effectLst/>
            </a:endParaRPr>
          </a:p>
          <a:p>
            <a:endParaRPr lang="ja-JP" altLang="en-US">
              <a:effectLst/>
            </a:endParaRPr>
          </a:p>
          <a:p>
            <a:r>
              <a:rPr lang="en-US" altLang="ja-JP" dirty="0">
                <a:effectLst/>
              </a:rPr>
              <a:t>• </a:t>
            </a:r>
            <a:r>
              <a:rPr lang="ja-JP" altLang="en-US" b="1">
                <a:effectLst/>
              </a:rPr>
              <a:t>パネル</a:t>
            </a:r>
            <a:r>
              <a:rPr lang="en" altLang="ja-JP" b="1" dirty="0">
                <a:effectLst/>
              </a:rPr>
              <a:t>A</a:t>
            </a:r>
            <a:r>
              <a:rPr lang="ja-JP" altLang="en" b="1">
                <a:effectLst/>
              </a:rPr>
              <a:t>：</a:t>
            </a:r>
            <a:r>
              <a:rPr lang="ja-JP" altLang="en-US" b="1">
                <a:effectLst/>
              </a:rPr>
              <a:t>ワクチン接種の予約状況（</a:t>
            </a:r>
            <a:r>
              <a:rPr lang="en" altLang="ja-JP" b="1" dirty="0">
                <a:effectLst/>
              </a:rPr>
              <a:t>Vaccine appointment booked</a:t>
            </a:r>
            <a:r>
              <a:rPr lang="ja-JP" altLang="en" b="1">
                <a:effectLst/>
              </a:rPr>
              <a:t>）</a:t>
            </a:r>
            <a:endParaRPr lang="en" altLang="ja-JP" dirty="0">
              <a:effectLst/>
            </a:endParaRPr>
          </a:p>
          <a:p>
            <a:r>
              <a:rPr lang="en" altLang="ja-JP" dirty="0">
                <a:effectLst/>
              </a:rPr>
              <a:t>    ◦ </a:t>
            </a:r>
            <a:r>
              <a:rPr lang="ja-JP" altLang="en-US">
                <a:effectLst/>
              </a:rPr>
              <a:t>このパネルは、医師との診察後にワクチン接種の予約を行った患者の割合を示しています。</a:t>
            </a:r>
          </a:p>
          <a:p>
            <a:r>
              <a:rPr lang="ja-JP" altLang="en-US">
                <a:effectLst/>
              </a:rPr>
              <a:t>    ◦ </a:t>
            </a:r>
            <a:r>
              <a:rPr lang="en" altLang="ja-JP" b="1" dirty="0">
                <a:effectLst/>
              </a:rPr>
              <a:t>MI</a:t>
            </a:r>
            <a:r>
              <a:rPr lang="ja-JP" altLang="en" b="1">
                <a:effectLst/>
              </a:rPr>
              <a:t>（</a:t>
            </a:r>
            <a:r>
              <a:rPr lang="ja-JP" altLang="en-US" b="1">
                <a:effectLst/>
              </a:rPr>
              <a:t>モチベーション面接）グループ</a:t>
            </a:r>
            <a:r>
              <a:rPr lang="ja-JP" altLang="en-US">
                <a:effectLst/>
              </a:rPr>
              <a:t>の患者は、ワクチン接種の予約を行った割合が</a:t>
            </a:r>
            <a:r>
              <a:rPr lang="en-US" altLang="ja-JP" dirty="0">
                <a:effectLst/>
              </a:rPr>
              <a:t>84%</a:t>
            </a:r>
            <a:r>
              <a:rPr lang="ja-JP" altLang="en-US" b="1">
                <a:effectLst/>
              </a:rPr>
              <a:t>であり、対照群（</a:t>
            </a:r>
            <a:r>
              <a:rPr lang="en-US" altLang="ja-JP" b="1" dirty="0">
                <a:effectLst/>
              </a:rPr>
              <a:t>50%</a:t>
            </a:r>
            <a:r>
              <a:rPr lang="ja-JP" altLang="en-US" b="1">
                <a:effectLst/>
              </a:rPr>
              <a:t>）と比較して</a:t>
            </a:r>
            <a:r>
              <a:rPr lang="en-US" altLang="ja-JP" dirty="0">
                <a:effectLst/>
              </a:rPr>
              <a:t>+34%**</a:t>
            </a:r>
            <a:r>
              <a:rPr lang="ja-JP" altLang="en-US">
                <a:effectLst/>
              </a:rPr>
              <a:t>と統計的に有意な増加を示しました。</a:t>
            </a:r>
          </a:p>
          <a:p>
            <a:r>
              <a:rPr lang="ja-JP" altLang="en-US">
                <a:effectLst/>
              </a:rPr>
              <a:t>    ◦ </a:t>
            </a:r>
            <a:r>
              <a:rPr lang="en" altLang="ja-JP" b="1" dirty="0">
                <a:effectLst/>
              </a:rPr>
              <a:t>ERI</a:t>
            </a:r>
            <a:r>
              <a:rPr lang="ja-JP" altLang="en" b="1">
                <a:effectLst/>
              </a:rPr>
              <a:t>（</a:t>
            </a:r>
            <a:r>
              <a:rPr lang="ja-JP" altLang="en-US" b="1">
                <a:effectLst/>
              </a:rPr>
              <a:t>共感的反論面接）グループ</a:t>
            </a:r>
            <a:r>
              <a:rPr lang="ja-JP" altLang="en-US">
                <a:effectLst/>
              </a:rPr>
              <a:t>の患者も予約を行った割合が**</a:t>
            </a:r>
            <a:r>
              <a:rPr lang="en-US" altLang="ja-JP" dirty="0">
                <a:effectLst/>
              </a:rPr>
              <a:t>78%</a:t>
            </a:r>
            <a:r>
              <a:rPr lang="ja-JP" altLang="en-US" b="1">
                <a:effectLst/>
              </a:rPr>
              <a:t>であり、対照群と比較して</a:t>
            </a:r>
            <a:r>
              <a:rPr lang="en-US" altLang="ja-JP" dirty="0">
                <a:effectLst/>
              </a:rPr>
              <a:t>+28%**</a:t>
            </a:r>
            <a:r>
              <a:rPr lang="ja-JP" altLang="en-US">
                <a:effectLst/>
              </a:rPr>
              <a:t>の増加が見られましたが、これは統計的に有意ではありませんでした。</a:t>
            </a:r>
          </a:p>
          <a:p>
            <a:r>
              <a:rPr lang="ja-JP" altLang="en-US">
                <a:effectLst/>
              </a:rPr>
              <a:t>    ◦ なお、対照群においても</a:t>
            </a:r>
            <a:r>
              <a:rPr lang="en-US" altLang="ja-JP" dirty="0">
                <a:effectLst/>
              </a:rPr>
              <a:t>50%</a:t>
            </a:r>
            <a:r>
              <a:rPr lang="ja-JP" altLang="en-US">
                <a:effectLst/>
              </a:rPr>
              <a:t>の患者が予約を行ったことは本文中でも「著しく高い」とされています．</a:t>
            </a:r>
            <a:endParaRPr lang="en-US" altLang="ja-JP" dirty="0">
              <a:effectLst/>
            </a:endParaRPr>
          </a:p>
          <a:p>
            <a:endParaRPr lang="ja-JP" altLang="en-US">
              <a:effectLst/>
            </a:endParaRPr>
          </a:p>
          <a:p>
            <a:r>
              <a:rPr lang="en-US" altLang="ja-JP" dirty="0">
                <a:effectLst/>
              </a:rPr>
              <a:t>• </a:t>
            </a:r>
            <a:r>
              <a:rPr lang="ja-JP" altLang="en-US" b="1">
                <a:effectLst/>
              </a:rPr>
              <a:t>パネル</a:t>
            </a:r>
            <a:r>
              <a:rPr lang="en" altLang="ja-JP" b="1" dirty="0">
                <a:effectLst/>
              </a:rPr>
              <a:t>B</a:t>
            </a:r>
            <a:r>
              <a:rPr lang="ja-JP" altLang="en" b="1">
                <a:effectLst/>
              </a:rPr>
              <a:t>：</a:t>
            </a:r>
            <a:r>
              <a:rPr lang="ja-JP" altLang="en-US" b="1">
                <a:effectLst/>
              </a:rPr>
              <a:t>患者に残存する疑問（</a:t>
            </a:r>
            <a:r>
              <a:rPr lang="en" altLang="ja-JP" b="1" dirty="0">
                <a:effectLst/>
              </a:rPr>
              <a:t>Patient has remaining doubts</a:t>
            </a:r>
            <a:r>
              <a:rPr lang="ja-JP" altLang="en" b="1">
                <a:effectLst/>
              </a:rPr>
              <a:t>）</a:t>
            </a:r>
            <a:endParaRPr lang="en" altLang="ja-JP" dirty="0">
              <a:effectLst/>
            </a:endParaRPr>
          </a:p>
          <a:p>
            <a:r>
              <a:rPr lang="en" altLang="ja-JP" dirty="0">
                <a:effectLst/>
              </a:rPr>
              <a:t>    ◦ </a:t>
            </a:r>
            <a:r>
              <a:rPr lang="ja-JP" altLang="en-US">
                <a:effectLst/>
              </a:rPr>
              <a:t>このパネルは、診察後にワクチン接種について疑問が残っている患者の割合を示しています。</a:t>
            </a:r>
          </a:p>
          <a:p>
            <a:r>
              <a:rPr lang="ja-JP" altLang="en-US">
                <a:effectLst/>
              </a:rPr>
              <a:t>    ◦ </a:t>
            </a:r>
            <a:r>
              <a:rPr lang="en" altLang="ja-JP" b="1" dirty="0">
                <a:effectLst/>
              </a:rPr>
              <a:t>MI</a:t>
            </a:r>
            <a:r>
              <a:rPr lang="ja-JP" altLang="en-US" b="1">
                <a:effectLst/>
              </a:rPr>
              <a:t>グループでは</a:t>
            </a:r>
            <a:r>
              <a:rPr lang="en-US" altLang="ja-JP" b="1" dirty="0">
                <a:effectLst/>
              </a:rPr>
              <a:t>25%</a:t>
            </a:r>
            <a:r>
              <a:rPr lang="ja-JP" altLang="en-US">
                <a:effectLst/>
              </a:rPr>
              <a:t>、**</a:t>
            </a:r>
            <a:r>
              <a:rPr lang="en" altLang="ja-JP" dirty="0">
                <a:effectLst/>
              </a:rPr>
              <a:t>ERI</a:t>
            </a:r>
            <a:r>
              <a:rPr lang="ja-JP" altLang="en-US">
                <a:effectLst/>
              </a:rPr>
              <a:t>グループでは</a:t>
            </a:r>
            <a:r>
              <a:rPr lang="en-US" altLang="ja-JP" dirty="0">
                <a:effectLst/>
              </a:rPr>
              <a:t>11%**</a:t>
            </a:r>
            <a:r>
              <a:rPr lang="ja-JP" altLang="en-US">
                <a:effectLst/>
              </a:rPr>
              <a:t>の患者が疑問が残っていると回答しましたが、**対照群では</a:t>
            </a:r>
            <a:r>
              <a:rPr lang="en-US" altLang="ja-JP" dirty="0">
                <a:effectLst/>
              </a:rPr>
              <a:t>8%**</a:t>
            </a:r>
            <a:r>
              <a:rPr lang="ja-JP" altLang="en-US">
                <a:effectLst/>
              </a:rPr>
              <a:t>でした。</a:t>
            </a:r>
          </a:p>
          <a:p>
            <a:r>
              <a:rPr lang="ja-JP" altLang="en-US">
                <a:effectLst/>
              </a:rPr>
              <a:t>    ◦ これらのグループ間において、診察後に患者に残存する疑問の有無には</a:t>
            </a:r>
            <a:r>
              <a:rPr lang="ja-JP" altLang="en-US" b="1">
                <a:effectLst/>
              </a:rPr>
              <a:t>統計的に有意な差は観察されませんでした</a:t>
            </a:r>
            <a:r>
              <a:rPr lang="ja-JP" altLang="en-US">
                <a:effectLst/>
              </a:rPr>
              <a:t>。</a:t>
            </a:r>
            <a:endParaRPr lang="en-US" altLang="ja-JP" dirty="0">
              <a:effectLst/>
            </a:endParaRPr>
          </a:p>
          <a:p>
            <a:endParaRPr lang="ja-JP" altLang="en-US">
              <a:effectLst/>
            </a:endParaRPr>
          </a:p>
          <a:p>
            <a:r>
              <a:rPr lang="en-US" altLang="ja-JP" dirty="0">
                <a:effectLst/>
              </a:rPr>
              <a:t>• </a:t>
            </a:r>
            <a:r>
              <a:rPr lang="ja-JP" altLang="en-US" b="1">
                <a:effectLst/>
              </a:rPr>
              <a:t>パネル</a:t>
            </a:r>
            <a:r>
              <a:rPr lang="en" altLang="ja-JP" b="1" dirty="0">
                <a:effectLst/>
              </a:rPr>
              <a:t>C</a:t>
            </a:r>
            <a:r>
              <a:rPr lang="ja-JP" altLang="en" b="1">
                <a:effectLst/>
              </a:rPr>
              <a:t>：</a:t>
            </a:r>
            <a:r>
              <a:rPr lang="ja-JP" altLang="en-US" b="1">
                <a:effectLst/>
              </a:rPr>
              <a:t>医師への満足度（</a:t>
            </a:r>
            <a:r>
              <a:rPr lang="en" altLang="ja-JP" b="1" dirty="0">
                <a:effectLst/>
              </a:rPr>
              <a:t>Satisfaction with physician</a:t>
            </a:r>
            <a:r>
              <a:rPr lang="ja-JP" altLang="en" b="1">
                <a:effectLst/>
              </a:rPr>
              <a:t>）</a:t>
            </a:r>
            <a:endParaRPr lang="en" altLang="ja-JP" dirty="0">
              <a:effectLst/>
            </a:endParaRPr>
          </a:p>
          <a:p>
            <a:r>
              <a:rPr lang="en" altLang="ja-JP" dirty="0">
                <a:effectLst/>
              </a:rPr>
              <a:t>    ◦ </a:t>
            </a:r>
            <a:r>
              <a:rPr lang="ja-JP" altLang="en-US">
                <a:effectLst/>
              </a:rPr>
              <a:t>このパネルは、医師との対話に対する患者の満足度を平均スコア（</a:t>
            </a:r>
            <a:r>
              <a:rPr lang="en-US" altLang="ja-JP" dirty="0">
                <a:effectLst/>
              </a:rPr>
              <a:t>1</a:t>
            </a:r>
            <a:r>
              <a:rPr lang="ja-JP" altLang="en-US">
                <a:effectLst/>
              </a:rPr>
              <a:t>～</a:t>
            </a:r>
            <a:r>
              <a:rPr lang="en-US" altLang="ja-JP" dirty="0">
                <a:effectLst/>
              </a:rPr>
              <a:t>5</a:t>
            </a:r>
            <a:r>
              <a:rPr lang="ja-JP" altLang="en-US">
                <a:effectLst/>
              </a:rPr>
              <a:t>）で示しています。</a:t>
            </a:r>
          </a:p>
          <a:p>
            <a:r>
              <a:rPr lang="ja-JP" altLang="en-US">
                <a:effectLst/>
              </a:rPr>
              <a:t>    ◦ </a:t>
            </a:r>
            <a:r>
              <a:rPr lang="en" altLang="ja-JP" b="1" dirty="0">
                <a:effectLst/>
              </a:rPr>
              <a:t>MI</a:t>
            </a:r>
            <a:r>
              <a:rPr lang="ja-JP" altLang="en-US" b="1">
                <a:effectLst/>
              </a:rPr>
              <a:t>グループ</a:t>
            </a:r>
            <a:r>
              <a:rPr lang="ja-JP" altLang="en-US">
                <a:effectLst/>
              </a:rPr>
              <a:t>と</a:t>
            </a:r>
            <a:r>
              <a:rPr lang="en" altLang="ja-JP" b="1" dirty="0">
                <a:effectLst/>
              </a:rPr>
              <a:t>ERI</a:t>
            </a:r>
            <a:r>
              <a:rPr lang="ja-JP" altLang="en-US" b="1">
                <a:effectLst/>
              </a:rPr>
              <a:t>グループ</a:t>
            </a:r>
            <a:r>
              <a:rPr lang="ja-JP" altLang="en-US">
                <a:effectLst/>
              </a:rPr>
              <a:t>、そして</a:t>
            </a:r>
            <a:r>
              <a:rPr lang="ja-JP" altLang="en-US" b="1">
                <a:effectLst/>
              </a:rPr>
              <a:t>対照群</a:t>
            </a:r>
            <a:r>
              <a:rPr lang="ja-JP" altLang="en-US">
                <a:effectLst/>
              </a:rPr>
              <a:t>の間で、患者が診察にどれだけ満足したかについて</a:t>
            </a:r>
            <a:r>
              <a:rPr lang="ja-JP" altLang="en-US" b="1">
                <a:effectLst/>
              </a:rPr>
              <a:t>統計的に有意な差は観察されませんでした</a:t>
            </a:r>
            <a:r>
              <a:rPr lang="ja-JP" altLang="en-US">
                <a:effectLst/>
              </a:rPr>
              <a:t>。</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13</a:t>
            </a:fld>
            <a:endParaRPr kumimoji="1" lang="ja-JP" altLang="en-US"/>
          </a:p>
        </p:txBody>
      </p:sp>
    </p:spTree>
    <p:extLst>
      <p:ext uri="{BB962C8B-B14F-4D97-AF65-F5344CB8AC3E}">
        <p14:creationId xmlns:p14="http://schemas.microsoft.com/office/powerpoint/2010/main" val="3370232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FAD13-FC7D-3D09-4DB4-A7DFC6AE2C2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6F8001-3FF1-0E2E-379E-C1D36B28EAA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26F2F0-63BA-25E2-C6D3-01322FE2BDD7}"/>
              </a:ext>
            </a:extLst>
          </p:cNvPr>
          <p:cNvSpPr>
            <a:spLocks noGrp="1"/>
          </p:cNvSpPr>
          <p:nvPr>
            <p:ph type="body" idx="1"/>
          </p:nvPr>
        </p:nvSpPr>
        <p:spPr/>
        <p:txBody>
          <a:bodyPr/>
          <a:lstStyle/>
          <a:p>
            <a:r>
              <a:rPr lang="en" altLang="ja-JP" b="1" dirty="0">
                <a:effectLst/>
              </a:rPr>
              <a:t>Table 4: </a:t>
            </a:r>
            <a:r>
              <a:rPr lang="ja-JP" altLang="en-US" b="1">
                <a:effectLst/>
              </a:rPr>
              <a:t>満足度、疑問、ワクチン接種予約に関する患者のアウトカム</a:t>
            </a:r>
            <a:r>
              <a:rPr lang="ja-JP" altLang="en-US">
                <a:effectLst/>
              </a:rPr>
              <a:t> 面接後に測定されたこれらの変数では、</a:t>
            </a:r>
            <a:r>
              <a:rPr lang="en" altLang="ja-JP" dirty="0">
                <a:effectLst/>
              </a:rPr>
              <a:t>MI</a:t>
            </a:r>
            <a:r>
              <a:rPr lang="ja-JP" altLang="en-US">
                <a:effectLst/>
              </a:rPr>
              <a:t>群が行動面で特に有意な効果を示しました。</a:t>
            </a:r>
          </a:p>
          <a:p>
            <a:r>
              <a:rPr lang="en-US" altLang="ja-JP" dirty="0">
                <a:effectLst/>
              </a:rPr>
              <a:t>• </a:t>
            </a:r>
            <a:r>
              <a:rPr lang="ja-JP" altLang="en-US" b="1">
                <a:effectLst/>
              </a:rPr>
              <a:t>医師との対話に対する患者の満足度</a:t>
            </a:r>
            <a:r>
              <a:rPr lang="en-US" altLang="ja-JP" dirty="0">
                <a:effectLst/>
              </a:rPr>
              <a:t>: </a:t>
            </a:r>
            <a:r>
              <a:rPr lang="ja-JP" altLang="en-US">
                <a:effectLst/>
              </a:rPr>
              <a:t>群間での</a:t>
            </a:r>
            <a:r>
              <a:rPr lang="ja-JP" altLang="en-US" b="1">
                <a:effectLst/>
              </a:rPr>
              <a:t>有意な差はありませんでした</a:t>
            </a:r>
            <a:r>
              <a:rPr lang="ja-JP" altLang="en">
                <a:effectLst/>
              </a:rPr>
              <a:t>。</a:t>
            </a:r>
            <a:r>
              <a:rPr lang="ja-JP" altLang="en-US">
                <a:effectLst/>
              </a:rPr>
              <a:t>これは、</a:t>
            </a:r>
            <a:r>
              <a:rPr lang="en" altLang="ja-JP" dirty="0">
                <a:effectLst/>
              </a:rPr>
              <a:t>ERI</a:t>
            </a:r>
            <a:r>
              <a:rPr lang="ja-JP" altLang="en-US">
                <a:effectLst/>
              </a:rPr>
              <a:t>が反論を行う面接にもかかわらず、患者が医師との対話に不満を感じなかったことを示しています。</a:t>
            </a:r>
          </a:p>
          <a:p>
            <a:r>
              <a:rPr lang="en-US" altLang="ja-JP" dirty="0">
                <a:effectLst/>
              </a:rPr>
              <a:t>• </a:t>
            </a:r>
            <a:r>
              <a:rPr lang="ja-JP" altLang="en-US" b="1">
                <a:effectLst/>
              </a:rPr>
              <a:t>ワクチン接種予約 </a:t>
            </a:r>
            <a:r>
              <a:rPr lang="en-US" altLang="ja-JP" b="1" dirty="0">
                <a:effectLst/>
              </a:rPr>
              <a:t>(</a:t>
            </a:r>
            <a:r>
              <a:rPr lang="en" altLang="ja-JP" b="1" dirty="0">
                <a:effectLst/>
              </a:rPr>
              <a:t>Appointments)</a:t>
            </a:r>
            <a:r>
              <a:rPr lang="en" altLang="ja-JP" dirty="0">
                <a:effectLst/>
              </a:rPr>
              <a:t>: </a:t>
            </a:r>
            <a:r>
              <a:rPr lang="en" altLang="ja-JP" b="1" dirty="0">
                <a:effectLst/>
              </a:rPr>
              <a:t>MI</a:t>
            </a:r>
            <a:r>
              <a:rPr lang="ja-JP" altLang="en-US" b="1">
                <a:effectLst/>
              </a:rPr>
              <a:t>群</a:t>
            </a:r>
            <a:r>
              <a:rPr lang="ja-JP" altLang="en-US">
                <a:effectLst/>
              </a:rPr>
              <a:t>の患者は、対照群と比較して、</a:t>
            </a:r>
            <a:r>
              <a:rPr lang="ja-JP" altLang="en-US" b="1">
                <a:effectLst/>
              </a:rPr>
              <a:t>ワクチン接種予約をする可能性が統計的に有意に高い</a:t>
            </a:r>
            <a:r>
              <a:rPr lang="ja-JP" altLang="en-US">
                <a:effectLst/>
              </a:rPr>
              <a:t>ことが示されました（</a:t>
            </a:r>
            <a:r>
              <a:rPr lang="en" altLang="ja-JP" dirty="0">
                <a:effectLst/>
              </a:rPr>
              <a:t>b=2.66, SE=1.24, z=2.15, </a:t>
            </a:r>
            <a:r>
              <a:rPr lang="en" altLang="ja-JP" b="1" dirty="0">
                <a:effectLst/>
              </a:rPr>
              <a:t>p = 0.031</a:t>
            </a:r>
            <a:r>
              <a:rPr lang="ja-JP" altLang="en">
                <a:effectLst/>
              </a:rPr>
              <a:t>）。</a:t>
            </a:r>
            <a:r>
              <a:rPr lang="en" altLang="ja-JP" dirty="0">
                <a:effectLst/>
              </a:rPr>
              <a:t>ERI</a:t>
            </a:r>
            <a:r>
              <a:rPr lang="ja-JP" altLang="en-US">
                <a:effectLst/>
              </a:rPr>
              <a:t>群も予約の増加が見られましたが、統計的な有意性には達しませんでした（</a:t>
            </a:r>
            <a:r>
              <a:rPr lang="en" altLang="ja-JP" dirty="0">
                <a:effectLst/>
              </a:rPr>
              <a:t>p = 0.064</a:t>
            </a:r>
            <a:r>
              <a:rPr lang="ja-JP" altLang="en">
                <a:effectLst/>
              </a:rPr>
              <a:t>）。</a:t>
            </a:r>
            <a:r>
              <a:rPr lang="ja-JP" altLang="en-US">
                <a:effectLst/>
              </a:rPr>
              <a:t>これは、</a:t>
            </a:r>
            <a:r>
              <a:rPr lang="en" altLang="ja-JP" dirty="0">
                <a:effectLst/>
              </a:rPr>
              <a:t>MI</a:t>
            </a:r>
            <a:r>
              <a:rPr lang="ja-JP" altLang="en-US">
                <a:effectLst/>
              </a:rPr>
              <a:t>が行動変容の支援に焦点を当てていることと一致する結果です。</a:t>
            </a:r>
          </a:p>
          <a:p>
            <a:r>
              <a:rPr lang="en-US" altLang="ja-JP" dirty="0">
                <a:effectLst/>
              </a:rPr>
              <a:t>• </a:t>
            </a:r>
            <a:r>
              <a:rPr lang="ja-JP" altLang="en-US" b="1">
                <a:effectLst/>
              </a:rPr>
              <a:t>ワクチン接種に関する疑問</a:t>
            </a:r>
            <a:r>
              <a:rPr lang="en-US" altLang="ja-JP" dirty="0">
                <a:effectLst/>
              </a:rPr>
              <a:t>: </a:t>
            </a:r>
            <a:r>
              <a:rPr lang="ja-JP" altLang="en-US">
                <a:effectLst/>
              </a:rPr>
              <a:t>面接後に患者に疑問が残っているかどうかについても、</a:t>
            </a:r>
            <a:r>
              <a:rPr lang="ja-JP" altLang="en-US" b="1">
                <a:effectLst/>
              </a:rPr>
              <a:t>有意な差はありませんでした</a:t>
            </a:r>
            <a:r>
              <a:rPr lang="ja-JP" altLang="en">
                <a:effectLst/>
              </a:rPr>
              <a:t>。</a:t>
            </a:r>
          </a:p>
        </p:txBody>
      </p:sp>
      <p:sp>
        <p:nvSpPr>
          <p:cNvPr id="4" name="スライド番号プレースホルダー 3">
            <a:extLst>
              <a:ext uri="{FF2B5EF4-FFF2-40B4-BE49-F238E27FC236}">
                <a16:creationId xmlns:a16="http://schemas.microsoft.com/office/drawing/2014/main" id="{E148EA1E-2585-29E8-06FB-88889E59770B}"/>
              </a:ext>
            </a:extLst>
          </p:cNvPr>
          <p:cNvSpPr>
            <a:spLocks noGrp="1"/>
          </p:cNvSpPr>
          <p:nvPr>
            <p:ph type="sldNum" sz="quarter" idx="5"/>
          </p:nvPr>
        </p:nvSpPr>
        <p:spPr/>
        <p:txBody>
          <a:bodyPr/>
          <a:lstStyle/>
          <a:p>
            <a:fld id="{8C7F36EF-B055-C047-B2F3-5C58230245F7}" type="slidenum">
              <a:rPr kumimoji="1" lang="ja-JP" altLang="en-US" smtClean="0"/>
              <a:t>14</a:t>
            </a:fld>
            <a:endParaRPr kumimoji="1" lang="ja-JP" altLang="en-US"/>
          </a:p>
        </p:txBody>
      </p:sp>
    </p:spTree>
    <p:extLst>
      <p:ext uri="{BB962C8B-B14F-4D97-AF65-F5344CB8AC3E}">
        <p14:creationId xmlns:p14="http://schemas.microsoft.com/office/powerpoint/2010/main" val="256735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15</a:t>
            </a:fld>
            <a:endParaRPr kumimoji="1" lang="ja-JP" altLang="en-US"/>
          </a:p>
        </p:txBody>
      </p:sp>
    </p:spTree>
    <p:extLst>
      <p:ext uri="{BB962C8B-B14F-4D97-AF65-F5344CB8AC3E}">
        <p14:creationId xmlns:p14="http://schemas.microsoft.com/office/powerpoint/2010/main" val="4072308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16</a:t>
            </a:fld>
            <a:endParaRPr kumimoji="1" lang="ja-JP" altLang="en-US"/>
          </a:p>
        </p:txBody>
      </p:sp>
    </p:spTree>
    <p:extLst>
      <p:ext uri="{BB962C8B-B14F-4D97-AF65-F5344CB8AC3E}">
        <p14:creationId xmlns:p14="http://schemas.microsoft.com/office/powerpoint/2010/main" val="3343621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17</a:t>
            </a:fld>
            <a:endParaRPr kumimoji="1" lang="ja-JP" altLang="en-US"/>
          </a:p>
        </p:txBody>
      </p:sp>
    </p:spTree>
    <p:extLst>
      <p:ext uri="{BB962C8B-B14F-4D97-AF65-F5344CB8AC3E}">
        <p14:creationId xmlns:p14="http://schemas.microsoft.com/office/powerpoint/2010/main" val="2616154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研究内でも述べられているが共感のない反論で比較することも提案されているためそれについての報告が出てくることに期待</a:t>
            </a:r>
            <a:endParaRPr kumimoji="1" lang="en-US" altLang="ja-JP" dirty="0"/>
          </a:p>
          <a:p>
            <a:r>
              <a:rPr kumimoji="1" lang="ja-JP" altLang="en-US"/>
              <a:t>自分の患者さんは父が打たせたくないが母はできれば打たせたいと考えていた．同様の症例があった場合に</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18</a:t>
            </a:fld>
            <a:endParaRPr kumimoji="1" lang="ja-JP" altLang="en-US"/>
          </a:p>
        </p:txBody>
      </p:sp>
    </p:spTree>
    <p:extLst>
      <p:ext uri="{BB962C8B-B14F-4D97-AF65-F5344CB8AC3E}">
        <p14:creationId xmlns:p14="http://schemas.microsoft.com/office/powerpoint/2010/main" val="1310899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先に読む</a:t>
            </a:r>
            <a:endParaRPr kumimoji="1" lang="en-US" altLang="ja-JP" dirty="0"/>
          </a:p>
          <a:p>
            <a:endParaRPr kumimoji="1" lang="en-US" altLang="ja-JP" dirty="0"/>
          </a:p>
          <a:p>
            <a:r>
              <a:rPr kumimoji="1" lang="ja-JP" altLang="en-US"/>
              <a:t>この調査が行われたルーマニアは予防接種率がヨーロッパの中でも高くない国</a:t>
            </a:r>
            <a:endParaRPr kumimoji="1" lang="en-US" altLang="ja-JP" dirty="0"/>
          </a:p>
          <a:p>
            <a:r>
              <a:rPr kumimoji="1" lang="ja-JP" altLang="en-US"/>
              <a:t>ワクチンの利益がリスクを上回ると考えている住民が</a:t>
            </a:r>
            <a:r>
              <a:rPr kumimoji="1" lang="en-US" altLang="ja-JP" dirty="0"/>
              <a:t>55%</a:t>
            </a:r>
            <a:r>
              <a:rPr kumimoji="1" lang="ja-JP" altLang="en-US"/>
              <a:t>程度，</a:t>
            </a:r>
            <a:r>
              <a:rPr kumimoji="1" lang="en-US" altLang="ja-JP" dirty="0"/>
              <a:t>COVID-19</a:t>
            </a:r>
            <a:r>
              <a:rPr kumimoji="1" lang="ja-JP" altLang="en-US"/>
              <a:t>後に予防接種に対する信頼度が</a:t>
            </a:r>
            <a:r>
              <a:rPr kumimoji="1" lang="en-US" altLang="ja-JP" dirty="0"/>
              <a:t>13%</a:t>
            </a:r>
            <a:r>
              <a:rPr kumimoji="1" lang="ja-JP" altLang="en-US"/>
              <a:t>低下した</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2</a:t>
            </a:fld>
            <a:endParaRPr kumimoji="1" lang="ja-JP" altLang="en-US"/>
          </a:p>
        </p:txBody>
      </p:sp>
    </p:spTree>
    <p:extLst>
      <p:ext uri="{BB962C8B-B14F-4D97-AF65-F5344CB8AC3E}">
        <p14:creationId xmlns:p14="http://schemas.microsoft.com/office/powerpoint/2010/main" val="2113026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1" i="0" kern="1200">
                <a:solidFill>
                  <a:schemeClr val="tx1"/>
                </a:solidFill>
                <a:effectLst/>
                <a:latin typeface="+mn-lt"/>
                <a:ea typeface="+mn-ea"/>
                <a:cs typeface="+mn-cs"/>
              </a:rPr>
              <a:t>ワクチン接種にためらいがある患者に対し、医療従事者が共感的反論面接（</a:t>
            </a:r>
            <a:r>
              <a:rPr kumimoji="1" lang="en" altLang="ja-JP" sz="1200" b="1" i="0" kern="1200" dirty="0">
                <a:solidFill>
                  <a:schemeClr val="tx1"/>
                </a:solidFill>
                <a:effectLst/>
                <a:latin typeface="+mn-lt"/>
                <a:ea typeface="+mn-ea"/>
                <a:cs typeface="+mn-cs"/>
              </a:rPr>
              <a:t>ERI</a:t>
            </a:r>
            <a:r>
              <a:rPr kumimoji="1" lang="ja-JP" altLang="en" sz="1200" b="1" i="0" kern="1200">
                <a:solidFill>
                  <a:schemeClr val="tx1"/>
                </a:solidFill>
                <a:effectLst/>
                <a:latin typeface="+mn-lt"/>
                <a:ea typeface="+mn-ea"/>
                <a:cs typeface="+mn-cs"/>
              </a:rPr>
              <a:t>）</a:t>
            </a:r>
            <a:r>
              <a:rPr kumimoji="1" lang="ja-JP" altLang="en-US" sz="1200" b="1" i="0" kern="1200">
                <a:solidFill>
                  <a:schemeClr val="tx1"/>
                </a:solidFill>
                <a:effectLst/>
                <a:latin typeface="+mn-lt"/>
                <a:ea typeface="+mn-ea"/>
                <a:cs typeface="+mn-cs"/>
              </a:rPr>
              <a:t>と動機づけ面接（</a:t>
            </a:r>
            <a:r>
              <a:rPr kumimoji="1" lang="en" altLang="ja-JP" sz="1200" b="1" i="0" kern="1200" dirty="0">
                <a:solidFill>
                  <a:schemeClr val="tx1"/>
                </a:solidFill>
                <a:effectLst/>
                <a:latin typeface="+mn-lt"/>
                <a:ea typeface="+mn-ea"/>
                <a:cs typeface="+mn-cs"/>
              </a:rPr>
              <a:t>MI</a:t>
            </a:r>
            <a:r>
              <a:rPr kumimoji="1" lang="ja-JP" altLang="en" sz="1200" b="1" i="0" kern="1200">
                <a:solidFill>
                  <a:schemeClr val="tx1"/>
                </a:solidFill>
                <a:effectLst/>
                <a:latin typeface="+mn-lt"/>
                <a:ea typeface="+mn-ea"/>
                <a:cs typeface="+mn-cs"/>
              </a:rPr>
              <a:t>）</a:t>
            </a:r>
            <a:r>
              <a:rPr kumimoji="1" lang="ja-JP" altLang="en-US" sz="1200" b="1" i="0" kern="1200">
                <a:solidFill>
                  <a:schemeClr val="tx1"/>
                </a:solidFill>
                <a:effectLst/>
                <a:latin typeface="+mn-lt"/>
                <a:ea typeface="+mn-ea"/>
                <a:cs typeface="+mn-cs"/>
              </a:rPr>
              <a:t>という</a:t>
            </a:r>
            <a:r>
              <a:rPr kumimoji="1" lang="en-US" altLang="ja-JP" sz="1200" b="1" i="0" kern="1200" dirty="0">
                <a:solidFill>
                  <a:schemeClr val="tx1"/>
                </a:solidFill>
                <a:effectLst/>
                <a:latin typeface="+mn-lt"/>
                <a:ea typeface="+mn-ea"/>
                <a:cs typeface="+mn-cs"/>
              </a:rPr>
              <a:t>2</a:t>
            </a:r>
            <a:r>
              <a:rPr kumimoji="1" lang="ja-JP" altLang="en-US" sz="1200" b="1" i="0" kern="1200">
                <a:solidFill>
                  <a:schemeClr val="tx1"/>
                </a:solidFill>
                <a:effectLst/>
                <a:latin typeface="+mn-lt"/>
                <a:ea typeface="+mn-ea"/>
                <a:cs typeface="+mn-cs"/>
              </a:rPr>
              <a:t>つの対話手法を用いることで、ワクチンへの態度や接種行動がどのように変化するか、また患者の満足度にどのような影響があるかを評価</a:t>
            </a:r>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3</a:t>
            </a:fld>
            <a:endParaRPr kumimoji="1" lang="ja-JP" altLang="en-US"/>
          </a:p>
        </p:txBody>
      </p:sp>
    </p:spTree>
    <p:extLst>
      <p:ext uri="{BB962C8B-B14F-4D97-AF65-F5344CB8AC3E}">
        <p14:creationId xmlns:p14="http://schemas.microsoft.com/office/powerpoint/2010/main" val="256288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共感的反論面接（</a:t>
            </a:r>
            <a:r>
              <a:rPr kumimoji="1" lang="en-US" altLang="ja-JP" dirty="0"/>
              <a:t>ERI</a:t>
            </a:r>
            <a:r>
              <a:rPr kumimoji="1" lang="ja-JP" altLang="en-US"/>
              <a:t>）は、ワクチン接種にためらいがある患者さんとの対話のために開発されたコミュニケーション手法です。</a:t>
            </a:r>
          </a:p>
          <a:p>
            <a:r>
              <a:rPr kumimoji="1" lang="ja-JP" altLang="en-US"/>
              <a:t>この手法は、患者さんの懸念や視点に「共感」誤解や誤った情報に対して「個別化された反論」を行うことを特徴とします。単に科学的証拠を突きつける「説得」とは異なり、患者さんの誤情報の根底にある信念を考慮し、防御的な姿勢を引き出すことなく正確な情報を提供することを目指すものです．</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4</a:t>
            </a:fld>
            <a:endParaRPr kumimoji="1" lang="ja-JP" altLang="en-US"/>
          </a:p>
        </p:txBody>
      </p:sp>
    </p:spTree>
    <p:extLst>
      <p:ext uri="{BB962C8B-B14F-4D97-AF65-F5344CB8AC3E}">
        <p14:creationId xmlns:p14="http://schemas.microsoft.com/office/powerpoint/2010/main" val="1245671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動機づけ面接はスライドの</a:t>
            </a:r>
            <a:r>
              <a:rPr kumimoji="1" lang="en-US" altLang="ja-JP" dirty="0"/>
              <a:t>4</a:t>
            </a:r>
            <a:r>
              <a:rPr kumimoji="1" lang="ja-JP" altLang="en-US"/>
              <a:t>ステップで行います．</a:t>
            </a:r>
            <a:endParaRPr kumimoji="1" lang="en-US" altLang="ja-JP" dirty="0"/>
          </a:p>
          <a:p>
            <a:r>
              <a:rPr kumimoji="1" lang="ja-JP" altLang="en-US"/>
              <a:t>もともと薬物乱用に対応するために考案されたアプローチで，説得が目的ではなく動機づけにより行動変容を促すものです．</a:t>
            </a:r>
            <a:endParaRPr kumimoji="1" lang="en-US" altLang="ja-JP" dirty="0"/>
          </a:p>
          <a:p>
            <a:r>
              <a:rPr kumimoji="1" lang="ja-JP" altLang="en-US"/>
              <a:t>患者の許可を得てから情報提供するなど、患者の受容度を考慮した形で行う</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5</a:t>
            </a:fld>
            <a:endParaRPr kumimoji="1" lang="ja-JP" altLang="en-US"/>
          </a:p>
        </p:txBody>
      </p:sp>
    </p:spTree>
    <p:extLst>
      <p:ext uri="{BB962C8B-B14F-4D97-AF65-F5344CB8AC3E}">
        <p14:creationId xmlns:p14="http://schemas.microsoft.com/office/powerpoint/2010/main" val="56581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具体的にどちらに何人割り付けられたか言及はない</a:t>
            </a:r>
            <a:endParaRPr kumimoji="1" lang="en-US" altLang="ja-JP" dirty="0"/>
          </a:p>
          <a:p>
            <a:r>
              <a:rPr kumimoji="1" lang="ja-JP" altLang="en-US"/>
              <a:t>インフルエンザのシーズン外に実施されたため主に</a:t>
            </a:r>
            <a:r>
              <a:rPr kumimoji="1" lang="en-US" altLang="ja-JP" dirty="0"/>
              <a:t>HPV</a:t>
            </a:r>
            <a:r>
              <a:rPr kumimoji="1" lang="ja-JP" altLang="en-US"/>
              <a:t>ワクチン接種についての調査</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6</a:t>
            </a:fld>
            <a:endParaRPr kumimoji="1" lang="ja-JP" altLang="en-US"/>
          </a:p>
        </p:txBody>
      </p:sp>
    </p:spTree>
    <p:extLst>
      <p:ext uri="{BB962C8B-B14F-4D97-AF65-F5344CB8AC3E}">
        <p14:creationId xmlns:p14="http://schemas.microsoft.com/office/powerpoint/2010/main" val="369465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7</a:t>
            </a:fld>
            <a:endParaRPr kumimoji="1" lang="ja-JP" altLang="en-US"/>
          </a:p>
        </p:txBody>
      </p:sp>
    </p:spTree>
    <p:extLst>
      <p:ext uri="{BB962C8B-B14F-4D97-AF65-F5344CB8AC3E}">
        <p14:creationId xmlns:p14="http://schemas.microsoft.com/office/powerpoint/2010/main" val="116351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8</a:t>
            </a:fld>
            <a:endParaRPr kumimoji="1" lang="ja-JP" altLang="en-US"/>
          </a:p>
        </p:txBody>
      </p:sp>
    </p:spTree>
    <p:extLst>
      <p:ext uri="{BB962C8B-B14F-4D97-AF65-F5344CB8AC3E}">
        <p14:creationId xmlns:p14="http://schemas.microsoft.com/office/powerpoint/2010/main" val="372741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effectLst/>
              </a:rPr>
              <a:t>Table1: </a:t>
            </a:r>
            <a:r>
              <a:rPr lang="ja-JP" altLang="en-US" b="1">
                <a:effectLst/>
              </a:rPr>
              <a:t>医師の訓練結果</a:t>
            </a:r>
            <a:endParaRPr lang="en-US" altLang="ja-JP" b="1" dirty="0">
              <a:effectLst/>
            </a:endParaRPr>
          </a:p>
          <a:p>
            <a:r>
              <a:rPr lang="ja-JP" altLang="en-US" b="1">
                <a:effectLst/>
              </a:rPr>
              <a:t>訓練前後での医師の自己評価の変化</a:t>
            </a:r>
            <a:r>
              <a:rPr lang="ja-JP" altLang="en-US">
                <a:effectLst/>
              </a:rPr>
              <a:t> </a:t>
            </a:r>
            <a:r>
              <a:rPr lang="en" altLang="ja-JP" dirty="0">
                <a:effectLst/>
              </a:rPr>
              <a:t>ERI</a:t>
            </a:r>
            <a:r>
              <a:rPr lang="ja-JP" altLang="en-US">
                <a:effectLst/>
              </a:rPr>
              <a:t>と</a:t>
            </a:r>
            <a:r>
              <a:rPr lang="en" altLang="ja-JP" dirty="0">
                <a:effectLst/>
              </a:rPr>
              <a:t>MI</a:t>
            </a:r>
            <a:r>
              <a:rPr lang="ja-JP" altLang="en-US">
                <a:effectLst/>
              </a:rPr>
              <a:t>のどちらの訓練セッションも、医師の特定の能力に</a:t>
            </a:r>
            <a:r>
              <a:rPr lang="ja-JP" altLang="en-US" b="1">
                <a:effectLst/>
              </a:rPr>
              <a:t>有意なプラスの変化</a:t>
            </a:r>
            <a:r>
              <a:rPr lang="ja-JP" altLang="en-US">
                <a:effectLst/>
              </a:rPr>
              <a:t>をもたらしました。</a:t>
            </a:r>
          </a:p>
          <a:p>
            <a:r>
              <a:rPr lang="en-US" altLang="ja-JP" dirty="0">
                <a:effectLst/>
              </a:rPr>
              <a:t>• </a:t>
            </a:r>
            <a:r>
              <a:rPr lang="ja-JP" altLang="en-US" b="1">
                <a:effectLst/>
              </a:rPr>
              <a:t>訓練された技術に関する知識 </a:t>
            </a:r>
            <a:r>
              <a:rPr lang="en-US" altLang="ja-JP" b="1" dirty="0">
                <a:effectLst/>
              </a:rPr>
              <a:t>(</a:t>
            </a:r>
            <a:r>
              <a:rPr lang="en" altLang="ja-JP" b="1" dirty="0">
                <a:effectLst/>
              </a:rPr>
              <a:t>Knowledge about the technique)</a:t>
            </a:r>
            <a:r>
              <a:rPr lang="en" altLang="ja-JP" dirty="0">
                <a:effectLst/>
              </a:rPr>
              <a:t>:</a:t>
            </a:r>
          </a:p>
          <a:p>
            <a:r>
              <a:rPr lang="en" altLang="ja-JP" dirty="0">
                <a:effectLst/>
              </a:rPr>
              <a:t>    ◦ </a:t>
            </a:r>
            <a:r>
              <a:rPr lang="en" altLang="ja-JP" b="1" dirty="0">
                <a:effectLst/>
              </a:rPr>
              <a:t>ERI</a:t>
            </a:r>
            <a:r>
              <a:rPr lang="ja-JP" altLang="en-US" b="1">
                <a:effectLst/>
              </a:rPr>
              <a:t>群</a:t>
            </a:r>
            <a:r>
              <a:rPr lang="ja-JP" altLang="en-US">
                <a:effectLst/>
              </a:rPr>
              <a:t>の医師は、訓練後に技術に関する知識が</a:t>
            </a:r>
            <a:r>
              <a:rPr lang="ja-JP" altLang="en-US" b="1">
                <a:effectLst/>
              </a:rPr>
              <a:t>統計的に有意に向上</a:t>
            </a:r>
            <a:r>
              <a:rPr lang="ja-JP" altLang="en-US">
                <a:effectLst/>
              </a:rPr>
              <a:t>しました（</a:t>
            </a:r>
            <a:r>
              <a:rPr lang="en" altLang="ja-JP" dirty="0">
                <a:effectLst/>
              </a:rPr>
              <a:t>Pre-test M=8.7, Post-test M=13.1, t=6.41***, p &lt; 0.001</a:t>
            </a:r>
            <a:r>
              <a:rPr lang="ja-JP" altLang="en">
                <a:effectLst/>
              </a:rPr>
              <a:t>）。</a:t>
            </a:r>
          </a:p>
          <a:p>
            <a:r>
              <a:rPr lang="ja-JP" altLang="en">
                <a:effectLst/>
              </a:rPr>
              <a:t>    ◦ </a:t>
            </a:r>
            <a:r>
              <a:rPr lang="en" altLang="ja-JP" b="1" dirty="0">
                <a:effectLst/>
              </a:rPr>
              <a:t>MI</a:t>
            </a:r>
            <a:r>
              <a:rPr lang="ja-JP" altLang="en-US" b="1">
                <a:effectLst/>
              </a:rPr>
              <a:t>群</a:t>
            </a:r>
            <a:r>
              <a:rPr lang="ja-JP" altLang="en-US">
                <a:effectLst/>
              </a:rPr>
              <a:t>の医師も同様に、技術に関する知識が</a:t>
            </a:r>
            <a:r>
              <a:rPr lang="ja-JP" altLang="en-US" b="1">
                <a:effectLst/>
              </a:rPr>
              <a:t>統計的に有意に向上</a:t>
            </a:r>
            <a:r>
              <a:rPr lang="ja-JP" altLang="en-US">
                <a:effectLst/>
              </a:rPr>
              <a:t>しました（</a:t>
            </a:r>
            <a:r>
              <a:rPr lang="en" altLang="ja-JP" dirty="0">
                <a:effectLst/>
              </a:rPr>
              <a:t>Pre-test M=4.1, Post-test M=7.1, t=5.031***, p &lt; 0.001</a:t>
            </a:r>
            <a:r>
              <a:rPr lang="ja-JP" altLang="en">
                <a:effectLst/>
              </a:rPr>
              <a:t>）。</a:t>
            </a:r>
          </a:p>
          <a:p>
            <a:r>
              <a:rPr lang="en" altLang="ja-JP" dirty="0">
                <a:effectLst/>
              </a:rPr>
              <a:t>• </a:t>
            </a:r>
            <a:r>
              <a:rPr lang="ja-JP" altLang="en-US" b="1">
                <a:effectLst/>
              </a:rPr>
              <a:t>積極的な効力 </a:t>
            </a:r>
            <a:r>
              <a:rPr lang="en-US" altLang="ja-JP" b="1" dirty="0">
                <a:effectLst/>
              </a:rPr>
              <a:t>(</a:t>
            </a:r>
            <a:r>
              <a:rPr lang="en" altLang="ja-JP" b="1" dirty="0">
                <a:effectLst/>
              </a:rPr>
              <a:t>Proactive efficacy)</a:t>
            </a:r>
            <a:r>
              <a:rPr lang="en" altLang="ja-JP" dirty="0">
                <a:effectLst/>
              </a:rPr>
              <a:t>:</a:t>
            </a:r>
          </a:p>
          <a:p>
            <a:r>
              <a:rPr lang="en" altLang="ja-JP" dirty="0">
                <a:effectLst/>
              </a:rPr>
              <a:t>    ◦ </a:t>
            </a:r>
            <a:r>
              <a:rPr lang="en" altLang="ja-JP" b="1" dirty="0">
                <a:effectLst/>
              </a:rPr>
              <a:t>ERI</a:t>
            </a:r>
            <a:r>
              <a:rPr lang="ja-JP" altLang="en-US" b="1">
                <a:effectLst/>
              </a:rPr>
              <a:t>群</a:t>
            </a:r>
            <a:r>
              <a:rPr lang="ja-JP" altLang="en-US">
                <a:effectLst/>
              </a:rPr>
              <a:t>の医師は、訓練後に「積極的な効力」（ワクチン接種へのコミットメントと自己効力感）が</a:t>
            </a:r>
            <a:r>
              <a:rPr lang="ja-JP" altLang="en-US" b="1">
                <a:effectLst/>
              </a:rPr>
              <a:t>統計的に有意に増加</a:t>
            </a:r>
            <a:r>
              <a:rPr lang="ja-JP" altLang="en-US">
                <a:effectLst/>
              </a:rPr>
              <a:t>しました（</a:t>
            </a:r>
            <a:r>
              <a:rPr lang="en" altLang="ja-JP" dirty="0">
                <a:effectLst/>
              </a:rPr>
              <a:t>Pre-test M=4.5, Post-test M=4.85, t=4.583***, p &lt; 0.001</a:t>
            </a:r>
            <a:r>
              <a:rPr lang="ja-JP" altLang="en">
                <a:effectLst/>
              </a:rPr>
              <a:t>）。</a:t>
            </a:r>
            <a:r>
              <a:rPr lang="en" altLang="ja-JP" dirty="0">
                <a:effectLst/>
              </a:rPr>
              <a:t>MI</a:t>
            </a:r>
            <a:r>
              <a:rPr lang="ja-JP" altLang="en-US">
                <a:effectLst/>
              </a:rPr>
              <a:t>群では増加はありましたが、統計的な有意性には達していません（</a:t>
            </a:r>
            <a:r>
              <a:rPr lang="en" altLang="ja-JP" dirty="0">
                <a:effectLst/>
              </a:rPr>
              <a:t>t=2.236, p=0.033</a:t>
            </a:r>
            <a:r>
              <a:rPr lang="ja-JP" altLang="en">
                <a:effectLst/>
              </a:rPr>
              <a:t>）。</a:t>
            </a:r>
          </a:p>
          <a:p>
            <a:r>
              <a:rPr lang="en" altLang="ja-JP" dirty="0">
                <a:effectLst/>
              </a:rPr>
              <a:t>• </a:t>
            </a:r>
            <a:r>
              <a:rPr lang="ja-JP" altLang="en-US" b="1">
                <a:effectLst/>
              </a:rPr>
              <a:t>反ワクチン論への対処の難しさ </a:t>
            </a:r>
            <a:r>
              <a:rPr lang="en-US" altLang="ja-JP" b="1" dirty="0">
                <a:effectLst/>
              </a:rPr>
              <a:t>(</a:t>
            </a:r>
            <a:r>
              <a:rPr lang="en" altLang="ja-JP" b="1" dirty="0">
                <a:effectLst/>
              </a:rPr>
              <a:t>Difficulties in addressing arguments)</a:t>
            </a:r>
            <a:r>
              <a:rPr lang="en" altLang="ja-JP" dirty="0">
                <a:effectLst/>
              </a:rPr>
              <a:t>:</a:t>
            </a:r>
          </a:p>
          <a:p>
            <a:r>
              <a:rPr lang="en" altLang="ja-JP" dirty="0">
                <a:effectLst/>
              </a:rPr>
              <a:t>    ◦ </a:t>
            </a:r>
            <a:r>
              <a:rPr lang="en" altLang="ja-JP" b="1" dirty="0">
                <a:effectLst/>
              </a:rPr>
              <a:t>ERI</a:t>
            </a:r>
            <a:r>
              <a:rPr lang="ja-JP" altLang="en-US" b="1">
                <a:effectLst/>
              </a:rPr>
              <a:t>群</a:t>
            </a:r>
            <a:r>
              <a:rPr lang="ja-JP" altLang="en-US">
                <a:effectLst/>
              </a:rPr>
              <a:t>の医師は、訓練後に反ワクチン論への対処の難しさを</a:t>
            </a:r>
            <a:r>
              <a:rPr lang="ja-JP" altLang="en-US" b="1">
                <a:effectLst/>
              </a:rPr>
              <a:t>統計的に有意に低いレベルで認識</a:t>
            </a:r>
            <a:r>
              <a:rPr lang="ja-JP" altLang="en-US">
                <a:effectLst/>
              </a:rPr>
              <a:t>するようになりました（</a:t>
            </a:r>
            <a:r>
              <a:rPr lang="en" altLang="ja-JP" dirty="0">
                <a:effectLst/>
              </a:rPr>
              <a:t>Pre-test M=2.33, Post-test M=1.45, t=-3.639**, p &lt; 0.01</a:t>
            </a:r>
            <a:r>
              <a:rPr lang="ja-JP" altLang="en">
                <a:effectLst/>
              </a:rPr>
              <a:t>）。</a:t>
            </a:r>
            <a:r>
              <a:rPr lang="ja-JP" altLang="en-US">
                <a:effectLst/>
              </a:rPr>
              <a:t>これは、</a:t>
            </a:r>
            <a:r>
              <a:rPr lang="en" altLang="ja-JP" dirty="0">
                <a:effectLst/>
              </a:rPr>
              <a:t>ERI</a:t>
            </a:r>
            <a:r>
              <a:rPr lang="ja-JP" altLang="en-US">
                <a:effectLst/>
              </a:rPr>
              <a:t>訓練が反ワクチン的な議論に対処する医師の自信を高めたことを示唆しています。</a:t>
            </a:r>
          </a:p>
        </p:txBody>
      </p:sp>
      <p:sp>
        <p:nvSpPr>
          <p:cNvPr id="4" name="スライド番号プレースホルダー 3"/>
          <p:cNvSpPr>
            <a:spLocks noGrp="1"/>
          </p:cNvSpPr>
          <p:nvPr>
            <p:ph type="sldNum" sz="quarter" idx="5"/>
          </p:nvPr>
        </p:nvSpPr>
        <p:spPr/>
        <p:txBody>
          <a:bodyPr/>
          <a:lstStyle/>
          <a:p>
            <a:fld id="{8C7F36EF-B055-C047-B2F3-5C58230245F7}" type="slidenum">
              <a:rPr kumimoji="1" lang="ja-JP" altLang="en-US" smtClean="0"/>
              <a:t>9</a:t>
            </a:fld>
            <a:endParaRPr kumimoji="1" lang="ja-JP" altLang="en-US"/>
          </a:p>
        </p:txBody>
      </p:sp>
    </p:spTree>
    <p:extLst>
      <p:ext uri="{BB962C8B-B14F-4D97-AF65-F5344CB8AC3E}">
        <p14:creationId xmlns:p14="http://schemas.microsoft.com/office/powerpoint/2010/main" val="352581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C354-7DA2-2C9A-0AAA-D229513215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DF858CF-6570-9549-724F-EE2ACBD58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BF6734-F8AA-68E4-A8AD-F9C20638B1EE}"/>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5" name="フッター プレースホルダー 4">
            <a:extLst>
              <a:ext uri="{FF2B5EF4-FFF2-40B4-BE49-F238E27FC236}">
                <a16:creationId xmlns:a16="http://schemas.microsoft.com/office/drawing/2014/main" id="{9CA63825-A55C-0435-0DB6-F88654927F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54E86A-053D-A481-3421-869D04A2D09B}"/>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428867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4F0D4-3849-A82E-6D39-B5D5BC97542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898AC0-7881-3959-E77E-DF7F12B596E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722404-DC4E-894C-7BCB-85BFADE40C9F}"/>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5" name="フッター プレースホルダー 4">
            <a:extLst>
              <a:ext uri="{FF2B5EF4-FFF2-40B4-BE49-F238E27FC236}">
                <a16:creationId xmlns:a16="http://schemas.microsoft.com/office/drawing/2014/main" id="{914CD947-E160-767A-9EAF-02D2927A5F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12E201-00D2-20BA-A187-F212DA36046C}"/>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343888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CF01905-A066-6BD1-E18A-6128EFF7BC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09C53EF-C898-35A2-389B-CCF3E6BC9AC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A19C2F-F48D-86F0-9200-FE585878E13E}"/>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5" name="フッター プレースホルダー 4">
            <a:extLst>
              <a:ext uri="{FF2B5EF4-FFF2-40B4-BE49-F238E27FC236}">
                <a16:creationId xmlns:a16="http://schemas.microsoft.com/office/drawing/2014/main" id="{B614A778-73B1-F96B-31E7-078FA6B9CB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5A2084-8681-2D45-4AB2-9C5FCF01B06F}"/>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125173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EC7E6-9F3C-9603-B14A-9064361F30FA}"/>
              </a:ext>
            </a:extLst>
          </p:cNvPr>
          <p:cNvSpPr>
            <a:spLocks noGrp="1"/>
          </p:cNvSpPr>
          <p:nvPr>
            <p:ph type="title"/>
          </p:nvPr>
        </p:nvSpPr>
        <p:spPr/>
        <p:txBody>
          <a:bodyPr/>
          <a:lstStyle>
            <a:lvl1pPr>
              <a:defRPr>
                <a:latin typeface="Meiryo UI" panose="020B0604030504040204" pitchFamily="34" charset="-128"/>
                <a:ea typeface="Meiryo UI" panose="020B0604030504040204" pitchFamily="34" charset="-128"/>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0313C0-C6C5-7FCC-2DE9-467DDEDFAD00}"/>
              </a:ext>
            </a:extLst>
          </p:cNvPr>
          <p:cNvSpPr>
            <a:spLocks noGrp="1"/>
          </p:cNvSpPr>
          <p:nvPr>
            <p:ph idx="1"/>
          </p:nvPr>
        </p:nvSpPr>
        <p:spPr/>
        <p:txBody>
          <a:bodyPr>
            <a:normAutofit/>
          </a:bodyPr>
          <a:lstStyle>
            <a:lvl1pPr>
              <a:lnSpc>
                <a:spcPct val="150000"/>
              </a:lnSpc>
              <a:defRPr sz="4000">
                <a:latin typeface="Meiryo UI" panose="020B0604030504040204" pitchFamily="34" charset="-128"/>
                <a:ea typeface="Meiryo UI" panose="020B0604030504040204" pitchFamily="34" charset="-128"/>
              </a:defRPr>
            </a:lvl1pPr>
            <a:lvl2pPr>
              <a:lnSpc>
                <a:spcPct val="150000"/>
              </a:lnSpc>
              <a:defRPr sz="4000">
                <a:latin typeface="Meiryo UI" panose="020B0604030504040204" pitchFamily="34" charset="-128"/>
                <a:ea typeface="Meiryo UI" panose="020B0604030504040204" pitchFamily="34" charset="-128"/>
              </a:defRPr>
            </a:lvl2pPr>
            <a:lvl3pPr>
              <a:lnSpc>
                <a:spcPct val="150000"/>
              </a:lnSpc>
              <a:defRPr sz="4000">
                <a:latin typeface="Meiryo UI" panose="020B0604030504040204" pitchFamily="34" charset="-128"/>
                <a:ea typeface="Meiryo UI" panose="020B0604030504040204" pitchFamily="34" charset="-128"/>
              </a:defRPr>
            </a:lvl3pPr>
            <a:lvl4pPr>
              <a:lnSpc>
                <a:spcPct val="150000"/>
              </a:lnSpc>
              <a:defRPr sz="4000">
                <a:latin typeface="Meiryo UI" panose="020B0604030504040204" pitchFamily="34" charset="-128"/>
                <a:ea typeface="Meiryo UI" panose="020B0604030504040204" pitchFamily="34" charset="-128"/>
              </a:defRPr>
            </a:lvl4pPr>
            <a:lvl5pPr>
              <a:lnSpc>
                <a:spcPct val="150000"/>
              </a:lnSpc>
              <a:defRPr sz="4000">
                <a:latin typeface="Meiryo UI" panose="020B0604030504040204" pitchFamily="34" charset="-128"/>
                <a:ea typeface="Meiryo UI" panose="020B0604030504040204" pitchFamily="34"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01EA8A-079E-46B5-5D93-752BAAB288CB}"/>
              </a:ext>
            </a:extLst>
          </p:cNvPr>
          <p:cNvSpPr>
            <a:spLocks noGrp="1"/>
          </p:cNvSpPr>
          <p:nvPr>
            <p:ph type="dt" sz="half" idx="10"/>
          </p:nvPr>
        </p:nvSpPr>
        <p:spPr/>
        <p:txBody>
          <a:bodyPr/>
          <a:lstStyle>
            <a:lvl1pPr>
              <a:defRPr>
                <a:latin typeface="Meiryo UI" panose="020B0604030504040204" pitchFamily="34" charset="-128"/>
                <a:ea typeface="Meiryo UI" panose="020B0604030504040204" pitchFamily="34" charset="-128"/>
              </a:defRPr>
            </a:lvl1pPr>
          </a:lstStyle>
          <a:p>
            <a:fld id="{7F6E7CCF-1FC4-C442-AAB7-8A873C2DC57A}" type="datetimeFigureOut">
              <a:rPr lang="ja-JP" altLang="en-US" smtClean="0"/>
              <a:pPr/>
              <a:t>2025/7/15</a:t>
            </a:fld>
            <a:endParaRPr lang="ja-JP" altLang="en-US"/>
          </a:p>
        </p:txBody>
      </p:sp>
      <p:sp>
        <p:nvSpPr>
          <p:cNvPr id="5" name="フッター プレースホルダー 4">
            <a:extLst>
              <a:ext uri="{FF2B5EF4-FFF2-40B4-BE49-F238E27FC236}">
                <a16:creationId xmlns:a16="http://schemas.microsoft.com/office/drawing/2014/main" id="{18497E5B-79A8-92D3-6B57-19C5C9A73FB6}"/>
              </a:ext>
            </a:extLst>
          </p:cNvPr>
          <p:cNvSpPr>
            <a:spLocks noGrp="1"/>
          </p:cNvSpPr>
          <p:nvPr>
            <p:ph type="ftr" sz="quarter" idx="11"/>
          </p:nvPr>
        </p:nvSpPr>
        <p:spPr/>
        <p:txBody>
          <a:bodyPr/>
          <a:lstStyle>
            <a:lvl1pPr>
              <a:defRPr>
                <a:latin typeface="Meiryo UI" panose="020B0604030504040204" pitchFamily="34" charset="-128"/>
                <a:ea typeface="Meiryo UI"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FC072AF0-D4E1-D9A2-76AF-D3D993418C50}"/>
              </a:ext>
            </a:extLst>
          </p:cNvPr>
          <p:cNvSpPr>
            <a:spLocks noGrp="1"/>
          </p:cNvSpPr>
          <p:nvPr>
            <p:ph type="sldNum" sz="quarter" idx="12"/>
          </p:nvPr>
        </p:nvSpPr>
        <p:spPr/>
        <p:txBody>
          <a:bodyPr/>
          <a:lstStyle>
            <a:lvl1pPr>
              <a:defRPr>
                <a:latin typeface="Meiryo UI" panose="020B0604030504040204" pitchFamily="34" charset="-128"/>
                <a:ea typeface="Meiryo UI" panose="020B0604030504040204" pitchFamily="34" charset="-128"/>
              </a:defRPr>
            </a:lvl1pPr>
          </a:lstStyle>
          <a:p>
            <a:fld id="{F547E0D6-F8DF-9845-9216-F798489D4894}" type="slidenum">
              <a:rPr lang="ja-JP" altLang="en-US" smtClean="0"/>
              <a:pPr/>
              <a:t>‹#›</a:t>
            </a:fld>
            <a:endParaRPr lang="ja-JP" altLang="en-US"/>
          </a:p>
        </p:txBody>
      </p:sp>
    </p:spTree>
    <p:extLst>
      <p:ext uri="{BB962C8B-B14F-4D97-AF65-F5344CB8AC3E}">
        <p14:creationId xmlns:p14="http://schemas.microsoft.com/office/powerpoint/2010/main" val="340450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1CB92-3686-78B1-A748-16C9833CE22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F726C2-C535-CF02-7B07-B18489D98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1A3091-D55B-549A-61AD-37739C031EE6}"/>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5" name="フッター プレースホルダー 4">
            <a:extLst>
              <a:ext uri="{FF2B5EF4-FFF2-40B4-BE49-F238E27FC236}">
                <a16:creationId xmlns:a16="http://schemas.microsoft.com/office/drawing/2014/main" id="{86C72676-5A0E-4BED-BD20-13B4278D99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9C4D48-57B9-BD7E-6164-CEF9659280C8}"/>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4080232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4765F-2034-C055-AEEE-6CC3E35566E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5BD92F-0FFC-BDCC-F1AD-DD1A29C25B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54A608-12CE-B543-0D9C-C59D070789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F0E72B-A530-5FE0-F96B-518C6DF7DFD6}"/>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6" name="フッター プレースホルダー 5">
            <a:extLst>
              <a:ext uri="{FF2B5EF4-FFF2-40B4-BE49-F238E27FC236}">
                <a16:creationId xmlns:a16="http://schemas.microsoft.com/office/drawing/2014/main" id="{4E380308-8A94-7CAB-A355-C3EA38207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C32A8A-C18A-4480-6E4C-F9297BC28A03}"/>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241074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27EC4A-CBCE-7501-14AE-80CBC9CDE6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00FF1F-FE44-16B9-0537-B3C9696BB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841D51D-667F-A153-3194-F196B0266C9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F7A3B54-867B-2378-363C-23A68CEB4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19389F-8518-EC21-3223-E8AB832181D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4EE3DC-9D55-B86F-1015-F631AC9CADD8}"/>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8" name="フッター プレースホルダー 7">
            <a:extLst>
              <a:ext uri="{FF2B5EF4-FFF2-40B4-BE49-F238E27FC236}">
                <a16:creationId xmlns:a16="http://schemas.microsoft.com/office/drawing/2014/main" id="{94BB0046-C890-B274-E414-7F9EF6A9F58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1AF7CFF-68FA-244B-C81B-D4641E73DC9A}"/>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2275594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8B6EB-7B98-8A45-9158-F452BDB81E5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897D789-21F1-1F2B-D416-D784E02A137E}"/>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4" name="フッター プレースホルダー 3">
            <a:extLst>
              <a:ext uri="{FF2B5EF4-FFF2-40B4-BE49-F238E27FC236}">
                <a16:creationId xmlns:a16="http://schemas.microsoft.com/office/drawing/2014/main" id="{5616B8C3-E4D8-AE01-6E30-620F3DD5CE8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581F4B-65D7-C552-B200-53BEC2893F5B}"/>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15711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7D4EF22-1447-19B3-7ED6-6AF1CFF939D0}"/>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3" name="フッター プレースホルダー 2">
            <a:extLst>
              <a:ext uri="{FF2B5EF4-FFF2-40B4-BE49-F238E27FC236}">
                <a16:creationId xmlns:a16="http://schemas.microsoft.com/office/drawing/2014/main" id="{02666F99-CF63-BF99-94A1-A107564BBE8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F71BCA2-F00A-4F54-C9E6-C6BCC9FFFA71}"/>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1536550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2DAD9-F766-5AB6-D091-3F3D949108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765195-5CD8-A96E-10B0-7262E9EFC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1E397D8-2D47-441F-652A-AF4A2824E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AF5B63-EBE4-D002-6F58-DE6AE1BBCA6B}"/>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6" name="フッター プレースホルダー 5">
            <a:extLst>
              <a:ext uri="{FF2B5EF4-FFF2-40B4-BE49-F238E27FC236}">
                <a16:creationId xmlns:a16="http://schemas.microsoft.com/office/drawing/2014/main" id="{2CB8BE98-8D36-326D-0185-F4D6FD5B3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509E91-4B4B-1C94-B474-9DFBD9341EFB}"/>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87248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CDB59A-8510-8268-6DA3-F26AB484C1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99D6C3-FAD8-FA55-FB08-A2CAAAAF70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51F2C37-7967-CC0E-78C4-605E29017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E110B0-1D8B-B0E1-CFAA-779E50696FDC}"/>
              </a:ext>
            </a:extLst>
          </p:cNvPr>
          <p:cNvSpPr>
            <a:spLocks noGrp="1"/>
          </p:cNvSpPr>
          <p:nvPr>
            <p:ph type="dt" sz="half" idx="10"/>
          </p:nvPr>
        </p:nvSpPr>
        <p:spPr/>
        <p:txBody>
          <a:bodyPr/>
          <a:lstStyle/>
          <a:p>
            <a:fld id="{7F6E7CCF-1FC4-C442-AAB7-8A873C2DC57A}" type="datetimeFigureOut">
              <a:rPr kumimoji="1" lang="ja-JP" altLang="en-US" smtClean="0"/>
              <a:t>2025/7/15</a:t>
            </a:fld>
            <a:endParaRPr kumimoji="1" lang="ja-JP" altLang="en-US"/>
          </a:p>
        </p:txBody>
      </p:sp>
      <p:sp>
        <p:nvSpPr>
          <p:cNvPr id="6" name="フッター プレースホルダー 5">
            <a:extLst>
              <a:ext uri="{FF2B5EF4-FFF2-40B4-BE49-F238E27FC236}">
                <a16:creationId xmlns:a16="http://schemas.microsoft.com/office/drawing/2014/main" id="{E5A3046C-8E3A-37C0-7B55-A43F01F8C3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7874B5-B745-81E4-2BA8-BD8B394A2191}"/>
              </a:ext>
            </a:extLst>
          </p:cNvPr>
          <p:cNvSpPr>
            <a:spLocks noGrp="1"/>
          </p:cNvSpPr>
          <p:nvPr>
            <p:ph type="sldNum" sz="quarter" idx="12"/>
          </p:nvPr>
        </p:nvSpPr>
        <p:spPr/>
        <p:txBody>
          <a:bodyPr/>
          <a:lstStyle/>
          <a:p>
            <a:fld id="{F547E0D6-F8DF-9845-9216-F798489D4894}" type="slidenum">
              <a:rPr kumimoji="1" lang="ja-JP" altLang="en-US" smtClean="0"/>
              <a:t>‹#›</a:t>
            </a:fld>
            <a:endParaRPr kumimoji="1" lang="ja-JP" altLang="en-US"/>
          </a:p>
        </p:txBody>
      </p:sp>
    </p:spTree>
    <p:extLst>
      <p:ext uri="{BB962C8B-B14F-4D97-AF65-F5344CB8AC3E}">
        <p14:creationId xmlns:p14="http://schemas.microsoft.com/office/powerpoint/2010/main" val="219647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51666D-10D7-23A4-1C5B-19EDE4684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41277-D5EF-3B3D-34D3-F2F57DEDA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FB2BEE-1B18-B9D5-489F-4DBE560C2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34" charset="-128"/>
                <a:ea typeface="Meiryo UI" panose="020B0604030504040204" pitchFamily="34" charset="-128"/>
              </a:defRPr>
            </a:lvl1pPr>
          </a:lstStyle>
          <a:p>
            <a:fld id="{7F6E7CCF-1FC4-C442-AAB7-8A873C2DC57A}" type="datetimeFigureOut">
              <a:rPr lang="ja-JP" altLang="en-US" smtClean="0"/>
              <a:pPr/>
              <a:t>2025/7/15</a:t>
            </a:fld>
            <a:endParaRPr lang="ja-JP" altLang="en-US"/>
          </a:p>
        </p:txBody>
      </p:sp>
      <p:sp>
        <p:nvSpPr>
          <p:cNvPr id="5" name="フッター プレースホルダー 4">
            <a:extLst>
              <a:ext uri="{FF2B5EF4-FFF2-40B4-BE49-F238E27FC236}">
                <a16:creationId xmlns:a16="http://schemas.microsoft.com/office/drawing/2014/main" id="{049AFB5A-697C-9884-530F-3FF586A5E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34" charset="-128"/>
                <a:ea typeface="Meiryo UI" panose="020B0604030504040204"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E5F00BDA-2149-3F2A-4C72-0F05BFF28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34" charset="-128"/>
                <a:ea typeface="Meiryo UI" panose="020B0604030504040204" pitchFamily="34" charset="-128"/>
              </a:defRPr>
            </a:lvl1pPr>
          </a:lstStyle>
          <a:p>
            <a:fld id="{F547E0D6-F8DF-9845-9216-F798489D4894}" type="slidenum">
              <a:rPr lang="ja-JP" altLang="en-US" smtClean="0"/>
              <a:pPr/>
              <a:t>‹#›</a:t>
            </a:fld>
            <a:endParaRPr lang="ja-JP" altLang="en-US"/>
          </a:p>
        </p:txBody>
      </p:sp>
    </p:spTree>
    <p:extLst>
      <p:ext uri="{BB962C8B-B14F-4D97-AF65-F5344CB8AC3E}">
        <p14:creationId xmlns:p14="http://schemas.microsoft.com/office/powerpoint/2010/main" val="356107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800" u="sng" kern="12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9995F20-CDBB-7F79-729B-4D8BDEC2DB76}"/>
              </a:ext>
            </a:extLst>
          </p:cNvPr>
          <p:cNvPicPr>
            <a:picLocks noChangeAspect="1"/>
          </p:cNvPicPr>
          <p:nvPr/>
        </p:nvPicPr>
        <p:blipFill>
          <a:blip r:embed="rId3"/>
          <a:stretch>
            <a:fillRect/>
          </a:stretch>
        </p:blipFill>
        <p:spPr>
          <a:xfrm>
            <a:off x="654509" y="839835"/>
            <a:ext cx="10882982" cy="5178330"/>
          </a:xfrm>
          <a:prstGeom prst="rect">
            <a:avLst/>
          </a:prstGeom>
        </p:spPr>
      </p:pic>
      <p:sp>
        <p:nvSpPr>
          <p:cNvPr id="5" name="テキスト ボックス 4">
            <a:extLst>
              <a:ext uri="{FF2B5EF4-FFF2-40B4-BE49-F238E27FC236}">
                <a16:creationId xmlns:a16="http://schemas.microsoft.com/office/drawing/2014/main" id="{696C9324-2271-BA87-AD38-881466EDC1A2}"/>
              </a:ext>
            </a:extLst>
          </p:cNvPr>
          <p:cNvSpPr txBox="1"/>
          <p:nvPr/>
        </p:nvSpPr>
        <p:spPr>
          <a:xfrm>
            <a:off x="9344262" y="5694999"/>
            <a:ext cx="2298771" cy="646331"/>
          </a:xfrm>
          <a:prstGeom prst="rect">
            <a:avLst/>
          </a:prstGeom>
          <a:noFill/>
        </p:spPr>
        <p:txBody>
          <a:bodyPr wrap="none" rtlCol="0">
            <a:spAutoFit/>
          </a:bodyPr>
          <a:lstStyle/>
          <a:p>
            <a:r>
              <a:rPr kumimoji="1" lang="ja-JP" altLang="en-US">
                <a:latin typeface="Meiryo UI" panose="020B0604030504040204" pitchFamily="34" charset="-128"/>
                <a:ea typeface="Meiryo UI" panose="020B0604030504040204" pitchFamily="34" charset="-128"/>
              </a:rPr>
              <a:t>抄読会 </a:t>
            </a:r>
            <a:r>
              <a:rPr kumimoji="1" lang="en-US" altLang="ja-JP">
                <a:latin typeface="Meiryo UI" panose="020B0604030504040204" pitchFamily="34" charset="-128"/>
                <a:ea typeface="Meiryo UI" panose="020B0604030504040204" pitchFamily="34" charset="-128"/>
              </a:rPr>
              <a:t>2025/07/15</a:t>
            </a:r>
            <a:endParaRPr lang="en-US" altLang="ja-JP">
              <a:latin typeface="Meiryo UI" panose="020B0604030504040204" pitchFamily="34" charset="-128"/>
              <a:ea typeface="Meiryo UI" panose="020B0604030504040204" pitchFamily="34" charset="-128"/>
            </a:endParaRPr>
          </a:p>
          <a:p>
            <a:r>
              <a:rPr kumimoji="1" lang="ja-JP" altLang="en-US">
                <a:latin typeface="Meiryo UI" panose="020B0604030504040204" pitchFamily="34" charset="-128"/>
                <a:ea typeface="Meiryo UI" panose="020B0604030504040204" pitchFamily="34" charset="-128"/>
              </a:rPr>
              <a:t>湯尻顕伍</a:t>
            </a:r>
          </a:p>
        </p:txBody>
      </p:sp>
    </p:spTree>
    <p:extLst>
      <p:ext uri="{BB962C8B-B14F-4D97-AF65-F5344CB8AC3E}">
        <p14:creationId xmlns:p14="http://schemas.microsoft.com/office/powerpoint/2010/main" val="17227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0A79B-2B96-907D-2203-582331FBDE4C}"/>
            </a:ext>
          </a:extLst>
        </p:cNvPr>
        <p:cNvGrpSpPr/>
        <p:nvPr/>
      </p:nvGrpSpPr>
      <p:grpSpPr>
        <a:xfrm>
          <a:off x="0" y="0"/>
          <a:ext cx="0" cy="0"/>
          <a:chOff x="0" y="0"/>
          <a:chExt cx="0" cy="0"/>
        </a:xfrm>
      </p:grpSpPr>
      <p:pic>
        <p:nvPicPr>
          <p:cNvPr id="6" name="コンテンツ プレースホルダー 5">
            <a:extLst>
              <a:ext uri="{FF2B5EF4-FFF2-40B4-BE49-F238E27FC236}">
                <a16:creationId xmlns:a16="http://schemas.microsoft.com/office/drawing/2014/main" id="{BC679D34-4A9F-ED24-AD0F-4C4936CBA38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298" y="1664786"/>
            <a:ext cx="12093403" cy="3528428"/>
          </a:xfrm>
          <a:prstGeom prst="rect">
            <a:avLst/>
          </a:prstGeom>
        </p:spPr>
      </p:pic>
      <p:sp>
        <p:nvSpPr>
          <p:cNvPr id="2" name="タイトル 1">
            <a:extLst>
              <a:ext uri="{FF2B5EF4-FFF2-40B4-BE49-F238E27FC236}">
                <a16:creationId xmlns:a16="http://schemas.microsoft.com/office/drawing/2014/main" id="{9C426036-0D8C-8864-27BD-9FF3DC9D6AB4}"/>
              </a:ext>
            </a:extLst>
          </p:cNvPr>
          <p:cNvSpPr>
            <a:spLocks noGrp="1"/>
          </p:cNvSpPr>
          <p:nvPr>
            <p:ph type="title"/>
          </p:nvPr>
        </p:nvSpPr>
        <p:spPr>
          <a:xfrm>
            <a:off x="293881" y="1362224"/>
            <a:ext cx="2936913" cy="302562"/>
          </a:xfrm>
        </p:spPr>
        <p:txBody>
          <a:bodyPr>
            <a:noAutofit/>
          </a:bodyPr>
          <a:lstStyle/>
          <a:p>
            <a:r>
              <a:rPr kumimoji="1" lang="en-US" altLang="ja-JP" sz="2000" u="none" dirty="0"/>
              <a:t>table2</a:t>
            </a:r>
            <a:endParaRPr kumimoji="1" lang="ja-JP" altLang="en-US" sz="2000" u="none"/>
          </a:p>
        </p:txBody>
      </p:sp>
    </p:spTree>
    <p:extLst>
      <p:ext uri="{BB962C8B-B14F-4D97-AF65-F5344CB8AC3E}">
        <p14:creationId xmlns:p14="http://schemas.microsoft.com/office/powerpoint/2010/main" val="233452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71E77BE6-725C-292C-70FE-CD7D93E71C5E}"/>
              </a:ext>
            </a:extLst>
          </p:cNvPr>
          <p:cNvPicPr>
            <a:picLocks noGrp="1" noChangeAspect="1"/>
          </p:cNvPicPr>
          <p:nvPr>
            <p:ph idx="1"/>
          </p:nvPr>
        </p:nvPicPr>
        <p:blipFill>
          <a:blip r:embed="rId3"/>
          <a:stretch>
            <a:fillRect/>
          </a:stretch>
        </p:blipFill>
        <p:spPr>
          <a:xfrm>
            <a:off x="1440190" y="365125"/>
            <a:ext cx="9311619" cy="6127750"/>
          </a:xfrm>
          <a:prstGeom prst="rect">
            <a:avLst/>
          </a:prstGeom>
        </p:spPr>
      </p:pic>
    </p:spTree>
    <p:extLst>
      <p:ext uri="{BB962C8B-B14F-4D97-AF65-F5344CB8AC3E}">
        <p14:creationId xmlns:p14="http://schemas.microsoft.com/office/powerpoint/2010/main" val="47093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C2FD64AF-8268-96B3-1433-593BCC704D6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431202"/>
            <a:ext cx="12192000" cy="5995595"/>
          </a:xfrm>
          <a:prstGeom prst="rect">
            <a:avLst/>
          </a:prstGeom>
        </p:spPr>
      </p:pic>
      <p:sp>
        <p:nvSpPr>
          <p:cNvPr id="5" name="タイトル 1">
            <a:extLst>
              <a:ext uri="{FF2B5EF4-FFF2-40B4-BE49-F238E27FC236}">
                <a16:creationId xmlns:a16="http://schemas.microsoft.com/office/drawing/2014/main" id="{FD528B96-D9E7-F3D6-C49B-A92350041B51}"/>
              </a:ext>
            </a:extLst>
          </p:cNvPr>
          <p:cNvSpPr>
            <a:spLocks noGrp="1"/>
          </p:cNvSpPr>
          <p:nvPr>
            <p:ph type="title"/>
          </p:nvPr>
        </p:nvSpPr>
        <p:spPr>
          <a:xfrm>
            <a:off x="141481" y="128640"/>
            <a:ext cx="2936913" cy="302562"/>
          </a:xfrm>
        </p:spPr>
        <p:txBody>
          <a:bodyPr>
            <a:noAutofit/>
          </a:bodyPr>
          <a:lstStyle/>
          <a:p>
            <a:r>
              <a:rPr kumimoji="1" lang="en-US" altLang="ja-JP" sz="2000" u="none" dirty="0"/>
              <a:t>table3</a:t>
            </a:r>
            <a:endParaRPr kumimoji="1" lang="ja-JP" altLang="en-US" sz="2000" u="none"/>
          </a:p>
        </p:txBody>
      </p:sp>
    </p:spTree>
    <p:extLst>
      <p:ext uri="{BB962C8B-B14F-4D97-AF65-F5344CB8AC3E}">
        <p14:creationId xmlns:p14="http://schemas.microsoft.com/office/powerpoint/2010/main" val="1935271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a:extLst>
              <a:ext uri="{FF2B5EF4-FFF2-40B4-BE49-F238E27FC236}">
                <a16:creationId xmlns:a16="http://schemas.microsoft.com/office/drawing/2014/main" id="{0F07A560-16E3-5C47-F2D9-327D2E38177A}"/>
              </a:ext>
            </a:extLst>
          </p:cNvPr>
          <p:cNvPicPr>
            <a:picLocks noGrp="1" noChangeAspect="1"/>
          </p:cNvPicPr>
          <p:nvPr>
            <p:ph idx="1"/>
          </p:nvPr>
        </p:nvPicPr>
        <p:blipFill>
          <a:blip r:embed="rId3"/>
          <a:stretch>
            <a:fillRect/>
          </a:stretch>
        </p:blipFill>
        <p:spPr>
          <a:xfrm>
            <a:off x="838200" y="1496254"/>
            <a:ext cx="10515600" cy="3865491"/>
          </a:xfrm>
          <a:prstGeom prst="rect">
            <a:avLst/>
          </a:prstGeom>
        </p:spPr>
      </p:pic>
    </p:spTree>
    <p:extLst>
      <p:ext uri="{BB962C8B-B14F-4D97-AF65-F5344CB8AC3E}">
        <p14:creationId xmlns:p14="http://schemas.microsoft.com/office/powerpoint/2010/main" val="1411031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EBF15-E8D3-17A8-A230-B8E6BA004425}"/>
            </a:ext>
          </a:extLst>
        </p:cNvPr>
        <p:cNvGrpSpPr/>
        <p:nvPr/>
      </p:nvGrpSpPr>
      <p:grpSpPr>
        <a:xfrm>
          <a:off x="0" y="0"/>
          <a:ext cx="0" cy="0"/>
          <a:chOff x="0" y="0"/>
          <a:chExt cx="0" cy="0"/>
        </a:xfrm>
      </p:grpSpPr>
      <p:sp>
        <p:nvSpPr>
          <p:cNvPr id="5" name="タイトル 1">
            <a:extLst>
              <a:ext uri="{FF2B5EF4-FFF2-40B4-BE49-F238E27FC236}">
                <a16:creationId xmlns:a16="http://schemas.microsoft.com/office/drawing/2014/main" id="{1C2DE7FB-9F7B-64FF-8F33-D5152F660071}"/>
              </a:ext>
            </a:extLst>
          </p:cNvPr>
          <p:cNvSpPr>
            <a:spLocks noGrp="1"/>
          </p:cNvSpPr>
          <p:nvPr>
            <p:ph type="title"/>
          </p:nvPr>
        </p:nvSpPr>
        <p:spPr>
          <a:xfrm>
            <a:off x="826872" y="128640"/>
            <a:ext cx="2936913" cy="302562"/>
          </a:xfrm>
        </p:spPr>
        <p:txBody>
          <a:bodyPr>
            <a:noAutofit/>
          </a:bodyPr>
          <a:lstStyle/>
          <a:p>
            <a:r>
              <a:rPr kumimoji="1" lang="en-US" altLang="ja-JP" sz="2000" u="none" dirty="0"/>
              <a:t>table4</a:t>
            </a:r>
            <a:endParaRPr kumimoji="1" lang="ja-JP" altLang="en-US" sz="2000" u="none"/>
          </a:p>
        </p:txBody>
      </p:sp>
      <p:pic>
        <p:nvPicPr>
          <p:cNvPr id="6" name="コンテンツ プレースホルダー 5">
            <a:extLst>
              <a:ext uri="{FF2B5EF4-FFF2-40B4-BE49-F238E27FC236}">
                <a16:creationId xmlns:a16="http://schemas.microsoft.com/office/drawing/2014/main" id="{DEECAB54-C02D-C339-0B6F-5600AA98431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26872" y="431202"/>
            <a:ext cx="10538256" cy="6298158"/>
          </a:xfrm>
          <a:prstGeom prst="rect">
            <a:avLst/>
          </a:prstGeom>
        </p:spPr>
      </p:pic>
    </p:spTree>
    <p:extLst>
      <p:ext uri="{BB962C8B-B14F-4D97-AF65-F5344CB8AC3E}">
        <p14:creationId xmlns:p14="http://schemas.microsoft.com/office/powerpoint/2010/main" val="1937029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7773C-B33E-471B-38A9-3A35BC40BBD6}"/>
              </a:ext>
            </a:extLst>
          </p:cNvPr>
          <p:cNvSpPr>
            <a:spLocks noGrp="1"/>
          </p:cNvSpPr>
          <p:nvPr>
            <p:ph type="title"/>
          </p:nvPr>
        </p:nvSpPr>
        <p:spPr/>
        <p:txBody>
          <a:bodyPr/>
          <a:lstStyle/>
          <a:p>
            <a:r>
              <a:rPr kumimoji="1" lang="ja-JP" altLang="en-US"/>
              <a:t>主要結果</a:t>
            </a:r>
            <a:r>
              <a:rPr kumimoji="1" lang="en-US" altLang="ja-JP" dirty="0"/>
              <a:t>(1)</a:t>
            </a:r>
            <a:r>
              <a:rPr kumimoji="1" lang="ja-JP" altLang="en-US"/>
              <a:t>　</a:t>
            </a:r>
          </a:p>
        </p:txBody>
      </p:sp>
      <p:sp>
        <p:nvSpPr>
          <p:cNvPr id="3" name="コンテンツ プレースホルダー 2">
            <a:extLst>
              <a:ext uri="{FF2B5EF4-FFF2-40B4-BE49-F238E27FC236}">
                <a16:creationId xmlns:a16="http://schemas.microsoft.com/office/drawing/2014/main" id="{D3A51CDB-37DF-E4E8-9EF8-B9CEE05EFA31}"/>
              </a:ext>
            </a:extLst>
          </p:cNvPr>
          <p:cNvSpPr>
            <a:spLocks noGrp="1"/>
          </p:cNvSpPr>
          <p:nvPr>
            <p:ph idx="1"/>
          </p:nvPr>
        </p:nvSpPr>
        <p:spPr/>
        <p:txBody>
          <a:bodyPr/>
          <a:lstStyle/>
          <a:p>
            <a:pPr marL="0" indent="0">
              <a:buNone/>
            </a:pPr>
            <a:r>
              <a:rPr kumimoji="1" lang="en-US" altLang="ja-JP" dirty="0"/>
              <a:t>ERI/MI</a:t>
            </a:r>
            <a:r>
              <a:rPr kumimoji="1" lang="ja-JP" altLang="en-US"/>
              <a:t>群ともに対照群より有意に改善</a:t>
            </a:r>
            <a:endParaRPr kumimoji="1" lang="en-US" altLang="ja-JP" dirty="0"/>
          </a:p>
        </p:txBody>
      </p:sp>
    </p:spTree>
    <p:extLst>
      <p:ext uri="{BB962C8B-B14F-4D97-AF65-F5344CB8AC3E}">
        <p14:creationId xmlns:p14="http://schemas.microsoft.com/office/powerpoint/2010/main" val="214110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07A6E-D240-E13A-BFA8-77698E659126}"/>
              </a:ext>
            </a:extLst>
          </p:cNvPr>
          <p:cNvSpPr>
            <a:spLocks noGrp="1"/>
          </p:cNvSpPr>
          <p:nvPr>
            <p:ph type="title"/>
          </p:nvPr>
        </p:nvSpPr>
        <p:spPr/>
        <p:txBody>
          <a:bodyPr/>
          <a:lstStyle/>
          <a:p>
            <a:r>
              <a:rPr kumimoji="1" lang="ja-JP" altLang="en-US"/>
              <a:t>主要結果</a:t>
            </a:r>
            <a:r>
              <a:rPr kumimoji="1" lang="en-US" altLang="ja-JP" dirty="0"/>
              <a:t>(2)</a:t>
            </a:r>
            <a:endParaRPr kumimoji="1" lang="ja-JP" altLang="en-US"/>
          </a:p>
        </p:txBody>
      </p:sp>
      <p:sp>
        <p:nvSpPr>
          <p:cNvPr id="3" name="コンテンツ プレースホルダー 2">
            <a:extLst>
              <a:ext uri="{FF2B5EF4-FFF2-40B4-BE49-F238E27FC236}">
                <a16:creationId xmlns:a16="http://schemas.microsoft.com/office/drawing/2014/main" id="{BF0A74F8-B883-9444-A8FA-077E7819E7C3}"/>
              </a:ext>
            </a:extLst>
          </p:cNvPr>
          <p:cNvSpPr>
            <a:spLocks noGrp="1"/>
          </p:cNvSpPr>
          <p:nvPr>
            <p:ph idx="1"/>
          </p:nvPr>
        </p:nvSpPr>
        <p:spPr/>
        <p:txBody>
          <a:bodyPr>
            <a:normAutofit fontScale="92500" lnSpcReduction="20000"/>
          </a:bodyPr>
          <a:lstStyle/>
          <a:p>
            <a:pPr marL="0" indent="0">
              <a:buNone/>
            </a:pPr>
            <a:r>
              <a:rPr kumimoji="1" lang="en" altLang="ja-JP"/>
              <a:t>ERI</a:t>
            </a:r>
            <a:r>
              <a:rPr kumimoji="1" lang="ja-JP" altLang="en-US"/>
              <a:t>群</a:t>
            </a:r>
            <a:r>
              <a:rPr kumimoji="1" lang="en-US" altLang="ja-JP"/>
              <a:t>:</a:t>
            </a:r>
          </a:p>
          <a:p>
            <a:pPr marL="0" indent="0">
              <a:buNone/>
            </a:pPr>
            <a:r>
              <a:rPr kumimoji="1" lang="ja-JP" altLang="en-US"/>
              <a:t>反ワクチン論への対応困難感が低下</a:t>
            </a:r>
          </a:p>
          <a:p>
            <a:pPr marL="0" indent="0">
              <a:buNone/>
            </a:pPr>
            <a:r>
              <a:rPr kumimoji="1" lang="ja-JP" altLang="en-US"/>
              <a:t>コミュニケーション技法への自信向上</a:t>
            </a:r>
          </a:p>
          <a:p>
            <a:pPr marL="0" indent="0">
              <a:buNone/>
            </a:pPr>
            <a:r>
              <a:rPr kumimoji="1" lang="en" altLang="ja-JP"/>
              <a:t>MI</a:t>
            </a:r>
            <a:r>
              <a:rPr kumimoji="1" lang="ja-JP" altLang="en-US"/>
              <a:t>群</a:t>
            </a:r>
            <a:r>
              <a:rPr kumimoji="1" lang="en-US" altLang="ja-JP"/>
              <a:t>:</a:t>
            </a:r>
          </a:p>
          <a:p>
            <a:pPr marL="0" indent="0">
              <a:buNone/>
            </a:pPr>
            <a:r>
              <a:rPr kumimoji="1" lang="ja-JP" altLang="en-US"/>
              <a:t>患者の予約取得率が最も高い</a:t>
            </a:r>
          </a:p>
        </p:txBody>
      </p:sp>
    </p:spTree>
    <p:extLst>
      <p:ext uri="{BB962C8B-B14F-4D97-AF65-F5344CB8AC3E}">
        <p14:creationId xmlns:p14="http://schemas.microsoft.com/office/powerpoint/2010/main" val="1012561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2D8F77-8DB7-1CB4-41F6-43B1E427B12C}"/>
              </a:ext>
            </a:extLst>
          </p:cNvPr>
          <p:cNvSpPr>
            <a:spLocks noGrp="1"/>
          </p:cNvSpPr>
          <p:nvPr>
            <p:ph type="title"/>
          </p:nvPr>
        </p:nvSpPr>
        <p:spPr/>
        <p:txBody>
          <a:bodyPr/>
          <a:lstStyle/>
          <a:p>
            <a:r>
              <a:rPr lang="ja-JP" altLang="en-US"/>
              <a:t>研究の限界</a:t>
            </a:r>
            <a:endParaRPr kumimoji="1" lang="ja-JP" altLang="en-US"/>
          </a:p>
        </p:txBody>
      </p:sp>
      <p:sp>
        <p:nvSpPr>
          <p:cNvPr id="3" name="コンテンツ プレースホルダー 2">
            <a:extLst>
              <a:ext uri="{FF2B5EF4-FFF2-40B4-BE49-F238E27FC236}">
                <a16:creationId xmlns:a16="http://schemas.microsoft.com/office/drawing/2014/main" id="{17395AAC-1C09-5333-D1BE-75878EEBE085}"/>
              </a:ext>
            </a:extLst>
          </p:cNvPr>
          <p:cNvSpPr>
            <a:spLocks noGrp="1"/>
          </p:cNvSpPr>
          <p:nvPr>
            <p:ph idx="1"/>
          </p:nvPr>
        </p:nvSpPr>
        <p:spPr/>
        <p:txBody>
          <a:bodyPr/>
          <a:lstStyle/>
          <a:p>
            <a:pPr marL="0" indent="0">
              <a:buNone/>
            </a:pPr>
            <a:r>
              <a:rPr kumimoji="1" lang="ja-JP" altLang="en-US"/>
              <a:t>研究対象ワクチンが限定</a:t>
            </a:r>
            <a:r>
              <a:rPr lang="ja-JP" altLang="en-US"/>
              <a:t>的</a:t>
            </a:r>
            <a:endParaRPr kumimoji="1" lang="en-US" altLang="ja-JP" dirty="0"/>
          </a:p>
          <a:p>
            <a:pPr marL="0" indent="0">
              <a:buNone/>
            </a:pPr>
            <a:r>
              <a:rPr kumimoji="1" lang="ja-JP" altLang="en-US"/>
              <a:t>群間の初期差</a:t>
            </a:r>
            <a:endParaRPr lang="en-US" altLang="ja-JP" dirty="0"/>
          </a:p>
          <a:p>
            <a:pPr marL="0" indent="0">
              <a:buNone/>
            </a:pPr>
            <a:r>
              <a:rPr kumimoji="1" lang="ja-JP" altLang="en-US"/>
              <a:t>長期的効果は不明</a:t>
            </a:r>
          </a:p>
        </p:txBody>
      </p:sp>
    </p:spTree>
    <p:extLst>
      <p:ext uri="{BB962C8B-B14F-4D97-AF65-F5344CB8AC3E}">
        <p14:creationId xmlns:p14="http://schemas.microsoft.com/office/powerpoint/2010/main" val="3910617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5CBF8A9-1226-CAD2-0872-8A53D3737507}"/>
              </a:ext>
            </a:extLst>
          </p:cNvPr>
          <p:cNvSpPr>
            <a:spLocks noGrp="1"/>
          </p:cNvSpPr>
          <p:nvPr>
            <p:ph type="title"/>
          </p:nvPr>
        </p:nvSpPr>
        <p:spPr/>
        <p:txBody>
          <a:bodyPr/>
          <a:lstStyle/>
          <a:p>
            <a:r>
              <a:rPr lang="ja-JP" altLang="en-US"/>
              <a:t>まとめ</a:t>
            </a:r>
          </a:p>
        </p:txBody>
      </p:sp>
      <p:sp>
        <p:nvSpPr>
          <p:cNvPr id="3" name="コンテンツ プレースホルダー 2">
            <a:extLst>
              <a:ext uri="{FF2B5EF4-FFF2-40B4-BE49-F238E27FC236}">
                <a16:creationId xmlns:a16="http://schemas.microsoft.com/office/drawing/2014/main" id="{D4AEA2DD-397A-87F5-A6C9-89A6B5B50B36}"/>
              </a:ext>
            </a:extLst>
          </p:cNvPr>
          <p:cNvSpPr>
            <a:spLocks noGrp="1"/>
          </p:cNvSpPr>
          <p:nvPr>
            <p:ph idx="1"/>
          </p:nvPr>
        </p:nvSpPr>
        <p:spPr/>
        <p:txBody>
          <a:bodyPr/>
          <a:lstStyle/>
          <a:p>
            <a:pPr marL="0" indent="0">
              <a:buNone/>
            </a:pPr>
            <a:r>
              <a:rPr kumimoji="1" lang="en-US" altLang="ja-JP" dirty="0"/>
              <a:t>ERI</a:t>
            </a:r>
            <a:r>
              <a:rPr kumimoji="1" lang="ja-JP" altLang="en-US"/>
              <a:t>と</a:t>
            </a:r>
            <a:r>
              <a:rPr kumimoji="1" lang="en-US" altLang="ja-JP" dirty="0"/>
              <a:t>MI</a:t>
            </a:r>
            <a:r>
              <a:rPr kumimoji="1" lang="ja-JP" altLang="en-US"/>
              <a:t>はともにワクチン躊躇に有効</a:t>
            </a:r>
            <a:endParaRPr kumimoji="1" lang="en-US" altLang="ja-JP" dirty="0"/>
          </a:p>
          <a:p>
            <a:pPr marL="0" indent="0">
              <a:buNone/>
            </a:pPr>
            <a:endParaRPr lang="en-US" altLang="ja-JP" dirty="0"/>
          </a:p>
          <a:p>
            <a:pPr marL="0" indent="0">
              <a:buNone/>
            </a:pPr>
            <a:r>
              <a:rPr kumimoji="1" lang="ja-JP" altLang="en-US"/>
              <a:t>医師と患者双方の満足度が高い</a:t>
            </a:r>
          </a:p>
        </p:txBody>
      </p:sp>
    </p:spTree>
    <p:extLst>
      <p:ext uri="{BB962C8B-B14F-4D97-AF65-F5344CB8AC3E}">
        <p14:creationId xmlns:p14="http://schemas.microsoft.com/office/powerpoint/2010/main" val="176104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89A96C-5EE0-FDE5-6F59-3928676E90E4}"/>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2647CE68-4056-4D97-3C86-8683AEBB2728}"/>
              </a:ext>
            </a:extLst>
          </p:cNvPr>
          <p:cNvSpPr>
            <a:spLocks noGrp="1"/>
          </p:cNvSpPr>
          <p:nvPr>
            <p:ph idx="1"/>
          </p:nvPr>
        </p:nvSpPr>
        <p:spPr/>
        <p:txBody>
          <a:bodyPr>
            <a:normAutofit/>
          </a:bodyPr>
          <a:lstStyle/>
          <a:p>
            <a:r>
              <a:rPr kumimoji="1" lang="ja-JP" altLang="en-US"/>
              <a:t>ワクチン躊躇は公衆衛生への脅威</a:t>
            </a:r>
            <a:endParaRPr lang="en-US" altLang="ja-JP"/>
          </a:p>
          <a:p>
            <a:r>
              <a:rPr kumimoji="1" lang="ja-JP" altLang="en-US" sz="4000"/>
              <a:t>医師と患者とのコミュニケーションが重要</a:t>
            </a:r>
            <a:endParaRPr kumimoji="1" lang="en-US" altLang="ja-JP" sz="4000"/>
          </a:p>
          <a:p>
            <a:r>
              <a:rPr lang="ja-JP" altLang="en-US"/>
              <a:t>効果的な介入手法の検証が必要</a:t>
            </a:r>
            <a:endParaRPr kumimoji="1" lang="ja-JP" altLang="en-US" sz="4000"/>
          </a:p>
        </p:txBody>
      </p:sp>
    </p:spTree>
    <p:extLst>
      <p:ext uri="{BB962C8B-B14F-4D97-AF65-F5344CB8AC3E}">
        <p14:creationId xmlns:p14="http://schemas.microsoft.com/office/powerpoint/2010/main" val="264871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5D9CC-5B98-C3DD-2FAC-B2843864F9A6}"/>
              </a:ext>
            </a:extLst>
          </p:cNvPr>
          <p:cNvSpPr>
            <a:spLocks noGrp="1"/>
          </p:cNvSpPr>
          <p:nvPr>
            <p:ph type="title"/>
          </p:nvPr>
        </p:nvSpPr>
        <p:spPr/>
        <p:txBody>
          <a:bodyPr/>
          <a:lstStyle/>
          <a:p>
            <a:r>
              <a:rPr lang="ja-JP" altLang="en-US"/>
              <a:t>研究目的</a:t>
            </a:r>
            <a:endParaRPr kumimoji="1" lang="ja-JP" altLang="en-US"/>
          </a:p>
        </p:txBody>
      </p:sp>
      <p:sp>
        <p:nvSpPr>
          <p:cNvPr id="3" name="コンテンツ プレースホルダー 2">
            <a:extLst>
              <a:ext uri="{FF2B5EF4-FFF2-40B4-BE49-F238E27FC236}">
                <a16:creationId xmlns:a16="http://schemas.microsoft.com/office/drawing/2014/main" id="{E38E5690-79C1-F270-CB28-CF6E53728E75}"/>
              </a:ext>
            </a:extLst>
          </p:cNvPr>
          <p:cNvSpPr>
            <a:spLocks noGrp="1"/>
          </p:cNvSpPr>
          <p:nvPr>
            <p:ph idx="1"/>
          </p:nvPr>
        </p:nvSpPr>
        <p:spPr/>
        <p:txBody>
          <a:bodyPr>
            <a:normAutofit/>
          </a:bodyPr>
          <a:lstStyle/>
          <a:p>
            <a:pPr marL="0" indent="0">
              <a:buNone/>
            </a:pPr>
            <a:r>
              <a:rPr kumimoji="1" lang="ja-JP" altLang="en-US" sz="3600"/>
              <a:t>医師・患者間でのコミュニケーション手法の効果検証</a:t>
            </a:r>
            <a:r>
              <a:rPr lang="ja-JP" altLang="en-US" sz="3600"/>
              <a:t>：</a:t>
            </a:r>
            <a:endParaRPr kumimoji="1" lang="en-US" altLang="ja-JP" sz="3600" dirty="0"/>
          </a:p>
          <a:p>
            <a:pPr marL="514350" indent="-514350">
              <a:buFont typeface="+mj-lt"/>
              <a:buAutoNum type="arabicPeriod"/>
            </a:pPr>
            <a:r>
              <a:rPr lang="ja-JP" altLang="en-US" sz="3600"/>
              <a:t>共感的反論的面接</a:t>
            </a:r>
            <a:r>
              <a:rPr lang="en-US" altLang="ja-JP" sz="3600" dirty="0"/>
              <a:t>(ERI)</a:t>
            </a:r>
          </a:p>
          <a:p>
            <a:pPr marL="514350" indent="-514350">
              <a:buFont typeface="+mj-lt"/>
              <a:buAutoNum type="arabicPeriod"/>
            </a:pPr>
            <a:r>
              <a:rPr kumimoji="1" lang="ja-JP" altLang="en-US" sz="3600"/>
              <a:t>動機づけ面接</a:t>
            </a:r>
            <a:r>
              <a:rPr kumimoji="1" lang="en-US" altLang="ja-JP" sz="3600" dirty="0"/>
              <a:t>(MI)</a:t>
            </a:r>
          </a:p>
          <a:p>
            <a:pPr marL="514350" indent="-514350">
              <a:buFont typeface="+mj-lt"/>
              <a:buAutoNum type="arabicPeriod"/>
            </a:pPr>
            <a:r>
              <a:rPr lang="ja-JP" altLang="en-US" sz="3600"/>
              <a:t>対照群</a:t>
            </a:r>
            <a:r>
              <a:rPr lang="en-US" altLang="ja-JP" sz="3600" dirty="0"/>
              <a:t>(</a:t>
            </a:r>
            <a:r>
              <a:rPr lang="ja-JP" altLang="en-US" sz="3600"/>
              <a:t>従来通りの対応</a:t>
            </a:r>
            <a:r>
              <a:rPr lang="en-US" altLang="ja-JP" sz="3600" dirty="0"/>
              <a:t>)</a:t>
            </a:r>
            <a:endParaRPr kumimoji="1" lang="ja-JP" altLang="en-US" sz="3600"/>
          </a:p>
        </p:txBody>
      </p:sp>
    </p:spTree>
    <p:extLst>
      <p:ext uri="{BB962C8B-B14F-4D97-AF65-F5344CB8AC3E}">
        <p14:creationId xmlns:p14="http://schemas.microsoft.com/office/powerpoint/2010/main" val="330892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9B822D-3F22-C4A1-038A-577E28EA9337}"/>
              </a:ext>
            </a:extLst>
          </p:cNvPr>
          <p:cNvSpPr>
            <a:spLocks noGrp="1"/>
          </p:cNvSpPr>
          <p:nvPr>
            <p:ph type="title"/>
          </p:nvPr>
        </p:nvSpPr>
        <p:spPr/>
        <p:txBody>
          <a:bodyPr>
            <a:normAutofit fontScale="90000"/>
          </a:bodyPr>
          <a:lstStyle/>
          <a:p>
            <a:r>
              <a:rPr kumimoji="1" lang="ja-JP" altLang="en-US"/>
              <a:t>共感的反論的面接</a:t>
            </a:r>
            <a:br>
              <a:rPr kumimoji="1" lang="en-US" altLang="ja-JP" dirty="0"/>
            </a:br>
            <a:r>
              <a:rPr kumimoji="1" lang="en-US" altLang="ja-JP" dirty="0"/>
              <a:t>(</a:t>
            </a:r>
            <a:r>
              <a:rPr kumimoji="1" lang="en" altLang="ja-JP" dirty="0">
                <a:solidFill>
                  <a:srgbClr val="222222"/>
                </a:solidFill>
                <a:latin typeface="-apple-system"/>
              </a:rPr>
              <a:t>e</a:t>
            </a:r>
            <a:r>
              <a:rPr lang="en" altLang="ja-JP" b="0" i="0" dirty="0">
                <a:solidFill>
                  <a:srgbClr val="222222"/>
                </a:solidFill>
                <a:effectLst/>
                <a:latin typeface="-apple-system"/>
              </a:rPr>
              <a:t>mpathetic-refutational interviewing</a:t>
            </a:r>
            <a:r>
              <a:rPr lang="en-US" altLang="ja-JP" dirty="0">
                <a:solidFill>
                  <a:srgbClr val="222222"/>
                </a:solidFill>
                <a:latin typeface="-apple-system"/>
              </a:rPr>
              <a:t>:</a:t>
            </a:r>
            <a:r>
              <a:rPr kumimoji="1" lang="en-US" altLang="ja-JP" dirty="0"/>
              <a:t>ERI)</a:t>
            </a:r>
            <a:endParaRPr kumimoji="1" lang="ja-JP" altLang="en-US"/>
          </a:p>
        </p:txBody>
      </p:sp>
      <p:sp>
        <p:nvSpPr>
          <p:cNvPr id="3" name="コンテンツ プレースホルダー 2">
            <a:extLst>
              <a:ext uri="{FF2B5EF4-FFF2-40B4-BE49-F238E27FC236}">
                <a16:creationId xmlns:a16="http://schemas.microsoft.com/office/drawing/2014/main" id="{145BA9CE-78F1-AECF-7B03-B6A9C101198A}"/>
              </a:ext>
            </a:extLst>
          </p:cNvPr>
          <p:cNvSpPr>
            <a:spLocks noGrp="1"/>
          </p:cNvSpPr>
          <p:nvPr>
            <p:ph idx="1"/>
          </p:nvPr>
        </p:nvSpPr>
        <p:spPr>
          <a:xfrm>
            <a:off x="838200" y="1825625"/>
            <a:ext cx="5257800" cy="4351338"/>
          </a:xfrm>
        </p:spPr>
        <p:txBody>
          <a:bodyPr/>
          <a:lstStyle/>
          <a:p>
            <a:pPr marL="742950" indent="-742950">
              <a:buFont typeface="+mj-lt"/>
              <a:buAutoNum type="arabicPeriod"/>
            </a:pPr>
            <a:r>
              <a:rPr kumimoji="1" lang="ja-JP" altLang="en-US"/>
              <a:t>懸念の引き出し</a:t>
            </a:r>
            <a:endParaRPr kumimoji="1" lang="en-US" altLang="ja-JP" dirty="0"/>
          </a:p>
          <a:p>
            <a:pPr marL="742950" indent="-742950">
              <a:buFont typeface="+mj-lt"/>
              <a:buAutoNum type="arabicPeriod"/>
            </a:pPr>
            <a:r>
              <a:rPr lang="ja-JP" altLang="en-US"/>
              <a:t>肯定</a:t>
            </a:r>
            <a:endParaRPr lang="en-US" altLang="ja-JP" dirty="0"/>
          </a:p>
          <a:p>
            <a:pPr marL="742950" indent="-742950">
              <a:buFont typeface="+mj-lt"/>
              <a:buAutoNum type="arabicPeriod"/>
            </a:pPr>
            <a:r>
              <a:rPr kumimoji="1" lang="ja-JP" altLang="en-US"/>
              <a:t>個別の反論</a:t>
            </a:r>
            <a:endParaRPr kumimoji="1" lang="en-US" altLang="ja-JP" dirty="0"/>
          </a:p>
          <a:p>
            <a:pPr marL="742950" indent="-742950">
              <a:buFont typeface="+mj-lt"/>
              <a:buAutoNum type="arabicPeriod"/>
            </a:pPr>
            <a:r>
              <a:rPr lang="ja-JP" altLang="en-US"/>
              <a:t>事実情報の提供</a:t>
            </a:r>
            <a:endParaRPr kumimoji="1" lang="ja-JP" altLang="en-US"/>
          </a:p>
        </p:txBody>
      </p:sp>
      <p:sp>
        <p:nvSpPr>
          <p:cNvPr id="5" name="コンテンツ プレースホルダー 2">
            <a:extLst>
              <a:ext uri="{FF2B5EF4-FFF2-40B4-BE49-F238E27FC236}">
                <a16:creationId xmlns:a16="http://schemas.microsoft.com/office/drawing/2014/main" id="{5A0EA7E7-1B7B-1B19-B8B9-029C968FF9AD}"/>
              </a:ext>
            </a:extLst>
          </p:cNvPr>
          <p:cNvSpPr txBox="1">
            <a:spLocks/>
          </p:cNvSpPr>
          <p:nvPr/>
        </p:nvSpPr>
        <p:spPr>
          <a:xfrm>
            <a:off x="6173118" y="2834569"/>
            <a:ext cx="5257800" cy="183631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kumimoji="1" sz="40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40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40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40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40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600"/>
              <a:t>ただし、根底にある</a:t>
            </a:r>
            <a:endParaRPr lang="en-US" altLang="ja-JP" sz="3600" dirty="0"/>
          </a:p>
          <a:p>
            <a:pPr marL="0" indent="0">
              <a:buNone/>
            </a:pPr>
            <a:r>
              <a:rPr lang="ja-JP" altLang="en-US" sz="3600"/>
              <a:t>不信感などは否定しない</a:t>
            </a:r>
          </a:p>
        </p:txBody>
      </p:sp>
    </p:spTree>
    <p:extLst>
      <p:ext uri="{BB962C8B-B14F-4D97-AF65-F5344CB8AC3E}">
        <p14:creationId xmlns:p14="http://schemas.microsoft.com/office/powerpoint/2010/main" val="79486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60AC2-B8E6-3CAA-496C-55E25B233E7C}"/>
              </a:ext>
            </a:extLst>
          </p:cNvPr>
          <p:cNvSpPr>
            <a:spLocks noGrp="1"/>
          </p:cNvSpPr>
          <p:nvPr>
            <p:ph type="title"/>
          </p:nvPr>
        </p:nvSpPr>
        <p:spPr/>
        <p:txBody>
          <a:bodyPr>
            <a:normAutofit fontScale="90000"/>
          </a:bodyPr>
          <a:lstStyle/>
          <a:p>
            <a:r>
              <a:rPr kumimoji="1" lang="ja-JP" altLang="en-US"/>
              <a:t>動機づけ面接</a:t>
            </a:r>
            <a:br>
              <a:rPr kumimoji="1" lang="en-US" altLang="ja-JP" dirty="0"/>
            </a:br>
            <a:r>
              <a:rPr kumimoji="1" lang="en-US" altLang="ja-JP" dirty="0"/>
              <a:t>(motivational </a:t>
            </a:r>
            <a:r>
              <a:rPr kumimoji="1" lang="en-US" altLang="ja-JP" dirty="0" err="1"/>
              <a:t>interviewing:MI</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1754C8E2-6AA6-D90C-BB16-744934644139}"/>
              </a:ext>
            </a:extLst>
          </p:cNvPr>
          <p:cNvSpPr>
            <a:spLocks noGrp="1"/>
          </p:cNvSpPr>
          <p:nvPr>
            <p:ph idx="1"/>
          </p:nvPr>
        </p:nvSpPr>
        <p:spPr/>
        <p:txBody>
          <a:bodyPr/>
          <a:lstStyle/>
          <a:p>
            <a:pPr marL="742950" indent="-742950">
              <a:buFont typeface="+mj-lt"/>
              <a:buAutoNum type="arabicPeriod"/>
            </a:pPr>
            <a:r>
              <a:rPr kumimoji="1" lang="ja-JP" altLang="en-US"/>
              <a:t>関係構築</a:t>
            </a:r>
            <a:endParaRPr kumimoji="1" lang="en-US" altLang="ja-JP" dirty="0"/>
          </a:p>
          <a:p>
            <a:pPr marL="742950" indent="-742950">
              <a:buFont typeface="+mj-lt"/>
              <a:buAutoNum type="arabicPeriod"/>
            </a:pPr>
            <a:r>
              <a:rPr lang="ja-JP" altLang="en-US"/>
              <a:t>理解：患者にとって何が一番重要？</a:t>
            </a:r>
            <a:endParaRPr lang="en-US" altLang="ja-JP" dirty="0"/>
          </a:p>
          <a:p>
            <a:pPr marL="742950" indent="-742950">
              <a:buFont typeface="+mj-lt"/>
              <a:buAutoNum type="arabicPeriod"/>
            </a:pPr>
            <a:r>
              <a:rPr lang="ja-JP" altLang="en-US"/>
              <a:t>情報提供</a:t>
            </a:r>
            <a:endParaRPr lang="en-US" altLang="ja-JP" dirty="0"/>
          </a:p>
          <a:p>
            <a:pPr marL="742950" indent="-742950">
              <a:buFont typeface="+mj-lt"/>
              <a:buAutoNum type="arabicPeriod"/>
            </a:pPr>
            <a:r>
              <a:rPr kumimoji="1" lang="ja-JP" altLang="en-US"/>
              <a:t>自立性の尊重</a:t>
            </a:r>
          </a:p>
        </p:txBody>
      </p:sp>
    </p:spTree>
    <p:extLst>
      <p:ext uri="{BB962C8B-B14F-4D97-AF65-F5344CB8AC3E}">
        <p14:creationId xmlns:p14="http://schemas.microsoft.com/office/powerpoint/2010/main" val="3743329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308A3-AF88-E6D4-FD06-41B9DA359B64}"/>
              </a:ext>
            </a:extLst>
          </p:cNvPr>
          <p:cNvSpPr>
            <a:spLocks noGrp="1"/>
          </p:cNvSpPr>
          <p:nvPr>
            <p:ph type="title"/>
          </p:nvPr>
        </p:nvSpPr>
        <p:spPr/>
        <p:txBody>
          <a:bodyPr/>
          <a:lstStyle/>
          <a:p>
            <a:r>
              <a:rPr lang="ja-JP" altLang="en-US"/>
              <a:t>研究参加者</a:t>
            </a:r>
            <a:endParaRPr kumimoji="1" lang="ja-JP" altLang="en-US"/>
          </a:p>
        </p:txBody>
      </p:sp>
      <p:sp>
        <p:nvSpPr>
          <p:cNvPr id="3" name="コンテンツ プレースホルダー 2">
            <a:extLst>
              <a:ext uri="{FF2B5EF4-FFF2-40B4-BE49-F238E27FC236}">
                <a16:creationId xmlns:a16="http://schemas.microsoft.com/office/drawing/2014/main" id="{A65CF427-1D01-127B-8A49-BEF09D52F30B}"/>
              </a:ext>
            </a:extLst>
          </p:cNvPr>
          <p:cNvSpPr>
            <a:spLocks noGrp="1"/>
          </p:cNvSpPr>
          <p:nvPr>
            <p:ph idx="1"/>
          </p:nvPr>
        </p:nvSpPr>
        <p:spPr/>
        <p:txBody>
          <a:bodyPr/>
          <a:lstStyle/>
          <a:p>
            <a:pPr>
              <a:lnSpc>
                <a:spcPct val="150000"/>
              </a:lnSpc>
            </a:pPr>
            <a:r>
              <a:rPr lang="ja-JP" altLang="en-US"/>
              <a:t>医師：ルーマニアの一般開業医</a:t>
            </a:r>
            <a:r>
              <a:rPr lang="en-US" altLang="ja-JP"/>
              <a:t>30</a:t>
            </a:r>
            <a:r>
              <a:rPr lang="ja-JP" altLang="en-US"/>
              <a:t>名</a:t>
            </a:r>
            <a:endParaRPr lang="en-US" altLang="ja-JP"/>
          </a:p>
          <a:p>
            <a:pPr>
              <a:lnSpc>
                <a:spcPct val="150000"/>
              </a:lnSpc>
            </a:pPr>
            <a:r>
              <a:rPr kumimoji="1" lang="ja-JP" altLang="en-US"/>
              <a:t>患者：ワクチン躊躇のある患者</a:t>
            </a:r>
            <a:r>
              <a:rPr kumimoji="1" lang="en-US" altLang="ja-JP"/>
              <a:t>334</a:t>
            </a:r>
            <a:r>
              <a:rPr kumimoji="1" lang="ja-JP" altLang="en-US"/>
              <a:t>名</a:t>
            </a:r>
            <a:endParaRPr kumimoji="1" lang="en-US" altLang="ja-JP"/>
          </a:p>
          <a:p>
            <a:pPr>
              <a:lnSpc>
                <a:spcPct val="150000"/>
              </a:lnSpc>
            </a:pPr>
            <a:r>
              <a:rPr lang="ja-JP" altLang="en-US"/>
              <a:t>対象ワクチン：</a:t>
            </a:r>
            <a:r>
              <a:rPr lang="en-US" altLang="ja-JP"/>
              <a:t>HPV</a:t>
            </a:r>
            <a:r>
              <a:rPr lang="ja-JP" altLang="en-US"/>
              <a:t>、インフルエンザワクチン</a:t>
            </a:r>
            <a:endParaRPr kumimoji="1" lang="ja-JP" altLang="en-US"/>
          </a:p>
        </p:txBody>
      </p:sp>
    </p:spTree>
    <p:extLst>
      <p:ext uri="{BB962C8B-B14F-4D97-AF65-F5344CB8AC3E}">
        <p14:creationId xmlns:p14="http://schemas.microsoft.com/office/powerpoint/2010/main" val="3014640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C07C5-8866-1114-8CB3-ADB5735D96FB}"/>
              </a:ext>
            </a:extLst>
          </p:cNvPr>
          <p:cNvSpPr>
            <a:spLocks noGrp="1"/>
          </p:cNvSpPr>
          <p:nvPr>
            <p:ph type="title"/>
          </p:nvPr>
        </p:nvSpPr>
        <p:spPr/>
        <p:txBody>
          <a:bodyPr/>
          <a:lstStyle/>
          <a:p>
            <a:r>
              <a:rPr kumimoji="1" lang="ja-JP" altLang="en-US"/>
              <a:t>研究デザイン</a:t>
            </a:r>
          </a:p>
        </p:txBody>
      </p:sp>
      <p:sp>
        <p:nvSpPr>
          <p:cNvPr id="3" name="コンテンツ プレースホルダー 2">
            <a:extLst>
              <a:ext uri="{FF2B5EF4-FFF2-40B4-BE49-F238E27FC236}">
                <a16:creationId xmlns:a16="http://schemas.microsoft.com/office/drawing/2014/main" id="{921E4C27-8EA4-7BA1-6B08-BE0FA51A144F}"/>
              </a:ext>
            </a:extLst>
          </p:cNvPr>
          <p:cNvSpPr>
            <a:spLocks noGrp="1"/>
          </p:cNvSpPr>
          <p:nvPr>
            <p:ph idx="1"/>
          </p:nvPr>
        </p:nvSpPr>
        <p:spPr/>
        <p:txBody>
          <a:bodyPr/>
          <a:lstStyle/>
          <a:p>
            <a:pPr marL="0" indent="0">
              <a:buNone/>
            </a:pPr>
            <a:r>
              <a:rPr kumimoji="1" lang="en-US" altLang="ja-JP"/>
              <a:t>3</a:t>
            </a:r>
            <a:r>
              <a:rPr kumimoji="1" lang="ja-JP" altLang="en-US"/>
              <a:t>グループに分類</a:t>
            </a:r>
            <a:endParaRPr kumimoji="1" lang="en-US" altLang="ja-JP"/>
          </a:p>
          <a:p>
            <a:pPr marL="742950" indent="-742950">
              <a:lnSpc>
                <a:spcPct val="100000"/>
              </a:lnSpc>
              <a:buFont typeface="+mj-lt"/>
              <a:buAutoNum type="arabicPeriod"/>
            </a:pPr>
            <a:r>
              <a:rPr lang="en-US" altLang="ja-JP"/>
              <a:t>ERI</a:t>
            </a:r>
            <a:r>
              <a:rPr lang="ja-JP" altLang="en-US"/>
              <a:t>群：共感的反証的面接訓練</a:t>
            </a:r>
            <a:endParaRPr lang="en-US" altLang="ja-JP"/>
          </a:p>
          <a:p>
            <a:pPr marL="742950" indent="-742950">
              <a:lnSpc>
                <a:spcPct val="100000"/>
              </a:lnSpc>
              <a:buFont typeface="+mj-lt"/>
              <a:buAutoNum type="arabicPeriod"/>
            </a:pPr>
            <a:r>
              <a:rPr kumimoji="1" lang="en-US" altLang="ja-JP"/>
              <a:t>MI</a:t>
            </a:r>
            <a:r>
              <a:rPr kumimoji="1" lang="ja-JP" altLang="en-US"/>
              <a:t>群：動機づけ面接訓練</a:t>
            </a:r>
            <a:endParaRPr kumimoji="1" lang="en-US" altLang="ja-JP"/>
          </a:p>
          <a:p>
            <a:pPr marL="742950" indent="-742950">
              <a:lnSpc>
                <a:spcPct val="100000"/>
              </a:lnSpc>
              <a:buFont typeface="+mj-lt"/>
              <a:buAutoNum type="arabicPeriod"/>
            </a:pPr>
            <a:r>
              <a:rPr lang="ja-JP" altLang="en-US"/>
              <a:t>対照群：訓練なし</a:t>
            </a:r>
            <a:endParaRPr kumimoji="1" lang="ja-JP" altLang="en-US"/>
          </a:p>
        </p:txBody>
      </p:sp>
    </p:spTree>
    <p:extLst>
      <p:ext uri="{BB962C8B-B14F-4D97-AF65-F5344CB8AC3E}">
        <p14:creationId xmlns:p14="http://schemas.microsoft.com/office/powerpoint/2010/main" val="149554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9DC673-1FD7-DC31-50BA-714A7EB42845}"/>
              </a:ext>
            </a:extLst>
          </p:cNvPr>
          <p:cNvSpPr>
            <a:spLocks noGrp="1"/>
          </p:cNvSpPr>
          <p:nvPr>
            <p:ph type="title"/>
          </p:nvPr>
        </p:nvSpPr>
        <p:spPr/>
        <p:txBody>
          <a:bodyPr/>
          <a:lstStyle/>
          <a:p>
            <a:r>
              <a:rPr kumimoji="1" lang="ja-JP" altLang="en-US"/>
              <a:t>主要評価項目</a:t>
            </a:r>
          </a:p>
        </p:txBody>
      </p:sp>
      <p:sp>
        <p:nvSpPr>
          <p:cNvPr id="3" name="コンテンツ プレースホルダー 2">
            <a:extLst>
              <a:ext uri="{FF2B5EF4-FFF2-40B4-BE49-F238E27FC236}">
                <a16:creationId xmlns:a16="http://schemas.microsoft.com/office/drawing/2014/main" id="{DE1B2529-4237-51A5-51B0-5DB3EED66BF8}"/>
              </a:ext>
            </a:extLst>
          </p:cNvPr>
          <p:cNvSpPr>
            <a:spLocks noGrp="1"/>
          </p:cNvSpPr>
          <p:nvPr>
            <p:ph idx="1"/>
          </p:nvPr>
        </p:nvSpPr>
        <p:spPr/>
        <p:txBody>
          <a:bodyPr/>
          <a:lstStyle/>
          <a:p>
            <a:r>
              <a:rPr kumimoji="1" lang="ja-JP" altLang="en-US"/>
              <a:t>ワクチンに対する態度</a:t>
            </a:r>
            <a:endParaRPr kumimoji="1" lang="en-US" altLang="ja-JP" dirty="0"/>
          </a:p>
          <a:p>
            <a:r>
              <a:rPr lang="ja-JP" altLang="en-US"/>
              <a:t>接種意欲</a:t>
            </a:r>
            <a:endParaRPr kumimoji="1" lang="ja-JP" altLang="en-US"/>
          </a:p>
        </p:txBody>
      </p:sp>
    </p:spTree>
    <p:extLst>
      <p:ext uri="{BB962C8B-B14F-4D97-AF65-F5344CB8AC3E}">
        <p14:creationId xmlns:p14="http://schemas.microsoft.com/office/powerpoint/2010/main" val="376743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111FE829-3E80-2A3E-02BD-6859FF159CA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964" y="0"/>
            <a:ext cx="11566071" cy="6858000"/>
          </a:xfrm>
          <a:prstGeom prst="rect">
            <a:avLst/>
          </a:prstGeom>
        </p:spPr>
      </p:pic>
      <p:sp>
        <p:nvSpPr>
          <p:cNvPr id="2" name="タイトル 1">
            <a:extLst>
              <a:ext uri="{FF2B5EF4-FFF2-40B4-BE49-F238E27FC236}">
                <a16:creationId xmlns:a16="http://schemas.microsoft.com/office/drawing/2014/main" id="{EC93F7F5-347E-6E6E-A86C-C0DC6E51F675}"/>
              </a:ext>
            </a:extLst>
          </p:cNvPr>
          <p:cNvSpPr>
            <a:spLocks noGrp="1"/>
          </p:cNvSpPr>
          <p:nvPr>
            <p:ph type="title"/>
          </p:nvPr>
        </p:nvSpPr>
        <p:spPr>
          <a:xfrm>
            <a:off x="8942122" y="6555438"/>
            <a:ext cx="2936913" cy="302562"/>
          </a:xfrm>
        </p:spPr>
        <p:txBody>
          <a:bodyPr>
            <a:noAutofit/>
          </a:bodyPr>
          <a:lstStyle/>
          <a:p>
            <a:r>
              <a:rPr kumimoji="1" lang="en-US" altLang="ja-JP" sz="2000" u="none" dirty="0"/>
              <a:t>table1</a:t>
            </a:r>
            <a:endParaRPr kumimoji="1" lang="ja-JP" altLang="en-US" sz="2000" u="none"/>
          </a:p>
        </p:txBody>
      </p:sp>
    </p:spTree>
    <p:extLst>
      <p:ext uri="{BB962C8B-B14F-4D97-AF65-F5344CB8AC3E}">
        <p14:creationId xmlns:p14="http://schemas.microsoft.com/office/powerpoint/2010/main" val="19676853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2068</Words>
  <Application>Microsoft Macintosh PowerPoint</Application>
  <PresentationFormat>ワイド画面</PresentationFormat>
  <Paragraphs>129</Paragraphs>
  <Slides>18</Slides>
  <Notes>18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-apple-system</vt:lpstr>
      <vt:lpstr>Google Sans Text</vt:lpstr>
      <vt:lpstr>Meiryo UI</vt:lpstr>
      <vt:lpstr>游ゴシック</vt:lpstr>
      <vt:lpstr>Arial</vt:lpstr>
      <vt:lpstr>Office テーマ</vt:lpstr>
      <vt:lpstr>PowerPoint プレゼンテーション</vt:lpstr>
      <vt:lpstr>研究背景</vt:lpstr>
      <vt:lpstr>研究目的</vt:lpstr>
      <vt:lpstr>共感的反論的面接 (empathetic-refutational interviewing:ERI)</vt:lpstr>
      <vt:lpstr>動機づけ面接 (motivational interviewing:MI)</vt:lpstr>
      <vt:lpstr>研究参加者</vt:lpstr>
      <vt:lpstr>研究デザイン</vt:lpstr>
      <vt:lpstr>主要評価項目</vt:lpstr>
      <vt:lpstr>table1</vt:lpstr>
      <vt:lpstr>table2</vt:lpstr>
      <vt:lpstr>PowerPoint プレゼンテーション</vt:lpstr>
      <vt:lpstr>table3</vt:lpstr>
      <vt:lpstr>PowerPoint プレゼンテーション</vt:lpstr>
      <vt:lpstr>table4</vt:lpstr>
      <vt:lpstr>主要結果(1)　</vt:lpstr>
      <vt:lpstr>主要結果(2)</vt:lpstr>
      <vt:lpstr>研究の限界</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Kengo Yujiri</dc:creator>
  <cp:lastModifiedBy>湯尻 顕伍</cp:lastModifiedBy>
  <cp:revision>4</cp:revision>
  <cp:lastPrinted>2025-07-14T22:22:21Z</cp:lastPrinted>
  <dcterms:created xsi:type="dcterms:W3CDTF">2025-07-13T15:15:23Z</dcterms:created>
  <dcterms:modified xsi:type="dcterms:W3CDTF">2025-07-15T23:18:05Z</dcterms:modified>
</cp:coreProperties>
</file>