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4" r:id="rId18"/>
    <p:sldId id="273"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102"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t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tophairwigs.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ctrTitle"/>
          </p:nvPr>
        </p:nvSpPr>
        <p:spPr>
          <a:xfrm>
            <a:off x="1524000" y="1122362"/>
            <a:ext cx="9144000" cy="1437958"/>
          </a:xfrm>
          <a:prstGeom prst="rect">
            <a:avLst/>
          </a:prstGeom>
        </p:spPr>
        <p:txBody>
          <a:bodyPr/>
          <a:lstStyle>
            <a:lvl1pPr defTabSz="594359">
              <a:defRPr sz="3509" b="1"/>
            </a:lvl1pPr>
          </a:lstStyle>
          <a:p>
            <a:r>
              <a:t>The Forecasting Demand for E-Commerce based on Large Number of Time Series</a:t>
            </a:r>
          </a:p>
        </p:txBody>
      </p:sp>
      <p:sp>
        <p:nvSpPr>
          <p:cNvPr id="113" name="Subtitle 2"/>
          <p:cNvSpPr txBox="1">
            <a:spLocks noGrp="1"/>
          </p:cNvSpPr>
          <p:nvPr>
            <p:ph type="subTitle" sz="half" idx="1"/>
          </p:nvPr>
        </p:nvSpPr>
        <p:spPr>
          <a:xfrm>
            <a:off x="1523999" y="3374073"/>
            <a:ext cx="9254492" cy="1883728"/>
          </a:xfrm>
          <a:prstGeom prst="rect">
            <a:avLst/>
          </a:prstGeom>
        </p:spPr>
        <p:txBody>
          <a:bodyPr/>
          <a:lstStyle/>
          <a:p>
            <a:pPr>
              <a:lnSpc>
                <a:spcPct val="72000"/>
              </a:lnSpc>
              <a:defRPr sz="2200"/>
            </a:pPr>
            <a:r>
              <a:t>Eun Woo Son</a:t>
            </a:r>
            <a:br/>
            <a:r>
              <a:t>Jyotshana Paudyal</a:t>
            </a:r>
            <a:br/>
            <a:r>
              <a:t>Prakash Paudyal</a:t>
            </a:r>
            <a:br/>
            <a:r>
              <a:t>Raju Ghimire</a:t>
            </a:r>
          </a:p>
          <a:p>
            <a:pPr>
              <a:lnSpc>
                <a:spcPct val="72000"/>
              </a:lnSpc>
              <a:defRPr sz="2200"/>
            </a:pPr>
            <a:endParaRPr/>
          </a:p>
          <a:p>
            <a:pPr>
              <a:lnSpc>
                <a:spcPct val="72000"/>
              </a:lnSpc>
              <a:defRPr sz="2200"/>
            </a:pPr>
            <a:r>
              <a:t>Time Series Report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Histogram of Weekday Performance"/>
          <p:cNvSpPr txBox="1">
            <a:spLocks noGrp="1"/>
          </p:cNvSpPr>
          <p:nvPr>
            <p:ph type="title"/>
          </p:nvPr>
        </p:nvSpPr>
        <p:spPr>
          <a:xfrm>
            <a:off x="838200" y="365125"/>
            <a:ext cx="10515600" cy="678905"/>
          </a:xfrm>
          <a:prstGeom prst="rect">
            <a:avLst/>
          </a:prstGeom>
        </p:spPr>
        <p:txBody>
          <a:bodyPr/>
          <a:lstStyle>
            <a:lvl1pPr>
              <a:defRPr sz="3200" b="1"/>
            </a:lvl1pPr>
          </a:lstStyle>
          <a:p>
            <a:r>
              <a:t>Histogram of Weekday Performance</a:t>
            </a:r>
          </a:p>
        </p:txBody>
      </p:sp>
      <p:pic>
        <p:nvPicPr>
          <p:cNvPr id="145" name="wdayBar2017.jpg" descr="wdayBar2017.jpg"/>
          <p:cNvPicPr>
            <a:picLocks noChangeAspect="1"/>
          </p:cNvPicPr>
          <p:nvPr/>
        </p:nvPicPr>
        <p:blipFill>
          <a:blip r:embed="rId2">
            <a:extLst/>
          </a:blip>
          <a:stretch>
            <a:fillRect/>
          </a:stretch>
        </p:blipFill>
        <p:spPr>
          <a:xfrm>
            <a:off x="6149377" y="1652511"/>
            <a:ext cx="5830528" cy="3552978"/>
          </a:xfrm>
          <a:prstGeom prst="rect">
            <a:avLst/>
          </a:prstGeom>
          <a:ln w="12700">
            <a:miter lim="400000"/>
          </a:ln>
        </p:spPr>
      </p:pic>
      <p:pic>
        <p:nvPicPr>
          <p:cNvPr id="146" name="wdayBar2016.jpg" descr="wdayBar2016.jpg"/>
          <p:cNvPicPr>
            <a:picLocks noChangeAspect="1"/>
          </p:cNvPicPr>
          <p:nvPr/>
        </p:nvPicPr>
        <p:blipFill>
          <a:blip r:embed="rId3">
            <a:extLst/>
          </a:blip>
          <a:stretch>
            <a:fillRect/>
          </a:stretch>
        </p:blipFill>
        <p:spPr>
          <a:xfrm>
            <a:off x="166702" y="1652511"/>
            <a:ext cx="5830529" cy="3552978"/>
          </a:xfrm>
          <a:prstGeom prst="rect">
            <a:avLst/>
          </a:prstGeom>
          <a:ln w="12700">
            <a:miter lim="400000"/>
          </a:ln>
        </p:spPr>
      </p:pic>
      <p:sp>
        <p:nvSpPr>
          <p:cNvPr id="147" name="2016"/>
          <p:cNvSpPr txBox="1"/>
          <p:nvPr/>
        </p:nvSpPr>
        <p:spPr>
          <a:xfrm>
            <a:off x="619882" y="5332730"/>
            <a:ext cx="583666" cy="3581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r>
              <a:t>2016</a:t>
            </a:r>
          </a:p>
        </p:txBody>
      </p:sp>
      <p:sp>
        <p:nvSpPr>
          <p:cNvPr id="148" name="2017"/>
          <p:cNvSpPr txBox="1"/>
          <p:nvPr/>
        </p:nvSpPr>
        <p:spPr>
          <a:xfrm>
            <a:off x="6385682" y="5332730"/>
            <a:ext cx="583666" cy="3581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r>
              <a:t>2017</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1"/>
          <p:cNvSpPr txBox="1">
            <a:spLocks noGrp="1"/>
          </p:cNvSpPr>
          <p:nvPr>
            <p:ph type="title"/>
          </p:nvPr>
        </p:nvSpPr>
        <p:spPr>
          <a:xfrm>
            <a:off x="838200" y="365125"/>
            <a:ext cx="10515600" cy="737296"/>
          </a:xfrm>
          <a:prstGeom prst="rect">
            <a:avLst/>
          </a:prstGeom>
        </p:spPr>
        <p:txBody>
          <a:bodyPr/>
          <a:lstStyle>
            <a:lvl1pPr>
              <a:defRPr sz="3200" b="1"/>
            </a:lvl1pPr>
          </a:lstStyle>
          <a:p>
            <a:r>
              <a:t>Use Raw Time Series Data</a:t>
            </a:r>
          </a:p>
        </p:txBody>
      </p:sp>
      <p:pic>
        <p:nvPicPr>
          <p:cNvPr id="151" name="Image" descr="Image"/>
          <p:cNvPicPr>
            <a:picLocks noChangeAspect="1"/>
          </p:cNvPicPr>
          <p:nvPr/>
        </p:nvPicPr>
        <p:blipFill>
          <a:blip r:embed="rId2">
            <a:extLst/>
          </a:blip>
          <a:stretch>
            <a:fillRect/>
          </a:stretch>
        </p:blipFill>
        <p:spPr>
          <a:xfrm>
            <a:off x="228600" y="1054100"/>
            <a:ext cx="8861942" cy="5469480"/>
          </a:xfrm>
          <a:prstGeom prst="rect">
            <a:avLst/>
          </a:prstGeom>
          <a:ln w="12700">
            <a:miter lim="400000"/>
          </a:ln>
        </p:spPr>
      </p:pic>
      <p:sp>
        <p:nvSpPr>
          <p:cNvPr id="152" name="Bla Bla"/>
          <p:cNvSpPr txBox="1"/>
          <p:nvPr/>
        </p:nvSpPr>
        <p:spPr>
          <a:xfrm>
            <a:off x="9281282" y="1408430"/>
            <a:ext cx="2342871" cy="175432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r>
              <a:rPr lang="en-US" dirty="0"/>
              <a:t>From the original time series(daily) our forecast looks horizonal, so decide to predict quarterly.</a:t>
            </a:r>
          </a:p>
          <a:p>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ACF &amp; PACF"/>
          <p:cNvSpPr txBox="1">
            <a:spLocks noGrp="1"/>
          </p:cNvSpPr>
          <p:nvPr>
            <p:ph type="title"/>
          </p:nvPr>
        </p:nvSpPr>
        <p:spPr>
          <a:xfrm>
            <a:off x="838200" y="365125"/>
            <a:ext cx="10515600" cy="698402"/>
          </a:xfrm>
          <a:prstGeom prst="rect">
            <a:avLst/>
          </a:prstGeom>
        </p:spPr>
        <p:txBody>
          <a:bodyPr/>
          <a:lstStyle>
            <a:lvl1pPr>
              <a:defRPr sz="3200" b="1"/>
            </a:lvl1pPr>
          </a:lstStyle>
          <a:p>
            <a:r>
              <a:t>ACF &amp; PACF</a:t>
            </a:r>
          </a:p>
        </p:txBody>
      </p:sp>
      <p:sp>
        <p:nvSpPr>
          <p:cNvPr id="155" name="Bla Bla"/>
          <p:cNvSpPr txBox="1">
            <a:spLocks noGrp="1"/>
          </p:cNvSpPr>
          <p:nvPr>
            <p:ph type="body" sz="quarter" idx="1"/>
          </p:nvPr>
        </p:nvSpPr>
        <p:spPr>
          <a:xfrm>
            <a:off x="9779049" y="1349176"/>
            <a:ext cx="2205088" cy="4827787"/>
          </a:xfrm>
          <a:prstGeom prst="rect">
            <a:avLst/>
          </a:prstGeom>
        </p:spPr>
        <p:txBody>
          <a:bodyPr/>
          <a:lstStyle/>
          <a:p>
            <a:pPr marL="0" indent="0">
              <a:buNone/>
            </a:pPr>
            <a:r>
              <a:rPr lang="en-US" dirty="0"/>
              <a:t>The graph shows ACF and PACF are significant in 2. </a:t>
            </a:r>
          </a:p>
          <a:p>
            <a:pPr marL="0" indent="0">
              <a:buNone/>
            </a:pPr>
            <a:r>
              <a:rPr lang="en-US" dirty="0"/>
              <a:t>We choose the model</a:t>
            </a:r>
          </a:p>
          <a:p>
            <a:pPr marL="0" indent="0">
              <a:buNone/>
            </a:pPr>
            <a:r>
              <a:rPr lang="en-US" dirty="0"/>
              <a:t>[2,1,0] [0,1,0]</a:t>
            </a:r>
          </a:p>
          <a:p>
            <a:pPr marL="0" indent="0">
              <a:buNone/>
            </a:pPr>
            <a:r>
              <a:rPr lang="en-US" dirty="0"/>
              <a:t>[0,1,0][1,0,0]</a:t>
            </a:r>
          </a:p>
          <a:p>
            <a:pPr marL="0" indent="0">
              <a:buNone/>
            </a:pPr>
            <a:endParaRPr dirty="0"/>
          </a:p>
        </p:txBody>
      </p:sp>
      <p:pic>
        <p:nvPicPr>
          <p:cNvPr id="156" name="q4.acf.png" descr="q4.acf.png"/>
          <p:cNvPicPr>
            <a:picLocks noChangeAspect="1"/>
          </p:cNvPicPr>
          <p:nvPr/>
        </p:nvPicPr>
        <p:blipFill>
          <a:blip r:embed="rId2">
            <a:extLst/>
          </a:blip>
          <a:stretch>
            <a:fillRect/>
          </a:stretch>
        </p:blipFill>
        <p:spPr>
          <a:xfrm>
            <a:off x="91544" y="1113513"/>
            <a:ext cx="9177235" cy="5592378"/>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1"/>
          <p:cNvSpPr txBox="1">
            <a:spLocks noGrp="1"/>
          </p:cNvSpPr>
          <p:nvPr>
            <p:ph type="title"/>
          </p:nvPr>
        </p:nvSpPr>
        <p:spPr>
          <a:xfrm>
            <a:off x="838200" y="365125"/>
            <a:ext cx="10515600" cy="722710"/>
          </a:xfrm>
          <a:prstGeom prst="rect">
            <a:avLst/>
          </a:prstGeom>
        </p:spPr>
        <p:txBody>
          <a:bodyPr/>
          <a:lstStyle>
            <a:lvl1pPr>
              <a:defRPr sz="3200" b="1"/>
            </a:lvl1pPr>
          </a:lstStyle>
          <a:p>
            <a:r>
              <a:t>Use Quarterly Summarized Data</a:t>
            </a:r>
          </a:p>
        </p:txBody>
      </p:sp>
      <p:sp>
        <p:nvSpPr>
          <p:cNvPr id="159" name="Content Placeholder 2"/>
          <p:cNvSpPr txBox="1">
            <a:spLocks noGrp="1"/>
          </p:cNvSpPr>
          <p:nvPr>
            <p:ph type="body" sz="quarter" idx="1"/>
          </p:nvPr>
        </p:nvSpPr>
        <p:spPr>
          <a:xfrm>
            <a:off x="8709818" y="1755204"/>
            <a:ext cx="2237582" cy="4299745"/>
          </a:xfrm>
          <a:prstGeom prst="rect">
            <a:avLst/>
          </a:prstGeom>
        </p:spPr>
        <p:txBody>
          <a:bodyPr/>
          <a:lstStyle/>
          <a:p>
            <a:pPr marL="166254" indent="-166254">
              <a:defRPr sz="1600" b="1">
                <a:solidFill>
                  <a:srgbClr val="005C00"/>
                </a:solidFill>
              </a:defRPr>
            </a:pPr>
            <a:r>
              <a:t>ARIMA(2,1,0)</a:t>
            </a:r>
          </a:p>
          <a:p>
            <a:pPr marL="0" indent="0">
              <a:buSzTx/>
              <a:buFontTx/>
              <a:buNone/>
              <a:defRPr sz="1600"/>
            </a:pPr>
            <a:r>
              <a:t>AIC=290.87   AICc=294.87   BIC=293.7</a:t>
            </a:r>
          </a:p>
          <a:p>
            <a:pPr marL="166254" indent="-166254">
              <a:defRPr sz="1600"/>
            </a:pPr>
            <a:endParaRPr/>
          </a:p>
          <a:p>
            <a:pPr marL="166254" indent="-166254">
              <a:defRPr sz="1600"/>
            </a:pPr>
            <a:endParaRPr/>
          </a:p>
          <a:p>
            <a:pPr marL="166254" indent="-166254">
              <a:defRPr sz="1600" b="1">
                <a:solidFill>
                  <a:srgbClr val="0434FF"/>
                </a:solidFill>
              </a:defRPr>
            </a:pPr>
            <a:r>
              <a:t>ARIMA(0,1,0) </a:t>
            </a:r>
          </a:p>
          <a:p>
            <a:pPr marL="0" indent="0">
              <a:buSzTx/>
              <a:buFontTx/>
              <a:buNone/>
              <a:defRPr sz="1600"/>
            </a:pPr>
            <a:r>
              <a:t>AIC=297.71   AICc=298.01   BIC=298.41</a:t>
            </a:r>
          </a:p>
        </p:txBody>
      </p:sp>
      <p:pic>
        <p:nvPicPr>
          <p:cNvPr id="160" name="forecast.q.jpg" descr="forecast.q.jpg"/>
          <p:cNvPicPr>
            <a:picLocks noChangeAspect="1"/>
          </p:cNvPicPr>
          <p:nvPr/>
        </p:nvPicPr>
        <p:blipFill>
          <a:blip r:embed="rId2">
            <a:extLst/>
          </a:blip>
          <a:stretch>
            <a:fillRect/>
          </a:stretch>
        </p:blipFill>
        <p:spPr>
          <a:xfrm>
            <a:off x="354795" y="1377892"/>
            <a:ext cx="8136414" cy="4958127"/>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
          <p:cNvSpPr txBox="1">
            <a:spLocks noGrp="1"/>
          </p:cNvSpPr>
          <p:nvPr>
            <p:ph type="title"/>
          </p:nvPr>
        </p:nvSpPr>
        <p:spPr>
          <a:xfrm>
            <a:off x="838200" y="365125"/>
            <a:ext cx="10515600" cy="1325563"/>
          </a:xfrm>
          <a:prstGeom prst="rect">
            <a:avLst/>
          </a:prstGeom>
        </p:spPr>
        <p:txBody>
          <a:bodyPr/>
          <a:lstStyle/>
          <a:p>
            <a:pPr defTabSz="658368">
              <a:defRPr sz="2808"/>
            </a:pPr>
            <a:r>
              <a:t>Conclusion</a:t>
            </a:r>
            <a:br/>
            <a:br/>
            <a:endParaRPr/>
          </a:p>
        </p:txBody>
      </p:sp>
      <p:sp>
        <p:nvSpPr>
          <p:cNvPr id="163" name="Content Placeholder 2"/>
          <p:cNvSpPr txBox="1">
            <a:spLocks noGrp="1"/>
          </p:cNvSpPr>
          <p:nvPr>
            <p:ph type="body" sz="quarter" idx="1"/>
          </p:nvPr>
        </p:nvSpPr>
        <p:spPr>
          <a:xfrm>
            <a:off x="8945860" y="1466234"/>
            <a:ext cx="3017540" cy="4710729"/>
          </a:xfrm>
          <a:prstGeom prst="rect">
            <a:avLst/>
          </a:prstGeom>
        </p:spPr>
        <p:txBody>
          <a:bodyPr/>
          <a:lstStyle/>
          <a:p>
            <a:pPr>
              <a:defRPr sz="1600" b="1">
                <a:solidFill>
                  <a:srgbClr val="2A6423"/>
                </a:solidFill>
              </a:defRPr>
            </a:pPr>
            <a:r>
              <a:t>ARIMA(0,1,0)(1,0,0)[4] </a:t>
            </a:r>
          </a:p>
          <a:p>
            <a:pPr marL="0" indent="0">
              <a:buSzTx/>
              <a:buFontTx/>
              <a:buNone/>
              <a:defRPr sz="1600"/>
            </a:pPr>
            <a:r>
              <a:t>AIC=291.88   </a:t>
            </a:r>
          </a:p>
          <a:p>
            <a:pPr marL="0" indent="0">
              <a:buSzTx/>
              <a:buFontTx/>
              <a:buNone/>
              <a:defRPr sz="1600"/>
            </a:pPr>
            <a:r>
              <a:t>AICc=292.88   </a:t>
            </a:r>
          </a:p>
          <a:p>
            <a:pPr marL="0" indent="0">
              <a:buSzTx/>
              <a:buFontTx/>
              <a:buNone/>
              <a:defRPr sz="1600"/>
            </a:pPr>
            <a:r>
              <a:t>BIC=293.29</a:t>
            </a:r>
          </a:p>
        </p:txBody>
      </p:sp>
      <p:pic>
        <p:nvPicPr>
          <p:cNvPr id="164" name="forecast.q2.jpg" descr="forecast.q2.jpg"/>
          <p:cNvPicPr>
            <a:picLocks noChangeAspect="1"/>
          </p:cNvPicPr>
          <p:nvPr/>
        </p:nvPicPr>
        <p:blipFill>
          <a:blip r:embed="rId2">
            <a:extLst/>
          </a:blip>
          <a:stretch>
            <a:fillRect/>
          </a:stretch>
        </p:blipFill>
        <p:spPr>
          <a:xfrm>
            <a:off x="223803" y="1182803"/>
            <a:ext cx="8660663" cy="527759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forecast.q.diag3.jpg" descr="forecast.q.diag3.jpg"/>
          <p:cNvPicPr>
            <a:picLocks noChangeAspect="1"/>
          </p:cNvPicPr>
          <p:nvPr/>
        </p:nvPicPr>
        <p:blipFill>
          <a:blip r:embed="rId2">
            <a:extLst/>
          </a:blip>
          <a:stretch>
            <a:fillRect/>
          </a:stretch>
        </p:blipFill>
        <p:spPr>
          <a:xfrm>
            <a:off x="447079" y="568494"/>
            <a:ext cx="5489487" cy="5361038"/>
          </a:xfrm>
          <a:prstGeom prst="rect">
            <a:avLst/>
          </a:prstGeom>
          <a:ln w="12700">
            <a:miter lim="400000"/>
          </a:ln>
        </p:spPr>
      </p:pic>
      <p:sp>
        <p:nvSpPr>
          <p:cNvPr id="171" name="The residual data seems white noise since it is not correlated and has a constant variance. The residual graph is more like detrend time series. Ljung-box plot shows the first 10 autocorrelations of the forecast error considered jointly differ from zero beacuse all lag's value is not at the significant level p=0.05. This is a good indication that the forecast errors are white noise."/>
          <p:cNvSpPr txBox="1"/>
          <p:nvPr/>
        </p:nvSpPr>
        <p:spPr>
          <a:xfrm>
            <a:off x="6553895" y="3656330"/>
            <a:ext cx="4547988" cy="2758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dirty="0"/>
              <a:t>The residual data seems white noise since it is not correlated and has a constant variance. The residual graph is more like detrend time series. </a:t>
            </a:r>
            <a:r>
              <a:rPr dirty="0" err="1"/>
              <a:t>Ljung</a:t>
            </a:r>
            <a:r>
              <a:rPr dirty="0"/>
              <a:t>-box plot shows the first 10 autocorrelations of the forecast error considered jointly differ from zero </a:t>
            </a:r>
            <a:r>
              <a:rPr dirty="0" err="1"/>
              <a:t>beacuse</a:t>
            </a:r>
            <a:r>
              <a:rPr dirty="0"/>
              <a:t> all lag's value is not at the significant level p=0.05. This is a good indication that the forecast errors are white noise. </a:t>
            </a:r>
          </a:p>
        </p:txBody>
      </p:sp>
      <p:sp>
        <p:nvSpPr>
          <p:cNvPr id="172" name="From the diagonal graph, It shows the residual plot and residual ACF. This is the forecast error sample ACF. Since the ACF graph doesn't show spike at larger lag. It indicates that the forecasts would adequately model all of the structure in the data and the sequence of forecast errors would be structureless. Since it is structureless, it is ACF of random data."/>
          <p:cNvSpPr txBox="1"/>
          <p:nvPr/>
        </p:nvSpPr>
        <p:spPr>
          <a:xfrm>
            <a:off x="6415008" y="665479"/>
            <a:ext cx="4825763" cy="24917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From the diagonal graph, It shows the residual plot and residual ACF. This is the forecast error sample ACF. Since the ACF graph doesn't show spike at larger lag. It indicates that the forecasts would adequately model all of the structure in the data and the sequence of forecast errors would be structureless. Since it is structureless, it is ACF of random data.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sidual Normality Test"/>
          <p:cNvSpPr txBox="1">
            <a:spLocks noGrp="1"/>
          </p:cNvSpPr>
          <p:nvPr>
            <p:ph type="title"/>
          </p:nvPr>
        </p:nvSpPr>
        <p:spPr>
          <a:xfrm>
            <a:off x="838200" y="365125"/>
            <a:ext cx="10515600" cy="756742"/>
          </a:xfrm>
          <a:prstGeom prst="rect">
            <a:avLst/>
          </a:prstGeom>
        </p:spPr>
        <p:txBody>
          <a:bodyPr/>
          <a:lstStyle>
            <a:lvl1pPr>
              <a:defRPr sz="3200" b="1"/>
            </a:lvl1pPr>
          </a:lstStyle>
          <a:p>
            <a:r>
              <a:t>Residual Normality Test</a:t>
            </a:r>
          </a:p>
        </p:txBody>
      </p:sp>
      <p:sp>
        <p:nvSpPr>
          <p:cNvPr id="175" name="ARIMA[0,1,0]…"/>
          <p:cNvSpPr txBox="1"/>
          <p:nvPr/>
        </p:nvSpPr>
        <p:spPr>
          <a:xfrm>
            <a:off x="683382" y="1167129"/>
            <a:ext cx="4392128" cy="549656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spcBef>
                <a:spcPts val="1000"/>
              </a:spcBef>
              <a:defRPr b="1"/>
            </a:pPr>
            <a:r>
              <a:rPr dirty="0"/>
              <a:t>ARIMA[0,1,0]</a:t>
            </a:r>
          </a:p>
          <a:p>
            <a:pPr>
              <a:lnSpc>
                <a:spcPct val="90000"/>
              </a:lnSpc>
              <a:spcBef>
                <a:spcPts val="1000"/>
              </a:spcBef>
            </a:pPr>
            <a:r>
              <a:rPr dirty="0"/>
              <a:t>Shapiro-Wilk normality test</a:t>
            </a:r>
          </a:p>
          <a:p>
            <a:pPr>
              <a:lnSpc>
                <a:spcPct val="90000"/>
              </a:lnSpc>
              <a:spcBef>
                <a:spcPts val="1000"/>
              </a:spcBef>
            </a:pPr>
            <a:r>
              <a:rPr dirty="0"/>
              <a:t>data:  auto5.2$redid</a:t>
            </a:r>
          </a:p>
          <a:p>
            <a:pPr>
              <a:lnSpc>
                <a:spcPct val="90000"/>
              </a:lnSpc>
              <a:spcBef>
                <a:spcPts val="1000"/>
              </a:spcBef>
            </a:pPr>
            <a:r>
              <a:rPr dirty="0"/>
              <a:t>W = 0.85453, p-value = </a:t>
            </a:r>
            <a:r>
              <a:rPr b="1" dirty="0"/>
              <a:t>0.01589</a:t>
            </a:r>
          </a:p>
          <a:p>
            <a:pPr>
              <a:lnSpc>
                <a:spcPct val="90000"/>
              </a:lnSpc>
              <a:spcBef>
                <a:spcPts val="1000"/>
              </a:spcBef>
              <a:defRPr b="1"/>
            </a:pPr>
            <a:endParaRPr b="1" dirty="0"/>
          </a:p>
          <a:p>
            <a:pPr>
              <a:lnSpc>
                <a:spcPct val="90000"/>
              </a:lnSpc>
              <a:spcBef>
                <a:spcPts val="1000"/>
              </a:spcBef>
              <a:defRPr b="1"/>
            </a:pPr>
            <a:r>
              <a:rPr dirty="0"/>
              <a:t>ARIMA[2,1,0]</a:t>
            </a:r>
          </a:p>
          <a:p>
            <a:pPr>
              <a:lnSpc>
                <a:spcPct val="90000"/>
              </a:lnSpc>
              <a:spcBef>
                <a:spcPts val="1000"/>
              </a:spcBef>
            </a:pPr>
            <a:r>
              <a:rPr dirty="0"/>
              <a:t>Shapiro-Wilk normality test</a:t>
            </a:r>
          </a:p>
          <a:p>
            <a:pPr>
              <a:lnSpc>
                <a:spcPct val="90000"/>
              </a:lnSpc>
              <a:spcBef>
                <a:spcPts val="1000"/>
              </a:spcBef>
            </a:pPr>
            <a:r>
              <a:rPr dirty="0"/>
              <a:t>data:  auto5$resid</a:t>
            </a:r>
          </a:p>
          <a:p>
            <a:pPr>
              <a:lnSpc>
                <a:spcPct val="90000"/>
              </a:lnSpc>
              <a:spcBef>
                <a:spcPts val="1000"/>
              </a:spcBef>
            </a:pPr>
            <a:r>
              <a:rPr dirty="0"/>
              <a:t>W = 0.88879, p-value = </a:t>
            </a:r>
            <a:r>
              <a:rPr b="1" dirty="0"/>
              <a:t>0.0533</a:t>
            </a:r>
          </a:p>
          <a:p>
            <a:pPr>
              <a:lnSpc>
                <a:spcPct val="90000"/>
              </a:lnSpc>
              <a:spcBef>
                <a:spcPts val="1000"/>
              </a:spcBef>
              <a:defRPr b="1"/>
            </a:pPr>
            <a:endParaRPr b="1" dirty="0"/>
          </a:p>
          <a:p>
            <a:pPr>
              <a:lnSpc>
                <a:spcPct val="90000"/>
              </a:lnSpc>
              <a:spcBef>
                <a:spcPts val="1000"/>
              </a:spcBef>
              <a:defRPr b="1"/>
            </a:pPr>
            <a:r>
              <a:rPr dirty="0"/>
              <a:t>ARIMA[0,1,0][1,0,0][4]</a:t>
            </a:r>
          </a:p>
          <a:p>
            <a:pPr>
              <a:lnSpc>
                <a:spcPct val="90000"/>
              </a:lnSpc>
              <a:spcBef>
                <a:spcPts val="1000"/>
              </a:spcBef>
            </a:pPr>
            <a:r>
              <a:rPr dirty="0"/>
              <a:t>Shapiro-Wilk normality test</a:t>
            </a:r>
          </a:p>
          <a:p>
            <a:pPr>
              <a:lnSpc>
                <a:spcPct val="90000"/>
              </a:lnSpc>
              <a:spcBef>
                <a:spcPts val="1000"/>
              </a:spcBef>
            </a:pPr>
            <a:r>
              <a:rPr dirty="0"/>
              <a:t>data:  auto5.S$resid</a:t>
            </a:r>
          </a:p>
          <a:p>
            <a:pPr>
              <a:lnSpc>
                <a:spcPct val="90000"/>
              </a:lnSpc>
              <a:spcBef>
                <a:spcPts val="1000"/>
              </a:spcBef>
            </a:pPr>
            <a:r>
              <a:rPr dirty="0"/>
              <a:t>W = 0.88719, p-value = </a:t>
            </a:r>
            <a:r>
              <a:rPr b="1" dirty="0"/>
              <a:t>0.05029</a:t>
            </a:r>
          </a:p>
        </p:txBody>
      </p:sp>
      <p:pic>
        <p:nvPicPr>
          <p:cNvPr id="176" name="res.jpg" descr="res.jpg"/>
          <p:cNvPicPr>
            <a:picLocks noChangeAspect="1"/>
          </p:cNvPicPr>
          <p:nvPr/>
        </p:nvPicPr>
        <p:blipFill>
          <a:blip r:embed="rId2">
            <a:extLst/>
          </a:blip>
          <a:stretch>
            <a:fillRect/>
          </a:stretch>
        </p:blipFill>
        <p:spPr>
          <a:xfrm>
            <a:off x="5765194" y="521215"/>
            <a:ext cx="6044169" cy="6044170"/>
          </a:xfrm>
          <a:prstGeom prst="rect">
            <a:avLst/>
          </a:prstGeom>
          <a:ln w="12700">
            <a:miter lim="400000"/>
          </a:ln>
        </p:spPr>
      </p:pic>
      <p:sp>
        <p:nvSpPr>
          <p:cNvPr id="177" name="ARIMA[0,1,0][1,0,0][4]"/>
          <p:cNvSpPr txBox="1"/>
          <p:nvPr/>
        </p:nvSpPr>
        <p:spPr>
          <a:xfrm>
            <a:off x="7769982" y="6386830"/>
            <a:ext cx="1384351"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b="1"/>
            </a:lvl1pPr>
          </a:lstStyle>
          <a:p>
            <a:r>
              <a:rPr dirty="0"/>
              <a:t>ARIMA[</a:t>
            </a:r>
            <a:r>
              <a:rPr lang="en-US" dirty="0"/>
              <a:t>2,1,0</a:t>
            </a:r>
            <a:r>
              <a:rPr dirty="0"/>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9249-F852-40BF-83CA-BEAFC8F0C744}"/>
              </a:ext>
            </a:extLst>
          </p:cNvPr>
          <p:cNvSpPr>
            <a:spLocks noGrp="1"/>
          </p:cNvSpPr>
          <p:nvPr>
            <p:ph type="title"/>
          </p:nvPr>
        </p:nvSpPr>
        <p:spPr/>
        <p:txBody>
          <a:bodyPr/>
          <a:lstStyle/>
          <a:p>
            <a:r>
              <a:rPr lang="en-US" dirty="0"/>
              <a:t>Conclusion</a:t>
            </a:r>
            <a:br>
              <a:rPr lang="en-US" dirty="0"/>
            </a:br>
            <a:endParaRPr lang="en-US" dirty="0"/>
          </a:p>
        </p:txBody>
      </p:sp>
      <p:sp>
        <p:nvSpPr>
          <p:cNvPr id="3" name="Text Placeholder 2">
            <a:extLst>
              <a:ext uri="{FF2B5EF4-FFF2-40B4-BE49-F238E27FC236}">
                <a16:creationId xmlns:a16="http://schemas.microsoft.com/office/drawing/2014/main" id="{583E318F-9FC1-4A83-9DD7-7A2B92403745}"/>
              </a:ext>
            </a:extLst>
          </p:cNvPr>
          <p:cNvSpPr>
            <a:spLocks noGrp="1"/>
          </p:cNvSpPr>
          <p:nvPr>
            <p:ph type="body" idx="1"/>
          </p:nvPr>
        </p:nvSpPr>
        <p:spPr/>
        <p:txBody>
          <a:bodyPr/>
          <a:lstStyle/>
          <a:p>
            <a:pPr marL="0" indent="0">
              <a:buNone/>
            </a:pPr>
            <a:r>
              <a:rPr lang="en-US" dirty="0"/>
              <a:t>According to AIC value  and Shapiro-Wilk normality test we choose model [2,1,0] to forecast. We test our forecast model and we can predict that histogram and Normal QQ plot seems normally distributed.</a:t>
            </a:r>
          </a:p>
          <a:p>
            <a:pPr marL="0" indent="0">
              <a:buNone/>
            </a:pPr>
            <a:endParaRPr lang="en-US" dirty="0"/>
          </a:p>
          <a:p>
            <a:pPr marL="0" indent="0">
              <a:buNone/>
            </a:pPr>
            <a:r>
              <a:rPr lang="en-US" dirty="0"/>
              <a:t>We actually did prediction from original data which is very large so we could not get the acceptable results so decided to summarize the data by period, quarterly data. Quarterly data shows better forecast and forecast shows improvement of sales for the next month.</a:t>
            </a:r>
          </a:p>
          <a:p>
            <a:pPr marL="0" indent="0">
              <a:buNone/>
            </a:pPr>
            <a:endParaRPr lang="en-US" dirty="0"/>
          </a:p>
        </p:txBody>
      </p:sp>
    </p:spTree>
    <p:extLst>
      <p:ext uri="{BB962C8B-B14F-4D97-AF65-F5344CB8AC3E}">
        <p14:creationId xmlns:p14="http://schemas.microsoft.com/office/powerpoint/2010/main" val="400189593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itle 1"/>
          <p:cNvSpPr txBox="1">
            <a:spLocks noGrp="1"/>
          </p:cNvSpPr>
          <p:nvPr>
            <p:ph type="ctrTitle"/>
          </p:nvPr>
        </p:nvSpPr>
        <p:spPr>
          <a:prstGeom prst="rect">
            <a:avLst/>
          </a:prstGeom>
        </p:spPr>
        <p:txBody>
          <a:bodyPr/>
          <a:lstStyle/>
          <a:p>
            <a:r>
              <a:t>Thankyou</a:t>
            </a:r>
          </a:p>
        </p:txBody>
      </p:sp>
      <p:sp>
        <p:nvSpPr>
          <p:cNvPr id="180" name="Subtitle 2"/>
          <p:cNvSpPr txBox="1">
            <a:spLocks noGrp="1"/>
          </p:cNvSpPr>
          <p:nvPr>
            <p:ph type="subTitle" sz="quarter" idx="1"/>
          </p:nvPr>
        </p:nvSpPr>
        <p:spPr>
          <a:xfrm>
            <a:off x="1524000" y="3602037"/>
            <a:ext cx="9144000" cy="1655762"/>
          </a:xfrm>
          <a:prstGeom prst="rect">
            <a:avLst/>
          </a:prstGeom>
        </p:spPr>
        <p:txBody>
          <a:bodyP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xfrm>
            <a:off x="838200" y="365125"/>
            <a:ext cx="10515600" cy="595165"/>
          </a:xfrm>
          <a:prstGeom prst="rect">
            <a:avLst/>
          </a:prstGeom>
        </p:spPr>
        <p:txBody>
          <a:bodyPr/>
          <a:lstStyle>
            <a:lvl1pPr>
              <a:defRPr sz="3200" b="1"/>
            </a:lvl1pPr>
          </a:lstStyle>
          <a:p>
            <a:r>
              <a:t>Introduction</a:t>
            </a:r>
          </a:p>
        </p:txBody>
      </p:sp>
      <p:sp>
        <p:nvSpPr>
          <p:cNvPr id="116" name="Content Placeholder 2"/>
          <p:cNvSpPr txBox="1">
            <a:spLocks noGrp="1"/>
          </p:cNvSpPr>
          <p:nvPr>
            <p:ph type="body" idx="1"/>
          </p:nvPr>
        </p:nvSpPr>
        <p:spPr>
          <a:xfrm>
            <a:off x="838200" y="1097160"/>
            <a:ext cx="10515600" cy="5537301"/>
          </a:xfrm>
          <a:prstGeom prst="rect">
            <a:avLst/>
          </a:prstGeom>
        </p:spPr>
        <p:txBody>
          <a:bodyPr/>
          <a:lstStyle/>
          <a:p>
            <a:pPr marL="0" indent="0">
              <a:buSzTx/>
              <a:buNone/>
              <a:defRPr sz="2300"/>
            </a:pPr>
            <a:r>
              <a:t>We have used real E-Commerce data from </a:t>
            </a:r>
            <a:r>
              <a:rPr u="sng">
                <a:solidFill>
                  <a:srgbClr val="0563C1"/>
                </a:solidFill>
                <a:uFill>
                  <a:solidFill>
                    <a:srgbClr val="0563C1"/>
                  </a:solidFill>
                </a:uFill>
                <a:hlinkClick r:id="rId2"/>
              </a:rPr>
              <a:t>tophairwigs.com</a:t>
            </a:r>
            <a:r>
              <a:t> </a:t>
            </a:r>
          </a:p>
          <a:p>
            <a:pPr marL="0" indent="0">
              <a:buSzTx/>
              <a:buNone/>
              <a:defRPr sz="2100" b="1"/>
            </a:pPr>
            <a:r>
              <a:t>Data</a:t>
            </a:r>
          </a:p>
          <a:p>
            <a:pPr marL="0" lvl="1" indent="657225">
              <a:buSzTx/>
              <a:buNone/>
              <a:defRPr sz="2100"/>
            </a:pPr>
            <a:r>
              <a:t>Bigcommerce </a:t>
            </a:r>
          </a:p>
          <a:p>
            <a:pPr marL="0" lvl="1" indent="657225">
              <a:buSzTx/>
              <a:buNone/>
              <a:defRPr sz="2100"/>
            </a:pPr>
            <a:r>
              <a:t>Google Analytics </a:t>
            </a:r>
          </a:p>
          <a:p>
            <a:pPr marL="0" lvl="1" indent="657225">
              <a:buSzTx/>
              <a:buNone/>
              <a:defRPr sz="2100"/>
            </a:pPr>
            <a:r>
              <a:t>Google Adwords </a:t>
            </a:r>
          </a:p>
          <a:p>
            <a:pPr marL="0" indent="0">
              <a:buSzTx/>
              <a:buNone/>
              <a:defRPr sz="2100" b="1"/>
            </a:pPr>
            <a:r>
              <a:t>Weekday Performance</a:t>
            </a:r>
          </a:p>
          <a:p>
            <a:pPr marL="0" indent="0">
              <a:buSzTx/>
              <a:buNone/>
              <a:defRPr sz="2100" b="1"/>
            </a:pPr>
            <a:endParaRPr/>
          </a:p>
          <a:p>
            <a:pPr marL="0" indent="0">
              <a:buSzTx/>
              <a:buNone/>
              <a:defRPr sz="2100" b="1"/>
            </a:pPr>
            <a:r>
              <a:t>Sales Improvement </a:t>
            </a:r>
          </a:p>
          <a:p>
            <a:pPr marL="0" lvl="1" indent="657225">
              <a:buSzTx/>
              <a:buNone/>
              <a:defRPr sz="2100"/>
            </a:pPr>
            <a:r>
              <a:t>First Attempt</a:t>
            </a:r>
          </a:p>
          <a:p>
            <a:pPr marL="0" lvl="1" indent="657225">
              <a:buSzTx/>
              <a:buNone/>
              <a:defRPr sz="2100"/>
            </a:pPr>
            <a:r>
              <a:t>Use Raw daily revenue data</a:t>
            </a:r>
          </a:p>
          <a:p>
            <a:pPr marL="0" lvl="1" indent="657225">
              <a:buSzTx/>
              <a:buNone/>
              <a:defRPr sz="2100"/>
            </a:pPr>
            <a:r>
              <a:t>Second Attempt </a:t>
            </a:r>
          </a:p>
          <a:p>
            <a:pPr marL="0" lvl="1" indent="657225">
              <a:buSzTx/>
              <a:buNone/>
              <a:defRPr sz="2100"/>
            </a:pPr>
            <a:r>
              <a:t>Use Summarised Monthly revenue data</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Bigcommerce &amp; Google Adwords"/>
          <p:cNvSpPr txBox="1">
            <a:spLocks noGrp="1"/>
          </p:cNvSpPr>
          <p:nvPr>
            <p:ph type="title"/>
          </p:nvPr>
        </p:nvSpPr>
        <p:spPr>
          <a:xfrm>
            <a:off x="838200" y="365125"/>
            <a:ext cx="10515600" cy="746324"/>
          </a:xfrm>
          <a:prstGeom prst="rect">
            <a:avLst/>
          </a:prstGeom>
        </p:spPr>
        <p:txBody>
          <a:bodyPr/>
          <a:lstStyle>
            <a:lvl1pPr>
              <a:defRPr sz="3200" b="1"/>
            </a:lvl1pPr>
          </a:lstStyle>
          <a:p>
            <a:r>
              <a:t>Bigcommerce &amp; Google Adwords</a:t>
            </a:r>
          </a:p>
        </p:txBody>
      </p:sp>
      <p:pic>
        <p:nvPicPr>
          <p:cNvPr id="119" name="bc.jpg" descr="bc.jpg"/>
          <p:cNvPicPr>
            <a:picLocks noChangeAspect="1"/>
          </p:cNvPicPr>
          <p:nvPr/>
        </p:nvPicPr>
        <p:blipFill>
          <a:blip r:embed="rId2">
            <a:extLst/>
          </a:blip>
          <a:stretch>
            <a:fillRect/>
          </a:stretch>
        </p:blipFill>
        <p:spPr>
          <a:xfrm>
            <a:off x="274061" y="1341425"/>
            <a:ext cx="5779082" cy="4616661"/>
          </a:xfrm>
          <a:prstGeom prst="rect">
            <a:avLst/>
          </a:prstGeom>
          <a:ln w="12700">
            <a:miter lim="400000"/>
          </a:ln>
        </p:spPr>
      </p:pic>
      <p:pic>
        <p:nvPicPr>
          <p:cNvPr id="120" name="con.jpg" descr="con.jpg"/>
          <p:cNvPicPr>
            <a:picLocks noChangeAspect="1"/>
          </p:cNvPicPr>
          <p:nvPr/>
        </p:nvPicPr>
        <p:blipFill>
          <a:blip r:embed="rId3">
            <a:extLst/>
          </a:blip>
          <a:stretch>
            <a:fillRect/>
          </a:stretch>
        </p:blipFill>
        <p:spPr>
          <a:xfrm>
            <a:off x="6055428" y="1337237"/>
            <a:ext cx="5992209" cy="2108923"/>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device.jpg" descr="device.jpg"/>
          <p:cNvPicPr>
            <a:picLocks noChangeAspect="1"/>
          </p:cNvPicPr>
          <p:nvPr/>
        </p:nvPicPr>
        <p:blipFill>
          <a:blip r:embed="rId2">
            <a:extLst/>
          </a:blip>
          <a:stretch>
            <a:fillRect/>
          </a:stretch>
        </p:blipFill>
        <p:spPr>
          <a:xfrm>
            <a:off x="475456" y="1301625"/>
            <a:ext cx="5478266" cy="4254750"/>
          </a:xfrm>
          <a:prstGeom prst="rect">
            <a:avLst/>
          </a:prstGeom>
          <a:ln w="12700">
            <a:miter lim="400000"/>
          </a:ln>
        </p:spPr>
      </p:pic>
      <p:pic>
        <p:nvPicPr>
          <p:cNvPr id="123" name="hour.jpg" descr="hour.jpg"/>
          <p:cNvPicPr>
            <a:picLocks noChangeAspect="1"/>
          </p:cNvPicPr>
          <p:nvPr/>
        </p:nvPicPr>
        <p:blipFill>
          <a:blip r:embed="rId3">
            <a:extLst/>
          </a:blip>
          <a:stretch>
            <a:fillRect/>
          </a:stretch>
        </p:blipFill>
        <p:spPr>
          <a:xfrm>
            <a:off x="6182031" y="1292794"/>
            <a:ext cx="5472650" cy="4272412"/>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xfrm>
            <a:off x="838200" y="365125"/>
            <a:ext cx="10515601" cy="595264"/>
          </a:xfrm>
          <a:prstGeom prst="rect">
            <a:avLst/>
          </a:prstGeom>
        </p:spPr>
        <p:txBody>
          <a:bodyPr/>
          <a:lstStyle>
            <a:lvl1pPr>
              <a:defRPr sz="3200" b="1"/>
            </a:lvl1pPr>
          </a:lstStyle>
          <a:p>
            <a:r>
              <a:t>Data</a:t>
            </a:r>
          </a:p>
        </p:txBody>
      </p:sp>
      <p:sp>
        <p:nvSpPr>
          <p:cNvPr id="126" name="Content Placeholder 2"/>
          <p:cNvSpPr txBox="1">
            <a:spLocks noGrp="1"/>
          </p:cNvSpPr>
          <p:nvPr>
            <p:ph type="body" idx="1"/>
          </p:nvPr>
        </p:nvSpPr>
        <p:spPr>
          <a:xfrm>
            <a:off x="838200" y="1825625"/>
            <a:ext cx="10515600" cy="4351338"/>
          </a:xfrm>
          <a:prstGeom prst="rect">
            <a:avLst/>
          </a:prstGeom>
        </p:spPr>
        <p:txBody>
          <a:bodyPr/>
          <a:lstStyle/>
          <a:p>
            <a:r>
              <a:t>Our data set is collected  from official website of  TopHairWigs.com (2014-2017)</a:t>
            </a:r>
          </a:p>
          <a:p>
            <a:r>
              <a:t>Data contains information about Advertisement Clicks, Advertisement Costs, revenue</a:t>
            </a:r>
          </a:p>
          <a:p>
            <a:r>
              <a:t>Businesses across the world are reviewing their businesses strategies and allocating a large portion of their budget and resources on their online operations. Similarly, a lot of retail stores are moving towards e-commerce. To analyze the different aspects of e-commerce, we chose to analyze the e-commerce data</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1"/>
          <p:cNvSpPr txBox="1">
            <a:spLocks noGrp="1"/>
          </p:cNvSpPr>
          <p:nvPr>
            <p:ph type="title"/>
          </p:nvPr>
        </p:nvSpPr>
        <p:spPr>
          <a:xfrm>
            <a:off x="838200" y="365125"/>
            <a:ext cx="10515600" cy="712987"/>
          </a:xfrm>
          <a:prstGeom prst="rect">
            <a:avLst/>
          </a:prstGeom>
        </p:spPr>
        <p:txBody>
          <a:bodyPr/>
          <a:lstStyle>
            <a:lvl1pPr>
              <a:defRPr sz="3200" b="1"/>
            </a:lvl1pPr>
          </a:lstStyle>
          <a:p>
            <a:r>
              <a:t>Google Analytics</a:t>
            </a:r>
          </a:p>
        </p:txBody>
      </p:sp>
      <p:sp>
        <p:nvSpPr>
          <p:cNvPr id="129" name="Content Placeholder 2"/>
          <p:cNvSpPr txBox="1">
            <a:spLocks noGrp="1"/>
          </p:cNvSpPr>
          <p:nvPr>
            <p:ph type="body" idx="1"/>
          </p:nvPr>
        </p:nvSpPr>
        <p:spPr>
          <a:xfrm>
            <a:off x="838200" y="1825625"/>
            <a:ext cx="10515600" cy="4351338"/>
          </a:xfrm>
          <a:prstGeom prst="rect">
            <a:avLst/>
          </a:prstGeom>
        </p:spPr>
        <p:txBody>
          <a:bodyPr/>
          <a:lstStyle/>
          <a:p>
            <a:pPr>
              <a:lnSpc>
                <a:spcPct val="72000"/>
              </a:lnSpc>
              <a:buFontTx/>
              <a:buChar char="➢"/>
              <a:defRPr sz="2500"/>
            </a:pPr>
            <a:endParaRPr/>
          </a:p>
          <a:p>
            <a:pPr>
              <a:lnSpc>
                <a:spcPct val="72000"/>
              </a:lnSpc>
              <a:buFontTx/>
              <a:buChar char="➢"/>
              <a:defRPr sz="2500"/>
            </a:pPr>
            <a:r>
              <a:t>Our website use google analytics which use AdWords to advertise to target their online campaign </a:t>
            </a:r>
          </a:p>
          <a:p>
            <a:pPr>
              <a:lnSpc>
                <a:spcPct val="72000"/>
              </a:lnSpc>
              <a:buFontTx/>
              <a:buChar char="➢"/>
              <a:defRPr sz="2500"/>
            </a:pPr>
            <a:r>
              <a:t>Ad Clicks</a:t>
            </a:r>
          </a:p>
          <a:p>
            <a:pPr>
              <a:lnSpc>
                <a:spcPct val="72000"/>
              </a:lnSpc>
              <a:defRPr sz="2500"/>
            </a:pPr>
            <a:r>
              <a:t>total number of times users have clicked on an ad to reach the property.</a:t>
            </a:r>
          </a:p>
          <a:p>
            <a:pPr>
              <a:lnSpc>
                <a:spcPct val="72000"/>
              </a:lnSpc>
              <a:buFontTx/>
              <a:buChar char="➢"/>
              <a:defRPr sz="2500"/>
            </a:pPr>
            <a:r>
              <a:t>Ad Costs</a:t>
            </a:r>
          </a:p>
          <a:p>
            <a:pPr>
              <a:lnSpc>
                <a:spcPct val="72000"/>
              </a:lnSpc>
              <a:defRPr sz="2500"/>
            </a:pPr>
            <a:r>
              <a:t>derived cost for the advertising campaign. The cost of ad Click is linked with  AdWords account.</a:t>
            </a:r>
          </a:p>
          <a:p>
            <a:pPr>
              <a:lnSpc>
                <a:spcPct val="72000"/>
              </a:lnSpc>
              <a:buFontTx/>
              <a:buChar char="➢"/>
              <a:defRPr sz="2500"/>
            </a:pPr>
            <a:r>
              <a:t>Revenue-per-click,</a:t>
            </a:r>
          </a:p>
          <a:p>
            <a:pPr>
              <a:lnSpc>
                <a:spcPct val="72000"/>
              </a:lnSpc>
              <a:defRPr sz="2500"/>
            </a:pPr>
            <a:r>
              <a:t> the average revenue (from ecommerce sales and/or goal value) we received for each click on one of the search ads.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
          <p:cNvSpPr txBox="1">
            <a:spLocks noGrp="1"/>
          </p:cNvSpPr>
          <p:nvPr>
            <p:ph type="title"/>
          </p:nvPr>
        </p:nvSpPr>
        <p:spPr>
          <a:xfrm>
            <a:off x="838200" y="365125"/>
            <a:ext cx="10515600" cy="737296"/>
          </a:xfrm>
          <a:prstGeom prst="rect">
            <a:avLst/>
          </a:prstGeom>
        </p:spPr>
        <p:txBody>
          <a:bodyPr/>
          <a:lstStyle>
            <a:lvl1pPr>
              <a:defRPr sz="3200" b="1"/>
            </a:lvl1pPr>
          </a:lstStyle>
          <a:p>
            <a:r>
              <a:t>Objective </a:t>
            </a:r>
          </a:p>
        </p:txBody>
      </p:sp>
      <p:sp>
        <p:nvSpPr>
          <p:cNvPr id="132" name="Content Placeholder 2"/>
          <p:cNvSpPr txBox="1">
            <a:spLocks noGrp="1"/>
          </p:cNvSpPr>
          <p:nvPr>
            <p:ph type="body" idx="1"/>
          </p:nvPr>
        </p:nvSpPr>
        <p:spPr>
          <a:xfrm>
            <a:off x="838200" y="1825625"/>
            <a:ext cx="10515600" cy="4351338"/>
          </a:xfrm>
          <a:prstGeom prst="rect">
            <a:avLst/>
          </a:prstGeom>
        </p:spPr>
        <p:txBody>
          <a:bodyPr/>
          <a:lstStyle/>
          <a:p>
            <a:pPr marL="0" indent="0" defTabSz="850391">
              <a:spcBef>
                <a:spcPts val="900"/>
              </a:spcBef>
              <a:buSzTx/>
              <a:buNone/>
              <a:defRPr sz="2604"/>
            </a:pPr>
            <a:r>
              <a:t>The objective of this analysis is to</a:t>
            </a:r>
          </a:p>
          <a:p>
            <a:pPr marL="212597" indent="-212597" defTabSz="850391">
              <a:spcBef>
                <a:spcPts val="900"/>
              </a:spcBef>
              <a:defRPr sz="2604"/>
            </a:pPr>
            <a:r>
              <a:t> explore the effect of advertisement on the number of visitors on an e-commerce website and its conversion rate to increase the revenue.</a:t>
            </a:r>
          </a:p>
          <a:p>
            <a:pPr marL="212597" indent="-212597" defTabSz="850391">
              <a:spcBef>
                <a:spcPts val="900"/>
              </a:spcBef>
              <a:defRPr sz="2604"/>
            </a:pPr>
            <a:r>
              <a:t> We are interested in finding certain periods of time where businesses can allocate more effort to advertise a product and reduce advertisement on certain period of month to reduce the advertisement cost.</a:t>
            </a:r>
          </a:p>
          <a:p>
            <a:pPr marL="212597" indent="-212597" defTabSz="850391">
              <a:spcBef>
                <a:spcPts val="900"/>
              </a:spcBef>
              <a:defRPr sz="2604"/>
            </a:pPr>
            <a:r>
              <a:t> This analysis is intended to help in making different campaign strategies so that online stores can increase the sales revenue with minimum advertisement cost.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xfrm>
            <a:off x="838200" y="365125"/>
            <a:ext cx="10515600" cy="620614"/>
          </a:xfrm>
          <a:prstGeom prst="rect">
            <a:avLst/>
          </a:prstGeom>
        </p:spPr>
        <p:txBody>
          <a:bodyPr/>
          <a:lstStyle>
            <a:lvl1pPr>
              <a:defRPr sz="3200" b="1"/>
            </a:lvl1pPr>
          </a:lstStyle>
          <a:p>
            <a:r>
              <a:t>t</a:t>
            </a:r>
          </a:p>
        </p:txBody>
      </p:sp>
      <p:pic>
        <p:nvPicPr>
          <p:cNvPr id="135" name="ts.jpg" descr="ts.jpg"/>
          <p:cNvPicPr>
            <a:picLocks noChangeAspect="1"/>
          </p:cNvPicPr>
          <p:nvPr/>
        </p:nvPicPr>
        <p:blipFill>
          <a:blip r:embed="rId2">
            <a:extLst/>
          </a:blip>
          <a:stretch>
            <a:fillRect/>
          </a:stretch>
        </p:blipFill>
        <p:spPr>
          <a:xfrm>
            <a:off x="181756" y="1203146"/>
            <a:ext cx="8336326" cy="5079949"/>
          </a:xfrm>
          <a:prstGeom prst="rect">
            <a:avLst/>
          </a:prstGeom>
          <a:ln w="12700">
            <a:miter lim="400000"/>
          </a:ln>
        </p:spPr>
      </p:pic>
      <p:pic>
        <p:nvPicPr>
          <p:cNvPr id="136" name="Image" descr="Image"/>
          <p:cNvPicPr>
            <a:picLocks noChangeAspect="1"/>
          </p:cNvPicPr>
          <p:nvPr/>
        </p:nvPicPr>
        <p:blipFill>
          <a:blip r:embed="rId3">
            <a:extLst/>
          </a:blip>
          <a:stretch>
            <a:fillRect/>
          </a:stretch>
        </p:blipFill>
        <p:spPr>
          <a:xfrm>
            <a:off x="8676443" y="4777104"/>
            <a:ext cx="3243887" cy="868625"/>
          </a:xfrm>
          <a:prstGeom prst="rect">
            <a:avLst/>
          </a:prstGeom>
          <a:ln w="12700">
            <a:miter lim="400000"/>
          </a:ln>
        </p:spPr>
      </p:pic>
      <p:pic>
        <p:nvPicPr>
          <p:cNvPr id="137" name="Image" descr="Image"/>
          <p:cNvPicPr>
            <a:picLocks noChangeAspect="1"/>
          </p:cNvPicPr>
          <p:nvPr/>
        </p:nvPicPr>
        <p:blipFill>
          <a:blip r:embed="rId4">
            <a:extLst/>
          </a:blip>
          <a:stretch>
            <a:fillRect/>
          </a:stretch>
        </p:blipFill>
        <p:spPr>
          <a:xfrm>
            <a:off x="8619293" y="3087314"/>
            <a:ext cx="3358186" cy="936800"/>
          </a:xfrm>
          <a:prstGeom prst="rect">
            <a:avLst/>
          </a:prstGeom>
          <a:ln w="12700">
            <a:miter lim="400000"/>
          </a:ln>
        </p:spPr>
      </p:pic>
      <p:pic>
        <p:nvPicPr>
          <p:cNvPr id="138" name="Image" descr="Image"/>
          <p:cNvPicPr>
            <a:picLocks noChangeAspect="1"/>
          </p:cNvPicPr>
          <p:nvPr/>
        </p:nvPicPr>
        <p:blipFill>
          <a:blip r:embed="rId5">
            <a:extLst/>
          </a:blip>
          <a:stretch>
            <a:fillRect/>
          </a:stretch>
        </p:blipFill>
        <p:spPr>
          <a:xfrm>
            <a:off x="8619293" y="1535530"/>
            <a:ext cx="3358186" cy="798793"/>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title"/>
          </p:nvPr>
        </p:nvSpPr>
        <p:spPr>
          <a:xfrm>
            <a:off x="546100" y="288925"/>
            <a:ext cx="10515600" cy="688678"/>
          </a:xfrm>
          <a:prstGeom prst="rect">
            <a:avLst/>
          </a:prstGeom>
        </p:spPr>
        <p:txBody>
          <a:bodyPr/>
          <a:lstStyle>
            <a:lvl1pPr>
              <a:defRPr sz="3200" b="1"/>
            </a:lvl1pPr>
          </a:lstStyle>
          <a:p>
            <a:r>
              <a:t>Weekday Performance</a:t>
            </a:r>
          </a:p>
        </p:txBody>
      </p:sp>
      <p:sp>
        <p:nvSpPr>
          <p:cNvPr id="141" name="Content Placeholder 2"/>
          <p:cNvSpPr txBox="1">
            <a:spLocks noGrp="1"/>
          </p:cNvSpPr>
          <p:nvPr>
            <p:ph type="body" sz="quarter" idx="1"/>
          </p:nvPr>
        </p:nvSpPr>
        <p:spPr>
          <a:xfrm>
            <a:off x="9397156" y="1177528"/>
            <a:ext cx="2490094" cy="5398642"/>
          </a:xfrm>
          <a:prstGeom prst="rect">
            <a:avLst/>
          </a:prstGeom>
        </p:spPr>
        <p:txBody>
          <a:bodyPr/>
          <a:lstStyle/>
          <a:p>
            <a:pPr>
              <a:defRPr sz="1800"/>
            </a:pPr>
            <a:endParaRPr/>
          </a:p>
          <a:p>
            <a:pPr>
              <a:defRPr sz="1800"/>
            </a:pPr>
            <a:r>
              <a:t>Saturday highlight</a:t>
            </a:r>
          </a:p>
          <a:p>
            <a:pPr>
              <a:defRPr sz="1800"/>
            </a:pPr>
            <a:r>
              <a:t>Most of Saturday’s sales is not quite high </a:t>
            </a:r>
          </a:p>
        </p:txBody>
      </p:sp>
      <p:pic>
        <p:nvPicPr>
          <p:cNvPr id="142" name="wday.jpg" descr="wday.jpg"/>
          <p:cNvPicPr>
            <a:picLocks noChangeAspect="1"/>
          </p:cNvPicPr>
          <p:nvPr/>
        </p:nvPicPr>
        <p:blipFill>
          <a:blip r:embed="rId2">
            <a:extLst/>
          </a:blip>
          <a:stretch>
            <a:fillRect/>
          </a:stretch>
        </p:blipFill>
        <p:spPr>
          <a:xfrm>
            <a:off x="176056" y="906715"/>
            <a:ext cx="9022765" cy="5498248"/>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TotalTime>
  <Words>631</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The Forecasting Demand for E-Commerce based on Large Number of Time Series</vt:lpstr>
      <vt:lpstr>Introduction</vt:lpstr>
      <vt:lpstr>Bigcommerce &amp; Google Adwords</vt:lpstr>
      <vt:lpstr>PowerPoint Presentation</vt:lpstr>
      <vt:lpstr>Data</vt:lpstr>
      <vt:lpstr>Google Analytics</vt:lpstr>
      <vt:lpstr>Objective </vt:lpstr>
      <vt:lpstr>t</vt:lpstr>
      <vt:lpstr>Weekday Performance</vt:lpstr>
      <vt:lpstr>Histogram of Weekday Performance</vt:lpstr>
      <vt:lpstr>Use Raw Time Series Data</vt:lpstr>
      <vt:lpstr>ACF &amp; PACF</vt:lpstr>
      <vt:lpstr>Use Quarterly Summarized Data</vt:lpstr>
      <vt:lpstr>Conclusion  </vt:lpstr>
      <vt:lpstr>PowerPoint Presentation</vt:lpstr>
      <vt:lpstr>Residual Normality Test</vt:lpstr>
      <vt:lpstr>Conclusion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Forecasting Demand for E-Commerce based on Large Number of Time Series</dc:title>
  <cp:lastModifiedBy>Paudyal, Prakash  - SDSU Student</cp:lastModifiedBy>
  <cp:revision>6</cp:revision>
  <dcterms:modified xsi:type="dcterms:W3CDTF">2017-11-29T20:49:37Z</dcterms:modified>
</cp:coreProperties>
</file>