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Agrandir Bold" charset="1" panose="00000800000000000000"/>
      <p:regular r:id="rId13"/>
    </p:embeddedFont>
    <p:embeddedFont>
      <p:font typeface="Agrandir" charset="1" panose="00000500000000000000"/>
      <p:regular r:id="rId14"/>
    </p:embeddedFont>
    <p:embeddedFont>
      <p:font typeface="Now" charset="1" panose="00000500000000000000"/>
      <p:regular r:id="rId15"/>
    </p:embeddedFont>
    <p:embeddedFont>
      <p:font typeface="Now Bold" charset="1" panose="00000600000000000000"/>
      <p:regular r:id="rId16"/>
    </p:embeddedFont>
    <p:embeddedFont>
      <p:font typeface="Canva Sans Bold"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6.png" Type="http://schemas.openxmlformats.org/officeDocument/2006/relationships/image"/><Relationship Id="rId12" Target="../media/image37.png" Type="http://schemas.openxmlformats.org/officeDocument/2006/relationships/image"/><Relationship Id="rId13" Target="../media/image38.png" Type="http://schemas.openxmlformats.org/officeDocument/2006/relationships/image"/><Relationship Id="rId14" Target="../media/image39.pn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33.png" Type="http://schemas.openxmlformats.org/officeDocument/2006/relationships/image"/><Relationship Id="rId9" Target="../media/image3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7F3"/>
        </a:solidFill>
      </p:bgPr>
    </p:bg>
    <p:spTree>
      <p:nvGrpSpPr>
        <p:cNvPr id="1" name=""/>
        <p:cNvGrpSpPr/>
        <p:nvPr/>
      </p:nvGrpSpPr>
      <p:grpSpPr>
        <a:xfrm>
          <a:off x="0" y="0"/>
          <a:ext cx="0" cy="0"/>
          <a:chOff x="0" y="0"/>
          <a:chExt cx="0" cy="0"/>
        </a:xfrm>
      </p:grpSpPr>
      <p:grpSp>
        <p:nvGrpSpPr>
          <p:cNvPr name="Group 2" id="2"/>
          <p:cNvGrpSpPr/>
          <p:nvPr/>
        </p:nvGrpSpPr>
        <p:grpSpPr>
          <a:xfrm rot="0">
            <a:off x="0" y="-311820"/>
            <a:ext cx="18394084" cy="18384400"/>
            <a:chOff x="0" y="0"/>
            <a:chExt cx="24525445" cy="24512533"/>
          </a:xfrm>
        </p:grpSpPr>
        <p:grpSp>
          <p:nvGrpSpPr>
            <p:cNvPr name="Group 3" id="3"/>
            <p:cNvGrpSpPr>
              <a:grpSpLocks noChangeAspect="true"/>
            </p:cNvGrpSpPr>
            <p:nvPr/>
          </p:nvGrpSpPr>
          <p:grpSpPr>
            <a:xfrm rot="0">
              <a:off x="0" y="0"/>
              <a:ext cx="8189006" cy="8198809"/>
              <a:chOff x="0" y="0"/>
              <a:chExt cx="5516626" cy="5523230"/>
            </a:xfrm>
          </p:grpSpPr>
          <p:sp>
            <p:nvSpPr>
              <p:cNvPr name="Freeform 4" id="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5" id="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 id="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 id="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 id="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 id="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 id="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 id="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 id="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 id="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 id="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 id="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 id="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 id="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 id="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9" id="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20" id="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21" id="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22" id="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23" id="23"/>
            <p:cNvGrpSpPr>
              <a:grpSpLocks noChangeAspect="true"/>
            </p:cNvGrpSpPr>
            <p:nvPr/>
          </p:nvGrpSpPr>
          <p:grpSpPr>
            <a:xfrm rot="0">
              <a:off x="8168219" y="0"/>
              <a:ext cx="8189006" cy="8198809"/>
              <a:chOff x="0" y="0"/>
              <a:chExt cx="5516626" cy="5523230"/>
            </a:xfrm>
          </p:grpSpPr>
          <p:sp>
            <p:nvSpPr>
              <p:cNvPr name="Freeform 24" id="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25" id="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6" id="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7" id="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8" id="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9" id="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0" id="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1" id="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2" id="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3" id="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4" id="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5" id="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6" id="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7" id="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8" id="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9" id="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40" id="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41" id="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42" id="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43" id="43"/>
            <p:cNvGrpSpPr>
              <a:grpSpLocks noChangeAspect="true"/>
            </p:cNvGrpSpPr>
            <p:nvPr/>
          </p:nvGrpSpPr>
          <p:grpSpPr>
            <a:xfrm rot="0">
              <a:off x="16336439" y="0"/>
              <a:ext cx="8189006" cy="8198809"/>
              <a:chOff x="0" y="0"/>
              <a:chExt cx="5516626" cy="5523230"/>
            </a:xfrm>
          </p:grpSpPr>
          <p:sp>
            <p:nvSpPr>
              <p:cNvPr name="Freeform 44" id="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45" id="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6" id="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7" id="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8" id="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9" id="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0" id="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1" id="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2" id="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3" id="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4" id="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5" id="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6" id="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7" id="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8" id="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9" id="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60" id="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61" id="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62" id="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63" id="63"/>
            <p:cNvGrpSpPr>
              <a:grpSpLocks noChangeAspect="true"/>
            </p:cNvGrpSpPr>
            <p:nvPr/>
          </p:nvGrpSpPr>
          <p:grpSpPr>
            <a:xfrm rot="0">
              <a:off x="0" y="8155837"/>
              <a:ext cx="8189006" cy="8198809"/>
              <a:chOff x="0" y="0"/>
              <a:chExt cx="5516626" cy="5523230"/>
            </a:xfrm>
          </p:grpSpPr>
          <p:sp>
            <p:nvSpPr>
              <p:cNvPr name="Freeform 64" id="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65" id="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6" id="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7" id="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8" id="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9" id="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0" id="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1" id="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2" id="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3" id="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4" id="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5" id="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6" id="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7" id="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8" id="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9" id="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80" id="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81" id="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82" id="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83" id="83"/>
            <p:cNvGrpSpPr>
              <a:grpSpLocks noChangeAspect="true"/>
            </p:cNvGrpSpPr>
            <p:nvPr/>
          </p:nvGrpSpPr>
          <p:grpSpPr>
            <a:xfrm rot="0">
              <a:off x="8168219" y="8155837"/>
              <a:ext cx="8189006" cy="8198809"/>
              <a:chOff x="0" y="0"/>
              <a:chExt cx="5516626" cy="5523230"/>
            </a:xfrm>
          </p:grpSpPr>
          <p:sp>
            <p:nvSpPr>
              <p:cNvPr name="Freeform 84" id="8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85" id="8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6" id="8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7" id="8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8" id="8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9" id="8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0" id="9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1" id="9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2" id="9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3" id="9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4" id="9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5" id="9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6" id="9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7" id="9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8" id="9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9" id="9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00" id="10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01" id="10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02" id="10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03" id="103"/>
            <p:cNvGrpSpPr>
              <a:grpSpLocks noChangeAspect="true"/>
            </p:cNvGrpSpPr>
            <p:nvPr/>
          </p:nvGrpSpPr>
          <p:grpSpPr>
            <a:xfrm rot="0">
              <a:off x="16336439" y="8155837"/>
              <a:ext cx="8189006" cy="8198809"/>
              <a:chOff x="0" y="0"/>
              <a:chExt cx="5516626" cy="5523230"/>
            </a:xfrm>
          </p:grpSpPr>
          <p:sp>
            <p:nvSpPr>
              <p:cNvPr name="Freeform 104" id="10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05" id="10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6" id="10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7" id="10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8" id="10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9" id="10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0" id="1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1" id="1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2" id="1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3" id="1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4" id="1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5" id="1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6" id="1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7" id="1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8" id="1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9" id="1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20" id="1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21" id="1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22" id="1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23" id="123"/>
            <p:cNvGrpSpPr>
              <a:grpSpLocks noChangeAspect="true"/>
            </p:cNvGrpSpPr>
            <p:nvPr/>
          </p:nvGrpSpPr>
          <p:grpSpPr>
            <a:xfrm rot="0">
              <a:off x="0" y="16313724"/>
              <a:ext cx="8189006" cy="8198809"/>
              <a:chOff x="0" y="0"/>
              <a:chExt cx="5516626" cy="5523230"/>
            </a:xfrm>
          </p:grpSpPr>
          <p:sp>
            <p:nvSpPr>
              <p:cNvPr name="Freeform 124" id="1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25" id="1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6" id="1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7" id="1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8" id="1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9" id="1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0" id="1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1" id="1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2" id="1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3" id="1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4" id="1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5" id="1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6" id="1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7" id="1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8" id="1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9" id="1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40" id="1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41" id="1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42" id="1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43" id="143"/>
            <p:cNvGrpSpPr>
              <a:grpSpLocks noChangeAspect="true"/>
            </p:cNvGrpSpPr>
            <p:nvPr/>
          </p:nvGrpSpPr>
          <p:grpSpPr>
            <a:xfrm rot="0">
              <a:off x="8168219" y="16313724"/>
              <a:ext cx="8189006" cy="8198809"/>
              <a:chOff x="0" y="0"/>
              <a:chExt cx="5516626" cy="5523230"/>
            </a:xfrm>
          </p:grpSpPr>
          <p:sp>
            <p:nvSpPr>
              <p:cNvPr name="Freeform 144" id="1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45" id="1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6" id="1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7" id="1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8" id="1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9" id="1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0" id="1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1" id="1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2" id="1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3" id="1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4" id="1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5" id="1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6" id="1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7" id="1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8" id="1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9" id="1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0" id="1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1" id="1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2" id="1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63" id="163"/>
            <p:cNvGrpSpPr>
              <a:grpSpLocks noChangeAspect="true"/>
            </p:cNvGrpSpPr>
            <p:nvPr/>
          </p:nvGrpSpPr>
          <p:grpSpPr>
            <a:xfrm rot="0">
              <a:off x="16336439" y="16313724"/>
              <a:ext cx="8189006" cy="8198809"/>
              <a:chOff x="0" y="0"/>
              <a:chExt cx="5516626" cy="5523230"/>
            </a:xfrm>
          </p:grpSpPr>
          <p:sp>
            <p:nvSpPr>
              <p:cNvPr name="Freeform 164" id="1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65" id="1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6" id="1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7" id="1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8" id="1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9" id="1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0" id="1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1" id="1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2" id="1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3" id="1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4" id="1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5" id="1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6" id="1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7" id="1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8" id="1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9" id="1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0" id="1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1" id="1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2" id="1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sp>
        <p:nvSpPr>
          <p:cNvPr name="AutoShape 183" id="183"/>
          <p:cNvSpPr/>
          <p:nvPr/>
        </p:nvSpPr>
        <p:spPr>
          <a:xfrm rot="0">
            <a:off x="2669772" y="3230830"/>
            <a:ext cx="12948457" cy="4179090"/>
          </a:xfrm>
          <a:prstGeom prst="rect">
            <a:avLst/>
          </a:prstGeom>
          <a:solidFill>
            <a:srgbClr val="CB6CE6"/>
          </a:solidFill>
        </p:spPr>
      </p:sp>
      <p:sp>
        <p:nvSpPr>
          <p:cNvPr name="Freeform 184" id="184"/>
          <p:cNvSpPr/>
          <p:nvPr/>
        </p:nvSpPr>
        <p:spPr>
          <a:xfrm flipH="false" flipV="false" rot="0">
            <a:off x="2524379" y="2479956"/>
            <a:ext cx="13239243" cy="5680839"/>
          </a:xfrm>
          <a:custGeom>
            <a:avLst/>
            <a:gdLst/>
            <a:ahLst/>
            <a:cxnLst/>
            <a:rect r="r" b="b" t="t" l="l"/>
            <a:pathLst>
              <a:path h="5680839" w="13239243">
                <a:moveTo>
                  <a:pt x="0" y="0"/>
                </a:moveTo>
                <a:lnTo>
                  <a:pt x="13239242" y="0"/>
                </a:lnTo>
                <a:lnTo>
                  <a:pt x="13239242" y="5680839"/>
                </a:lnTo>
                <a:lnTo>
                  <a:pt x="0" y="56808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5" id="185"/>
          <p:cNvSpPr txBox="true"/>
          <p:nvPr/>
        </p:nvSpPr>
        <p:spPr>
          <a:xfrm rot="0">
            <a:off x="3420801" y="4386236"/>
            <a:ext cx="11446398" cy="1658728"/>
          </a:xfrm>
          <a:prstGeom prst="rect">
            <a:avLst/>
          </a:prstGeom>
        </p:spPr>
        <p:txBody>
          <a:bodyPr anchor="t" rtlCol="false" tIns="0" lIns="0" bIns="0" rIns="0">
            <a:spAutoFit/>
          </a:bodyPr>
          <a:lstStyle/>
          <a:p>
            <a:pPr algn="ctr">
              <a:lnSpc>
                <a:spcPts val="6224"/>
              </a:lnSpc>
            </a:pPr>
            <a:r>
              <a:rPr lang="en-US" sz="4445" b="true">
                <a:solidFill>
                  <a:srgbClr val="000000"/>
                </a:solidFill>
                <a:latin typeface="Agrandir Bold"/>
                <a:ea typeface="Agrandir Bold"/>
                <a:cs typeface="Agrandir Bold"/>
                <a:sym typeface="Agrandir Bold"/>
              </a:rPr>
              <a:t>Breast Cancer Prediction </a:t>
            </a:r>
          </a:p>
          <a:p>
            <a:pPr algn="ctr">
              <a:lnSpc>
                <a:spcPts val="6224"/>
              </a:lnSpc>
            </a:pPr>
            <a:r>
              <a:rPr lang="en-US" b="true" sz="4445">
                <a:solidFill>
                  <a:srgbClr val="000000"/>
                </a:solidFill>
                <a:latin typeface="Agrandir Bold"/>
                <a:ea typeface="Agrandir Bold"/>
                <a:cs typeface="Agrandir Bold"/>
                <a:sym typeface="Agrandir Bold"/>
              </a:rPr>
              <a:t>Using SVM and KNN</a:t>
            </a:r>
          </a:p>
        </p:txBody>
      </p:sp>
      <p:sp>
        <p:nvSpPr>
          <p:cNvPr name="Freeform 186" id="186"/>
          <p:cNvSpPr/>
          <p:nvPr/>
        </p:nvSpPr>
        <p:spPr>
          <a:xfrm flipH="false" flipV="false" rot="-8842218">
            <a:off x="12837441" y="7104402"/>
            <a:ext cx="2208298" cy="1935272"/>
          </a:xfrm>
          <a:custGeom>
            <a:avLst/>
            <a:gdLst/>
            <a:ahLst/>
            <a:cxnLst/>
            <a:rect r="r" b="b" t="t" l="l"/>
            <a:pathLst>
              <a:path h="1935272" w="2208298">
                <a:moveTo>
                  <a:pt x="0" y="0"/>
                </a:moveTo>
                <a:lnTo>
                  <a:pt x="2208298" y="0"/>
                </a:lnTo>
                <a:lnTo>
                  <a:pt x="2208298" y="1935272"/>
                </a:lnTo>
                <a:lnTo>
                  <a:pt x="0" y="19352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7" id="187"/>
          <p:cNvSpPr/>
          <p:nvPr/>
        </p:nvSpPr>
        <p:spPr>
          <a:xfrm flipH="false" flipV="false" rot="-74130">
            <a:off x="2133697" y="1216913"/>
            <a:ext cx="2574207" cy="2349549"/>
          </a:xfrm>
          <a:custGeom>
            <a:avLst/>
            <a:gdLst/>
            <a:ahLst/>
            <a:cxnLst/>
            <a:rect r="r" b="b" t="t" l="l"/>
            <a:pathLst>
              <a:path h="2349549" w="2574207">
                <a:moveTo>
                  <a:pt x="0" y="0"/>
                </a:moveTo>
                <a:lnTo>
                  <a:pt x="2574208" y="0"/>
                </a:lnTo>
                <a:lnTo>
                  <a:pt x="2574208" y="2349549"/>
                </a:lnTo>
                <a:lnTo>
                  <a:pt x="0" y="23495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8" id="188"/>
          <p:cNvSpPr txBox="true"/>
          <p:nvPr/>
        </p:nvSpPr>
        <p:spPr>
          <a:xfrm rot="0">
            <a:off x="6638977" y="6452908"/>
            <a:ext cx="5010046" cy="341494"/>
          </a:xfrm>
          <a:prstGeom prst="rect">
            <a:avLst/>
          </a:prstGeom>
        </p:spPr>
        <p:txBody>
          <a:bodyPr anchor="t" rtlCol="false" tIns="0" lIns="0" bIns="0" rIns="0">
            <a:spAutoFit/>
          </a:bodyPr>
          <a:lstStyle/>
          <a:p>
            <a:pPr algn="ctr">
              <a:lnSpc>
                <a:spcPts val="2458"/>
              </a:lnSpc>
            </a:pPr>
            <a:r>
              <a:rPr lang="en-US" sz="1755">
                <a:solidFill>
                  <a:srgbClr val="FFFFFF"/>
                </a:solidFill>
                <a:latin typeface="Agrandir"/>
                <a:ea typeface="Agrandir"/>
                <a:cs typeface="Agrandir"/>
                <a:sym typeface="Agrandir"/>
              </a:rPr>
              <a:t>Pranan Jaya Surya Irnadi - 22/492167/PA/21078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7F3"/>
        </a:solidFill>
      </p:bgPr>
    </p:bg>
    <p:spTree>
      <p:nvGrpSpPr>
        <p:cNvPr id="1" name=""/>
        <p:cNvGrpSpPr/>
        <p:nvPr/>
      </p:nvGrpSpPr>
      <p:grpSpPr>
        <a:xfrm>
          <a:off x="0" y="0"/>
          <a:ext cx="0" cy="0"/>
          <a:chOff x="0" y="0"/>
          <a:chExt cx="0" cy="0"/>
        </a:xfrm>
      </p:grpSpPr>
      <p:grpSp>
        <p:nvGrpSpPr>
          <p:cNvPr name="Group 2" id="2"/>
          <p:cNvGrpSpPr/>
          <p:nvPr/>
        </p:nvGrpSpPr>
        <p:grpSpPr>
          <a:xfrm rot="0">
            <a:off x="0" y="-311820"/>
            <a:ext cx="18394084" cy="18384400"/>
            <a:chOff x="0" y="0"/>
            <a:chExt cx="24525445" cy="24512533"/>
          </a:xfrm>
        </p:grpSpPr>
        <p:grpSp>
          <p:nvGrpSpPr>
            <p:cNvPr name="Group 3" id="3"/>
            <p:cNvGrpSpPr>
              <a:grpSpLocks noChangeAspect="true"/>
            </p:cNvGrpSpPr>
            <p:nvPr/>
          </p:nvGrpSpPr>
          <p:grpSpPr>
            <a:xfrm rot="0">
              <a:off x="0" y="0"/>
              <a:ext cx="8189006" cy="8198809"/>
              <a:chOff x="0" y="0"/>
              <a:chExt cx="5516626" cy="5523230"/>
            </a:xfrm>
          </p:grpSpPr>
          <p:sp>
            <p:nvSpPr>
              <p:cNvPr name="Freeform 4" id="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5" id="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 id="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 id="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 id="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 id="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 id="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 id="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 id="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 id="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 id="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 id="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 id="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 id="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 id="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9" id="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20" id="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21" id="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22" id="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23" id="23"/>
            <p:cNvGrpSpPr>
              <a:grpSpLocks noChangeAspect="true"/>
            </p:cNvGrpSpPr>
            <p:nvPr/>
          </p:nvGrpSpPr>
          <p:grpSpPr>
            <a:xfrm rot="0">
              <a:off x="8168219" y="0"/>
              <a:ext cx="8189006" cy="8198809"/>
              <a:chOff x="0" y="0"/>
              <a:chExt cx="5516626" cy="5523230"/>
            </a:xfrm>
          </p:grpSpPr>
          <p:sp>
            <p:nvSpPr>
              <p:cNvPr name="Freeform 24" id="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25" id="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6" id="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7" id="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8" id="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9" id="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0" id="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1" id="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2" id="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3" id="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4" id="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5" id="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6" id="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7" id="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8" id="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9" id="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40" id="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41" id="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42" id="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43" id="43"/>
            <p:cNvGrpSpPr>
              <a:grpSpLocks noChangeAspect="true"/>
            </p:cNvGrpSpPr>
            <p:nvPr/>
          </p:nvGrpSpPr>
          <p:grpSpPr>
            <a:xfrm rot="0">
              <a:off x="16336439" y="0"/>
              <a:ext cx="8189006" cy="8198809"/>
              <a:chOff x="0" y="0"/>
              <a:chExt cx="5516626" cy="5523230"/>
            </a:xfrm>
          </p:grpSpPr>
          <p:sp>
            <p:nvSpPr>
              <p:cNvPr name="Freeform 44" id="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45" id="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6" id="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7" id="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8" id="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9" id="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0" id="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1" id="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2" id="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3" id="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4" id="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5" id="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6" id="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7" id="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8" id="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9" id="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60" id="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61" id="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62" id="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63" id="63"/>
            <p:cNvGrpSpPr>
              <a:grpSpLocks noChangeAspect="true"/>
            </p:cNvGrpSpPr>
            <p:nvPr/>
          </p:nvGrpSpPr>
          <p:grpSpPr>
            <a:xfrm rot="0">
              <a:off x="0" y="8155837"/>
              <a:ext cx="8189006" cy="8198809"/>
              <a:chOff x="0" y="0"/>
              <a:chExt cx="5516626" cy="5523230"/>
            </a:xfrm>
          </p:grpSpPr>
          <p:sp>
            <p:nvSpPr>
              <p:cNvPr name="Freeform 64" id="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65" id="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6" id="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7" id="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8" id="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9" id="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0" id="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1" id="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2" id="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3" id="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4" id="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5" id="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6" id="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7" id="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8" id="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9" id="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80" id="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81" id="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82" id="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83" id="83"/>
            <p:cNvGrpSpPr>
              <a:grpSpLocks noChangeAspect="true"/>
            </p:cNvGrpSpPr>
            <p:nvPr/>
          </p:nvGrpSpPr>
          <p:grpSpPr>
            <a:xfrm rot="0">
              <a:off x="8168219" y="8155837"/>
              <a:ext cx="8189006" cy="8198809"/>
              <a:chOff x="0" y="0"/>
              <a:chExt cx="5516626" cy="5523230"/>
            </a:xfrm>
          </p:grpSpPr>
          <p:sp>
            <p:nvSpPr>
              <p:cNvPr name="Freeform 84" id="8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85" id="8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6" id="8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7" id="8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8" id="8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9" id="8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0" id="9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1" id="9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2" id="9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3" id="9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4" id="9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5" id="9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6" id="9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7" id="9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8" id="9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9" id="9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00" id="10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01" id="10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02" id="10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03" id="103"/>
            <p:cNvGrpSpPr>
              <a:grpSpLocks noChangeAspect="true"/>
            </p:cNvGrpSpPr>
            <p:nvPr/>
          </p:nvGrpSpPr>
          <p:grpSpPr>
            <a:xfrm rot="0">
              <a:off x="16336439" y="8155837"/>
              <a:ext cx="8189006" cy="8198809"/>
              <a:chOff x="0" y="0"/>
              <a:chExt cx="5516626" cy="5523230"/>
            </a:xfrm>
          </p:grpSpPr>
          <p:sp>
            <p:nvSpPr>
              <p:cNvPr name="Freeform 104" id="10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05" id="10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6" id="10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7" id="10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8" id="10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9" id="10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0" id="1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1" id="1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2" id="1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3" id="1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4" id="1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5" id="1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6" id="1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7" id="1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8" id="1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9" id="1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20" id="1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21" id="1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22" id="1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23" id="123"/>
            <p:cNvGrpSpPr>
              <a:grpSpLocks noChangeAspect="true"/>
            </p:cNvGrpSpPr>
            <p:nvPr/>
          </p:nvGrpSpPr>
          <p:grpSpPr>
            <a:xfrm rot="0">
              <a:off x="0" y="16313724"/>
              <a:ext cx="8189006" cy="8198809"/>
              <a:chOff x="0" y="0"/>
              <a:chExt cx="5516626" cy="5523230"/>
            </a:xfrm>
          </p:grpSpPr>
          <p:sp>
            <p:nvSpPr>
              <p:cNvPr name="Freeform 124" id="1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25" id="1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6" id="1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7" id="1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8" id="1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9" id="1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0" id="1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1" id="1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2" id="1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3" id="1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4" id="1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5" id="1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6" id="1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7" id="1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8" id="1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9" id="1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40" id="1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41" id="1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42" id="1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43" id="143"/>
            <p:cNvGrpSpPr>
              <a:grpSpLocks noChangeAspect="true"/>
            </p:cNvGrpSpPr>
            <p:nvPr/>
          </p:nvGrpSpPr>
          <p:grpSpPr>
            <a:xfrm rot="0">
              <a:off x="8168219" y="16313724"/>
              <a:ext cx="8189006" cy="8198809"/>
              <a:chOff x="0" y="0"/>
              <a:chExt cx="5516626" cy="5523230"/>
            </a:xfrm>
          </p:grpSpPr>
          <p:sp>
            <p:nvSpPr>
              <p:cNvPr name="Freeform 144" id="1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45" id="1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6" id="1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7" id="1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8" id="1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9" id="1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0" id="1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1" id="1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2" id="1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3" id="1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4" id="1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5" id="1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6" id="1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7" id="1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8" id="1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9" id="1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0" id="1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1" id="1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2" id="1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63" id="163"/>
            <p:cNvGrpSpPr>
              <a:grpSpLocks noChangeAspect="true"/>
            </p:cNvGrpSpPr>
            <p:nvPr/>
          </p:nvGrpSpPr>
          <p:grpSpPr>
            <a:xfrm rot="0">
              <a:off x="16336439" y="16313724"/>
              <a:ext cx="8189006" cy="8198809"/>
              <a:chOff x="0" y="0"/>
              <a:chExt cx="5516626" cy="5523230"/>
            </a:xfrm>
          </p:grpSpPr>
          <p:sp>
            <p:nvSpPr>
              <p:cNvPr name="Freeform 164" id="1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65" id="1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6" id="1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7" id="1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8" id="1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9" id="1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0" id="1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1" id="1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2" id="1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3" id="1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4" id="1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5" id="1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6" id="1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7" id="1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8" id="1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9" id="1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0" id="1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1" id="1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2" id="1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sp>
        <p:nvSpPr>
          <p:cNvPr name="AutoShape 183" id="183"/>
          <p:cNvSpPr/>
          <p:nvPr/>
        </p:nvSpPr>
        <p:spPr>
          <a:xfrm rot="0">
            <a:off x="5389208" y="721692"/>
            <a:ext cx="7061144" cy="2278971"/>
          </a:xfrm>
          <a:prstGeom prst="rect">
            <a:avLst/>
          </a:prstGeom>
          <a:solidFill>
            <a:srgbClr val="7ED957"/>
          </a:solidFill>
        </p:spPr>
      </p:sp>
      <p:sp>
        <p:nvSpPr>
          <p:cNvPr name="Freeform 184" id="184"/>
          <p:cNvSpPr/>
          <p:nvPr/>
        </p:nvSpPr>
        <p:spPr>
          <a:xfrm flipH="false" flipV="false" rot="0">
            <a:off x="5389208" y="408737"/>
            <a:ext cx="7219717" cy="3097915"/>
          </a:xfrm>
          <a:custGeom>
            <a:avLst/>
            <a:gdLst/>
            <a:ahLst/>
            <a:cxnLst/>
            <a:rect r="r" b="b" t="t" l="l"/>
            <a:pathLst>
              <a:path h="3097915" w="7219717">
                <a:moveTo>
                  <a:pt x="0" y="0"/>
                </a:moveTo>
                <a:lnTo>
                  <a:pt x="7219717" y="0"/>
                </a:lnTo>
                <a:lnTo>
                  <a:pt x="7219717" y="3097915"/>
                </a:lnTo>
                <a:lnTo>
                  <a:pt x="0" y="30979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5" id="185"/>
          <p:cNvSpPr txBox="true"/>
          <p:nvPr/>
        </p:nvSpPr>
        <p:spPr>
          <a:xfrm rot="0">
            <a:off x="5806779" y="1349682"/>
            <a:ext cx="6226002" cy="987425"/>
          </a:xfrm>
          <a:prstGeom prst="rect">
            <a:avLst/>
          </a:prstGeom>
        </p:spPr>
        <p:txBody>
          <a:bodyPr anchor="t" rtlCol="false" tIns="0" lIns="0" bIns="0" rIns="0">
            <a:spAutoFit/>
          </a:bodyPr>
          <a:lstStyle/>
          <a:p>
            <a:pPr algn="ctr">
              <a:lnSpc>
                <a:spcPts val="6999"/>
              </a:lnSpc>
            </a:pPr>
            <a:r>
              <a:rPr lang="en-US" b="true" sz="4999">
                <a:solidFill>
                  <a:srgbClr val="000000"/>
                </a:solidFill>
                <a:latin typeface="Agrandir Bold"/>
                <a:ea typeface="Agrandir Bold"/>
                <a:cs typeface="Agrandir Bold"/>
                <a:sym typeface="Agrandir Bold"/>
              </a:rPr>
              <a:t>Abstract</a:t>
            </a:r>
          </a:p>
        </p:txBody>
      </p:sp>
      <p:sp>
        <p:nvSpPr>
          <p:cNvPr name="Freeform 186" id="186"/>
          <p:cNvSpPr/>
          <p:nvPr/>
        </p:nvSpPr>
        <p:spPr>
          <a:xfrm flipH="false" flipV="false" rot="-8842218">
            <a:off x="12159500" y="2429671"/>
            <a:ext cx="898850" cy="787720"/>
          </a:xfrm>
          <a:custGeom>
            <a:avLst/>
            <a:gdLst/>
            <a:ahLst/>
            <a:cxnLst/>
            <a:rect r="r" b="b" t="t" l="l"/>
            <a:pathLst>
              <a:path h="787720" w="898850">
                <a:moveTo>
                  <a:pt x="0" y="0"/>
                </a:moveTo>
                <a:lnTo>
                  <a:pt x="898850" y="0"/>
                </a:lnTo>
                <a:lnTo>
                  <a:pt x="898850" y="787719"/>
                </a:lnTo>
                <a:lnTo>
                  <a:pt x="0" y="7877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7" id="187"/>
          <p:cNvSpPr/>
          <p:nvPr/>
        </p:nvSpPr>
        <p:spPr>
          <a:xfrm flipH="false" flipV="false" rot="-523235">
            <a:off x="4773520" y="956823"/>
            <a:ext cx="1403785" cy="1281273"/>
          </a:xfrm>
          <a:custGeom>
            <a:avLst/>
            <a:gdLst/>
            <a:ahLst/>
            <a:cxnLst/>
            <a:rect r="r" b="b" t="t" l="l"/>
            <a:pathLst>
              <a:path h="1281273" w="1403785">
                <a:moveTo>
                  <a:pt x="0" y="0"/>
                </a:moveTo>
                <a:lnTo>
                  <a:pt x="1403785" y="0"/>
                </a:lnTo>
                <a:lnTo>
                  <a:pt x="1403785" y="1281272"/>
                </a:lnTo>
                <a:lnTo>
                  <a:pt x="0" y="12812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8" id="188"/>
          <p:cNvSpPr txBox="true"/>
          <p:nvPr/>
        </p:nvSpPr>
        <p:spPr>
          <a:xfrm rot="0">
            <a:off x="4129977" y="4275638"/>
            <a:ext cx="11579733" cy="5567680"/>
          </a:xfrm>
          <a:prstGeom prst="rect">
            <a:avLst/>
          </a:prstGeom>
        </p:spPr>
        <p:txBody>
          <a:bodyPr anchor="t" rtlCol="false" tIns="0" lIns="0" bIns="0" rIns="0">
            <a:spAutoFit/>
          </a:bodyPr>
          <a:lstStyle/>
          <a:p>
            <a:pPr algn="l" marL="561339" indent="-280669" lvl="1">
              <a:lnSpc>
                <a:spcPts val="3379"/>
              </a:lnSpc>
              <a:buFont typeface="Arial"/>
              <a:buChar char="•"/>
            </a:pPr>
            <a:r>
              <a:rPr lang="en-US" sz="2599">
                <a:solidFill>
                  <a:srgbClr val="000000"/>
                </a:solidFill>
                <a:latin typeface="Now"/>
                <a:ea typeface="Now"/>
                <a:cs typeface="Now"/>
                <a:sym typeface="Now"/>
              </a:rPr>
              <a:t>This comprehensive report delves into the utilization of Support Vector Machines (SVM) and K-Nearest Neighbors (KNN) for the prognostication of breast cancer diagnoses predicated on a dataset comprising real-valued features derived from cellular nuclei.</a:t>
            </a:r>
          </a:p>
          <a:p>
            <a:pPr algn="l" marL="561339" indent="-280669" lvl="1">
              <a:lnSpc>
                <a:spcPts val="3379"/>
              </a:lnSpc>
              <a:buFont typeface="Arial"/>
              <a:buChar char="•"/>
            </a:pPr>
            <a:r>
              <a:rPr lang="en-US" sz="2599">
                <a:solidFill>
                  <a:srgbClr val="000000"/>
                </a:solidFill>
                <a:latin typeface="Now"/>
                <a:ea typeface="Now"/>
                <a:cs typeface="Now"/>
                <a:sym typeface="Now"/>
              </a:rPr>
              <a:t>Methodologies encompass:</a:t>
            </a:r>
          </a:p>
          <a:p>
            <a:pPr algn="l" marL="1122678" indent="-374226" lvl="2">
              <a:lnSpc>
                <a:spcPts val="3379"/>
              </a:lnSpc>
              <a:buFont typeface="Arial"/>
              <a:buChar char="⚬"/>
            </a:pPr>
            <a:r>
              <a:rPr lang="en-US" sz="2599">
                <a:solidFill>
                  <a:srgbClr val="000000"/>
                </a:solidFill>
                <a:latin typeface="Now"/>
                <a:ea typeface="Now"/>
                <a:cs typeface="Now"/>
                <a:sym typeface="Now"/>
              </a:rPr>
              <a:t>Rigorous data preprocessing</a:t>
            </a:r>
          </a:p>
          <a:p>
            <a:pPr algn="l" marL="1122678" indent="-374226" lvl="2">
              <a:lnSpc>
                <a:spcPts val="3379"/>
              </a:lnSpc>
              <a:buFont typeface="Arial"/>
              <a:buChar char="⚬"/>
            </a:pPr>
            <a:r>
              <a:rPr lang="en-US" sz="2599">
                <a:solidFill>
                  <a:srgbClr val="000000"/>
                </a:solidFill>
                <a:latin typeface="Now"/>
                <a:ea typeface="Now"/>
                <a:cs typeface="Now"/>
                <a:sym typeface="Now"/>
              </a:rPr>
              <a:t>In-depth exploratory data analysis</a:t>
            </a:r>
          </a:p>
          <a:p>
            <a:pPr algn="l" marL="1122678" indent="-374226" lvl="2">
              <a:lnSpc>
                <a:spcPts val="3379"/>
              </a:lnSpc>
              <a:buFont typeface="Arial"/>
              <a:buChar char="⚬"/>
            </a:pPr>
            <a:r>
              <a:rPr lang="en-US" sz="2599">
                <a:solidFill>
                  <a:srgbClr val="000000"/>
                </a:solidFill>
                <a:latin typeface="Now"/>
                <a:ea typeface="Now"/>
                <a:cs typeface="Now"/>
                <a:sym typeface="Now"/>
              </a:rPr>
              <a:t>Meticulous model evaluation</a:t>
            </a:r>
          </a:p>
          <a:p>
            <a:pPr algn="l" marL="561339" indent="-280669" lvl="1">
              <a:lnSpc>
                <a:spcPts val="3379"/>
              </a:lnSpc>
              <a:buFont typeface="Arial"/>
              <a:buChar char="•"/>
            </a:pPr>
            <a:r>
              <a:rPr lang="en-US" sz="2599">
                <a:solidFill>
                  <a:srgbClr val="000000"/>
                </a:solidFill>
                <a:latin typeface="Now"/>
                <a:ea typeface="Now"/>
                <a:cs typeface="Now"/>
                <a:sym typeface="Now"/>
              </a:rPr>
              <a:t>The results elucidate the efficacy of these models in binary classification endeavors, providing insights into performance metrics and comparative analyses.</a:t>
            </a:r>
          </a:p>
          <a:p>
            <a:pPr algn="l">
              <a:lnSpc>
                <a:spcPts val="337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FFF2"/>
        </a:solidFill>
      </p:bgPr>
    </p:bg>
    <p:spTree>
      <p:nvGrpSpPr>
        <p:cNvPr id="1" name=""/>
        <p:cNvGrpSpPr/>
        <p:nvPr/>
      </p:nvGrpSpPr>
      <p:grpSpPr>
        <a:xfrm>
          <a:off x="0" y="0"/>
          <a:ext cx="0" cy="0"/>
          <a:chOff x="0" y="0"/>
          <a:chExt cx="0" cy="0"/>
        </a:xfrm>
      </p:grpSpPr>
      <p:grpSp>
        <p:nvGrpSpPr>
          <p:cNvPr name="Group 2" id="2"/>
          <p:cNvGrpSpPr/>
          <p:nvPr/>
        </p:nvGrpSpPr>
        <p:grpSpPr>
          <a:xfrm rot="0">
            <a:off x="0" y="0"/>
            <a:ext cx="18394084" cy="18384400"/>
            <a:chOff x="0" y="0"/>
            <a:chExt cx="24525445" cy="24512533"/>
          </a:xfrm>
        </p:grpSpPr>
        <p:grpSp>
          <p:nvGrpSpPr>
            <p:cNvPr name="Group 3" id="3"/>
            <p:cNvGrpSpPr>
              <a:grpSpLocks noChangeAspect="true"/>
            </p:cNvGrpSpPr>
            <p:nvPr/>
          </p:nvGrpSpPr>
          <p:grpSpPr>
            <a:xfrm rot="0">
              <a:off x="0" y="0"/>
              <a:ext cx="8189006" cy="8198809"/>
              <a:chOff x="0" y="0"/>
              <a:chExt cx="5516626" cy="5523230"/>
            </a:xfrm>
          </p:grpSpPr>
          <p:sp>
            <p:nvSpPr>
              <p:cNvPr name="Freeform 4" id="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5" id="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 id="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 id="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 id="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 id="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 id="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 id="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2" id="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3" id="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4" id="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5" id="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6" id="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7" id="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8" id="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9" id="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20" id="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21" id="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22" id="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23" id="23"/>
            <p:cNvGrpSpPr>
              <a:grpSpLocks noChangeAspect="true"/>
            </p:cNvGrpSpPr>
            <p:nvPr/>
          </p:nvGrpSpPr>
          <p:grpSpPr>
            <a:xfrm rot="0">
              <a:off x="8168219" y="0"/>
              <a:ext cx="8189006" cy="8198809"/>
              <a:chOff x="0" y="0"/>
              <a:chExt cx="5516626" cy="5523230"/>
            </a:xfrm>
          </p:grpSpPr>
          <p:sp>
            <p:nvSpPr>
              <p:cNvPr name="Freeform 24" id="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25" id="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6" id="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7" id="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8" id="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9" id="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0" id="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1" id="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2" id="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3" id="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4" id="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5" id="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6" id="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7" id="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8" id="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9" id="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40" id="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41" id="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42" id="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43" id="43"/>
            <p:cNvGrpSpPr>
              <a:grpSpLocks noChangeAspect="true"/>
            </p:cNvGrpSpPr>
            <p:nvPr/>
          </p:nvGrpSpPr>
          <p:grpSpPr>
            <a:xfrm rot="0">
              <a:off x="16336439" y="0"/>
              <a:ext cx="8189006" cy="8198809"/>
              <a:chOff x="0" y="0"/>
              <a:chExt cx="5516626" cy="5523230"/>
            </a:xfrm>
          </p:grpSpPr>
          <p:sp>
            <p:nvSpPr>
              <p:cNvPr name="Freeform 44" id="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45" id="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6" id="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7" id="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8" id="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9" id="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0" id="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1" id="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2" id="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3" id="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4" id="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5" id="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6" id="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7" id="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8" id="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9" id="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60" id="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61" id="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62" id="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63" id="63"/>
            <p:cNvGrpSpPr>
              <a:grpSpLocks noChangeAspect="true"/>
            </p:cNvGrpSpPr>
            <p:nvPr/>
          </p:nvGrpSpPr>
          <p:grpSpPr>
            <a:xfrm rot="0">
              <a:off x="0" y="8155837"/>
              <a:ext cx="8189006" cy="8198809"/>
              <a:chOff x="0" y="0"/>
              <a:chExt cx="5516626" cy="5523230"/>
            </a:xfrm>
          </p:grpSpPr>
          <p:sp>
            <p:nvSpPr>
              <p:cNvPr name="Freeform 64" id="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65" id="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6" id="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7" id="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8" id="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9" id="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0" id="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1" id="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2" id="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3" id="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4" id="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5" id="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6" id="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7" id="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8" id="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9" id="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80" id="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81" id="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82" id="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83" id="83"/>
            <p:cNvGrpSpPr>
              <a:grpSpLocks noChangeAspect="true"/>
            </p:cNvGrpSpPr>
            <p:nvPr/>
          </p:nvGrpSpPr>
          <p:grpSpPr>
            <a:xfrm rot="0">
              <a:off x="8168219" y="8155837"/>
              <a:ext cx="8189006" cy="8198809"/>
              <a:chOff x="0" y="0"/>
              <a:chExt cx="5516626" cy="5523230"/>
            </a:xfrm>
          </p:grpSpPr>
          <p:sp>
            <p:nvSpPr>
              <p:cNvPr name="Freeform 84" id="8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85" id="8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6" id="8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7" id="8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8" id="8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9" id="8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0" id="9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1" id="9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2" id="9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3" id="9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4" id="9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5" id="9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6" id="9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7" id="9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8" id="9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9" id="9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00" id="10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01" id="10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02" id="10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103" id="103"/>
            <p:cNvGrpSpPr>
              <a:grpSpLocks noChangeAspect="true"/>
            </p:cNvGrpSpPr>
            <p:nvPr/>
          </p:nvGrpSpPr>
          <p:grpSpPr>
            <a:xfrm rot="0">
              <a:off x="16336439" y="8155837"/>
              <a:ext cx="8189006" cy="8198809"/>
              <a:chOff x="0" y="0"/>
              <a:chExt cx="5516626" cy="5523230"/>
            </a:xfrm>
          </p:grpSpPr>
          <p:sp>
            <p:nvSpPr>
              <p:cNvPr name="Freeform 104" id="10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105" id="10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6" id="10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7" id="10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8" id="10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9" id="10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0" id="1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1" id="1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2" id="1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3" id="1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4" id="1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5" id="1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6" id="1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7" id="1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8" id="1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9" id="1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20" id="1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21" id="1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22" id="1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123" id="123"/>
            <p:cNvGrpSpPr>
              <a:grpSpLocks noChangeAspect="true"/>
            </p:cNvGrpSpPr>
            <p:nvPr/>
          </p:nvGrpSpPr>
          <p:grpSpPr>
            <a:xfrm rot="0">
              <a:off x="0" y="16313724"/>
              <a:ext cx="8189006" cy="8198809"/>
              <a:chOff x="0" y="0"/>
              <a:chExt cx="5516626" cy="5523230"/>
            </a:xfrm>
          </p:grpSpPr>
          <p:sp>
            <p:nvSpPr>
              <p:cNvPr name="Freeform 124" id="1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25" id="1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6" id="1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7" id="1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8" id="1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9" id="1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0" id="1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1" id="1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2" id="1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3" id="1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4" id="1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5" id="1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6" id="1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7" id="1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8" id="1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9" id="1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0" id="1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1" id="1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2" id="1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143" id="143"/>
            <p:cNvGrpSpPr>
              <a:grpSpLocks noChangeAspect="true"/>
            </p:cNvGrpSpPr>
            <p:nvPr/>
          </p:nvGrpSpPr>
          <p:grpSpPr>
            <a:xfrm rot="0">
              <a:off x="8168219" y="16313724"/>
              <a:ext cx="8189006" cy="8198809"/>
              <a:chOff x="0" y="0"/>
              <a:chExt cx="5516626" cy="5523230"/>
            </a:xfrm>
          </p:grpSpPr>
          <p:sp>
            <p:nvSpPr>
              <p:cNvPr name="Freeform 144" id="1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45" id="1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6" id="1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7" id="1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8" id="1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9" id="1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0" id="1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1" id="1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2" id="1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3" id="1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4" id="1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5" id="1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6" id="1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7" id="1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8" id="1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9" id="1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0" id="1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1" id="1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2" id="1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163" id="163"/>
            <p:cNvGrpSpPr>
              <a:grpSpLocks noChangeAspect="true"/>
            </p:cNvGrpSpPr>
            <p:nvPr/>
          </p:nvGrpSpPr>
          <p:grpSpPr>
            <a:xfrm rot="0">
              <a:off x="16336439" y="16313724"/>
              <a:ext cx="8189006" cy="8198809"/>
              <a:chOff x="0" y="0"/>
              <a:chExt cx="5516626" cy="5523230"/>
            </a:xfrm>
          </p:grpSpPr>
          <p:sp>
            <p:nvSpPr>
              <p:cNvPr name="Freeform 164" id="1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65" id="1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6" id="1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7" id="1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8" id="1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9" id="1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0" id="1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1" id="1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2" id="1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3" id="1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4" id="1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5" id="1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6" id="1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7" id="1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8" id="1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9" id="1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0" id="1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1" id="1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2" id="1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sp>
        <p:nvSpPr>
          <p:cNvPr name="AutoShape 183" id="183"/>
          <p:cNvSpPr/>
          <p:nvPr/>
        </p:nvSpPr>
        <p:spPr>
          <a:xfrm rot="0">
            <a:off x="1552857" y="1842191"/>
            <a:ext cx="7024755" cy="2267226"/>
          </a:xfrm>
          <a:prstGeom prst="rect">
            <a:avLst/>
          </a:prstGeom>
          <a:solidFill>
            <a:srgbClr val="F1EC6F"/>
          </a:solidFill>
        </p:spPr>
      </p:sp>
      <p:sp>
        <p:nvSpPr>
          <p:cNvPr name="TextBox 184" id="184"/>
          <p:cNvSpPr txBox="true"/>
          <p:nvPr/>
        </p:nvSpPr>
        <p:spPr>
          <a:xfrm rot="0">
            <a:off x="1656971" y="1885728"/>
            <a:ext cx="6816528" cy="1873250"/>
          </a:xfrm>
          <a:prstGeom prst="rect">
            <a:avLst/>
          </a:prstGeom>
        </p:spPr>
        <p:txBody>
          <a:bodyPr anchor="t" rtlCol="false" tIns="0" lIns="0" bIns="0" rIns="0">
            <a:spAutoFit/>
          </a:bodyPr>
          <a:lstStyle/>
          <a:p>
            <a:pPr algn="ctr">
              <a:lnSpc>
                <a:spcPts val="6999"/>
              </a:lnSpc>
            </a:pPr>
            <a:r>
              <a:rPr lang="en-US" sz="4999" b="true">
                <a:solidFill>
                  <a:srgbClr val="000000"/>
                </a:solidFill>
                <a:latin typeface="Agrandir Bold"/>
                <a:ea typeface="Agrandir Bold"/>
                <a:cs typeface="Agrandir Bold"/>
                <a:sym typeface="Agrandir Bold"/>
              </a:rPr>
              <a:t>Background</a:t>
            </a:r>
          </a:p>
          <a:p>
            <a:pPr algn="ctr">
              <a:lnSpc>
                <a:spcPts val="6999"/>
              </a:lnSpc>
            </a:pPr>
            <a:r>
              <a:rPr lang="en-US" b="true" sz="4999">
                <a:solidFill>
                  <a:srgbClr val="000000"/>
                </a:solidFill>
                <a:latin typeface="Agrandir Bold"/>
                <a:ea typeface="Agrandir Bold"/>
                <a:cs typeface="Agrandir Bold"/>
                <a:sym typeface="Agrandir Bold"/>
              </a:rPr>
              <a:t>&amp; Data Overview</a:t>
            </a:r>
          </a:p>
        </p:txBody>
      </p:sp>
      <p:sp>
        <p:nvSpPr>
          <p:cNvPr name="Freeform 185" id="185"/>
          <p:cNvSpPr/>
          <p:nvPr/>
        </p:nvSpPr>
        <p:spPr>
          <a:xfrm flipH="false" flipV="false" rot="0">
            <a:off x="1473979" y="1395678"/>
            <a:ext cx="7182512" cy="3081950"/>
          </a:xfrm>
          <a:custGeom>
            <a:avLst/>
            <a:gdLst/>
            <a:ahLst/>
            <a:cxnLst/>
            <a:rect r="r" b="b" t="t" l="l"/>
            <a:pathLst>
              <a:path h="3081950" w="7182512">
                <a:moveTo>
                  <a:pt x="0" y="0"/>
                </a:moveTo>
                <a:lnTo>
                  <a:pt x="7182511" y="0"/>
                </a:lnTo>
                <a:lnTo>
                  <a:pt x="7182511" y="3081950"/>
                </a:lnTo>
                <a:lnTo>
                  <a:pt x="0" y="3081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6" id="186"/>
          <p:cNvSpPr/>
          <p:nvPr/>
        </p:nvSpPr>
        <p:spPr>
          <a:xfrm flipH="false" flipV="false" rot="787620">
            <a:off x="6515414" y="910242"/>
            <a:ext cx="1019043" cy="970871"/>
          </a:xfrm>
          <a:custGeom>
            <a:avLst/>
            <a:gdLst/>
            <a:ahLst/>
            <a:cxnLst/>
            <a:rect r="r" b="b" t="t" l="l"/>
            <a:pathLst>
              <a:path h="970871" w="1019043">
                <a:moveTo>
                  <a:pt x="0" y="0"/>
                </a:moveTo>
                <a:lnTo>
                  <a:pt x="1019044" y="0"/>
                </a:lnTo>
                <a:lnTo>
                  <a:pt x="1019044" y="970871"/>
                </a:lnTo>
                <a:lnTo>
                  <a:pt x="0" y="9708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7" id="187"/>
          <p:cNvSpPr/>
          <p:nvPr/>
        </p:nvSpPr>
        <p:spPr>
          <a:xfrm flipH="false" flipV="false" rot="404848">
            <a:off x="1946559" y="3471276"/>
            <a:ext cx="777326" cy="1104727"/>
          </a:xfrm>
          <a:custGeom>
            <a:avLst/>
            <a:gdLst/>
            <a:ahLst/>
            <a:cxnLst/>
            <a:rect r="r" b="b" t="t" l="l"/>
            <a:pathLst>
              <a:path h="1104727" w="777326">
                <a:moveTo>
                  <a:pt x="0" y="0"/>
                </a:moveTo>
                <a:lnTo>
                  <a:pt x="777326" y="0"/>
                </a:lnTo>
                <a:lnTo>
                  <a:pt x="777326" y="1104728"/>
                </a:lnTo>
                <a:lnTo>
                  <a:pt x="0" y="11047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8" id="188"/>
          <p:cNvSpPr/>
          <p:nvPr/>
        </p:nvSpPr>
        <p:spPr>
          <a:xfrm flipH="false" flipV="false" rot="0">
            <a:off x="9556229" y="5330460"/>
            <a:ext cx="7873755" cy="4123879"/>
          </a:xfrm>
          <a:custGeom>
            <a:avLst/>
            <a:gdLst/>
            <a:ahLst/>
            <a:cxnLst/>
            <a:rect r="r" b="b" t="t" l="l"/>
            <a:pathLst>
              <a:path h="4123879" w="7873755">
                <a:moveTo>
                  <a:pt x="0" y="0"/>
                </a:moveTo>
                <a:lnTo>
                  <a:pt x="7873755" y="0"/>
                </a:lnTo>
                <a:lnTo>
                  <a:pt x="7873755" y="4123879"/>
                </a:lnTo>
                <a:lnTo>
                  <a:pt x="0" y="4123879"/>
                </a:lnTo>
                <a:lnTo>
                  <a:pt x="0" y="0"/>
                </a:lnTo>
                <a:close/>
              </a:path>
            </a:pathLst>
          </a:custGeom>
          <a:blipFill>
            <a:blip r:embed="rId8"/>
            <a:stretch>
              <a:fillRect l="0" t="0" r="0" b="0"/>
            </a:stretch>
          </a:blipFill>
        </p:spPr>
      </p:sp>
      <p:sp>
        <p:nvSpPr>
          <p:cNvPr name="TextBox 189" id="189"/>
          <p:cNvSpPr txBox="true"/>
          <p:nvPr/>
        </p:nvSpPr>
        <p:spPr>
          <a:xfrm rot="0">
            <a:off x="9144000" y="1554000"/>
            <a:ext cx="8803609" cy="3333115"/>
          </a:xfrm>
          <a:prstGeom prst="rect">
            <a:avLst/>
          </a:prstGeom>
        </p:spPr>
        <p:txBody>
          <a:bodyPr anchor="t" rtlCol="false" tIns="0" lIns="0" bIns="0" rIns="0">
            <a:spAutoFit/>
          </a:bodyPr>
          <a:lstStyle/>
          <a:p>
            <a:pPr algn="l">
              <a:lnSpc>
                <a:spcPts val="2990"/>
              </a:lnSpc>
            </a:pPr>
            <a:r>
              <a:rPr lang="en-US" sz="2300">
                <a:solidFill>
                  <a:srgbClr val="000000"/>
                </a:solidFill>
                <a:latin typeface="Now"/>
                <a:ea typeface="Now"/>
                <a:cs typeface="Now"/>
                <a:sym typeface="Now"/>
              </a:rPr>
              <a:t>Breast cancer is the most common cancer amongst women in the world. It accounts for 25% of all cancer cases, and affected over 2.1 Million people in 2015 alone. It starts when cells in the breast begin to grow out of control. These cells usually form tumors that can be seen via X-ray or felt as lumps in the breast area.</a:t>
            </a:r>
          </a:p>
          <a:p>
            <a:pPr algn="l">
              <a:lnSpc>
                <a:spcPts val="2990"/>
              </a:lnSpc>
            </a:pPr>
            <a:r>
              <a:rPr lang="en-US" sz="2300">
                <a:solidFill>
                  <a:srgbClr val="000000"/>
                </a:solidFill>
                <a:latin typeface="Now"/>
                <a:ea typeface="Now"/>
                <a:cs typeface="Now"/>
                <a:sym typeface="Now"/>
              </a:rPr>
              <a:t>The key challenge against its detection is how to classify tumors into malignant (cancerous) or benign (non-cancerous).</a:t>
            </a:r>
          </a:p>
          <a:p>
            <a:pPr algn="l">
              <a:lnSpc>
                <a:spcPts val="2990"/>
              </a:lnSpc>
            </a:pPr>
          </a:p>
        </p:txBody>
      </p:sp>
      <p:sp>
        <p:nvSpPr>
          <p:cNvPr name="TextBox 190" id="190"/>
          <p:cNvSpPr txBox="true"/>
          <p:nvPr/>
        </p:nvSpPr>
        <p:spPr>
          <a:xfrm rot="0">
            <a:off x="914531" y="5124450"/>
            <a:ext cx="8301408" cy="4792980"/>
          </a:xfrm>
          <a:prstGeom prst="rect">
            <a:avLst/>
          </a:prstGeom>
        </p:spPr>
        <p:txBody>
          <a:bodyPr anchor="t" rtlCol="false" tIns="0" lIns="0" bIns="0" rIns="0">
            <a:spAutoFit/>
          </a:bodyPr>
          <a:lstStyle/>
          <a:p>
            <a:pPr algn="l" marL="453392" indent="-226696" lvl="1">
              <a:lnSpc>
                <a:spcPts val="2730"/>
              </a:lnSpc>
              <a:buFont typeface="Arial"/>
              <a:buChar char="•"/>
            </a:pPr>
            <a:r>
              <a:rPr lang="en-US" sz="2100">
                <a:solidFill>
                  <a:srgbClr val="000000"/>
                </a:solidFill>
                <a:latin typeface="Now"/>
                <a:ea typeface="Now"/>
                <a:cs typeface="Now"/>
                <a:sym typeface="Now"/>
              </a:rPr>
              <a:t>Breast Cancer Prevalence: Breast cancer ranks as one of the most ubiquitous malignancies globally, accentuating an urgent necessity for precise and early detection methodologies.</a:t>
            </a:r>
          </a:p>
          <a:p>
            <a:pPr algn="l" marL="453392" indent="-226696" lvl="1">
              <a:lnSpc>
                <a:spcPts val="2730"/>
              </a:lnSpc>
              <a:buFont typeface="Arial"/>
              <a:buChar char="•"/>
            </a:pPr>
            <a:r>
              <a:rPr lang="en-US" sz="2100">
                <a:solidFill>
                  <a:srgbClr val="000000"/>
                </a:solidFill>
                <a:latin typeface="Now"/>
                <a:ea typeface="Now"/>
                <a:cs typeface="Now"/>
                <a:sym typeface="Now"/>
              </a:rPr>
              <a:t>Integration of Machine Learning Techniques: The incorporation of advanced machine learning techniques has surfaced as a promising avenue to augment diagnostic accuracy through the exploitation of both clinical and imaging datasets.</a:t>
            </a:r>
          </a:p>
          <a:p>
            <a:pPr algn="l" marL="453392" indent="-226696" lvl="1">
              <a:lnSpc>
                <a:spcPts val="2730"/>
              </a:lnSpc>
              <a:buFont typeface="Arial"/>
              <a:buChar char="•"/>
            </a:pPr>
            <a:r>
              <a:rPr lang="en-US" sz="2100">
                <a:solidFill>
                  <a:srgbClr val="000000"/>
                </a:solidFill>
                <a:latin typeface="Now"/>
                <a:ea typeface="Now"/>
                <a:cs typeface="Now"/>
                <a:sym typeface="Now"/>
              </a:rPr>
              <a:t>Objective of Study: This investigation specifically scrutinizes the performance of two preeminent algorithms—SVM and KNN—in the binary classification of breast cancer as either malignant or benign.</a:t>
            </a:r>
          </a:p>
          <a:p>
            <a:pPr algn="l">
              <a:lnSpc>
                <a:spcPts val="273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FFF2"/>
        </a:solidFill>
      </p:bgPr>
    </p:bg>
    <p:spTree>
      <p:nvGrpSpPr>
        <p:cNvPr id="1" name=""/>
        <p:cNvGrpSpPr/>
        <p:nvPr/>
      </p:nvGrpSpPr>
      <p:grpSpPr>
        <a:xfrm>
          <a:off x="0" y="0"/>
          <a:ext cx="0" cy="0"/>
          <a:chOff x="0" y="0"/>
          <a:chExt cx="0" cy="0"/>
        </a:xfrm>
      </p:grpSpPr>
      <p:grpSp>
        <p:nvGrpSpPr>
          <p:cNvPr name="Group 2" id="2"/>
          <p:cNvGrpSpPr/>
          <p:nvPr/>
        </p:nvGrpSpPr>
        <p:grpSpPr>
          <a:xfrm rot="0">
            <a:off x="-53042" y="-128111"/>
            <a:ext cx="18394084" cy="18384400"/>
            <a:chOff x="0" y="0"/>
            <a:chExt cx="24525445" cy="24512533"/>
          </a:xfrm>
        </p:grpSpPr>
        <p:grpSp>
          <p:nvGrpSpPr>
            <p:cNvPr name="Group 3" id="3"/>
            <p:cNvGrpSpPr>
              <a:grpSpLocks noChangeAspect="true"/>
            </p:cNvGrpSpPr>
            <p:nvPr/>
          </p:nvGrpSpPr>
          <p:grpSpPr>
            <a:xfrm rot="0">
              <a:off x="0" y="0"/>
              <a:ext cx="8189006" cy="8198809"/>
              <a:chOff x="0" y="0"/>
              <a:chExt cx="5516626" cy="5523230"/>
            </a:xfrm>
          </p:grpSpPr>
          <p:sp>
            <p:nvSpPr>
              <p:cNvPr name="Freeform 4" id="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5" id="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 id="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 id="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 id="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 id="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 id="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 id="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2" id="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3" id="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4" id="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5" id="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6" id="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7" id="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8" id="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9" id="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20" id="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21" id="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22" id="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23" id="23"/>
            <p:cNvGrpSpPr>
              <a:grpSpLocks noChangeAspect="true"/>
            </p:cNvGrpSpPr>
            <p:nvPr/>
          </p:nvGrpSpPr>
          <p:grpSpPr>
            <a:xfrm rot="0">
              <a:off x="8168219" y="0"/>
              <a:ext cx="8189006" cy="8198809"/>
              <a:chOff x="0" y="0"/>
              <a:chExt cx="5516626" cy="5523230"/>
            </a:xfrm>
          </p:grpSpPr>
          <p:sp>
            <p:nvSpPr>
              <p:cNvPr name="Freeform 24" id="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25" id="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6" id="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7" id="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8" id="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9" id="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0" id="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1" id="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2" id="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3" id="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4" id="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5" id="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6" id="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7" id="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8" id="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9" id="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40" id="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41" id="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42" id="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43" id="43"/>
            <p:cNvGrpSpPr>
              <a:grpSpLocks noChangeAspect="true"/>
            </p:cNvGrpSpPr>
            <p:nvPr/>
          </p:nvGrpSpPr>
          <p:grpSpPr>
            <a:xfrm rot="0">
              <a:off x="16336439" y="0"/>
              <a:ext cx="8189006" cy="8198809"/>
              <a:chOff x="0" y="0"/>
              <a:chExt cx="5516626" cy="5523230"/>
            </a:xfrm>
          </p:grpSpPr>
          <p:sp>
            <p:nvSpPr>
              <p:cNvPr name="Freeform 44" id="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45" id="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6" id="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7" id="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8" id="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9" id="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0" id="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1" id="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2" id="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3" id="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4" id="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5" id="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6" id="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7" id="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8" id="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9" id="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60" id="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61" id="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62" id="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63" id="63"/>
            <p:cNvGrpSpPr>
              <a:grpSpLocks noChangeAspect="true"/>
            </p:cNvGrpSpPr>
            <p:nvPr/>
          </p:nvGrpSpPr>
          <p:grpSpPr>
            <a:xfrm rot="0">
              <a:off x="0" y="8155837"/>
              <a:ext cx="8189006" cy="8198809"/>
              <a:chOff x="0" y="0"/>
              <a:chExt cx="5516626" cy="5523230"/>
            </a:xfrm>
          </p:grpSpPr>
          <p:sp>
            <p:nvSpPr>
              <p:cNvPr name="Freeform 64" id="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65" id="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6" id="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7" id="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8" id="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9" id="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0" id="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1" id="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2" id="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3" id="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4" id="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5" id="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6" id="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7" id="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8" id="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9" id="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80" id="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81" id="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82" id="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83" id="83"/>
            <p:cNvGrpSpPr>
              <a:grpSpLocks noChangeAspect="true"/>
            </p:cNvGrpSpPr>
            <p:nvPr/>
          </p:nvGrpSpPr>
          <p:grpSpPr>
            <a:xfrm rot="0">
              <a:off x="8168219" y="8155837"/>
              <a:ext cx="8189006" cy="8198809"/>
              <a:chOff x="0" y="0"/>
              <a:chExt cx="5516626" cy="5523230"/>
            </a:xfrm>
          </p:grpSpPr>
          <p:sp>
            <p:nvSpPr>
              <p:cNvPr name="Freeform 84" id="8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85" id="8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6" id="8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7" id="8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8" id="8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9" id="8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0" id="9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1" id="9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2" id="9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3" id="9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4" id="9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5" id="9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6" id="9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7" id="9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8" id="9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9" id="9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00" id="10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01" id="10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02" id="10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103" id="103"/>
            <p:cNvGrpSpPr>
              <a:grpSpLocks noChangeAspect="true"/>
            </p:cNvGrpSpPr>
            <p:nvPr/>
          </p:nvGrpSpPr>
          <p:grpSpPr>
            <a:xfrm rot="0">
              <a:off x="16336439" y="8155837"/>
              <a:ext cx="8189006" cy="8198809"/>
              <a:chOff x="0" y="0"/>
              <a:chExt cx="5516626" cy="5523230"/>
            </a:xfrm>
          </p:grpSpPr>
          <p:sp>
            <p:nvSpPr>
              <p:cNvPr name="Freeform 104" id="10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105" id="10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6" id="10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7" id="10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8" id="10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9" id="10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0" id="1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1" id="1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2" id="1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3" id="1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4" id="1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5" id="1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6" id="1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7" id="1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8" id="1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9" id="1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20" id="1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21" id="1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22" id="1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123" id="123"/>
            <p:cNvGrpSpPr>
              <a:grpSpLocks noChangeAspect="true"/>
            </p:cNvGrpSpPr>
            <p:nvPr/>
          </p:nvGrpSpPr>
          <p:grpSpPr>
            <a:xfrm rot="0">
              <a:off x="0" y="16313724"/>
              <a:ext cx="8189006" cy="8198809"/>
              <a:chOff x="0" y="0"/>
              <a:chExt cx="5516626" cy="5523230"/>
            </a:xfrm>
          </p:grpSpPr>
          <p:sp>
            <p:nvSpPr>
              <p:cNvPr name="Freeform 124" id="1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25" id="1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6" id="1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7" id="1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8" id="1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9" id="1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0" id="1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1" id="1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2" id="1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3" id="1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4" id="1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5" id="1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6" id="1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7" id="1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8" id="1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9" id="1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0" id="1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1" id="1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2" id="1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143" id="143"/>
            <p:cNvGrpSpPr>
              <a:grpSpLocks noChangeAspect="true"/>
            </p:cNvGrpSpPr>
            <p:nvPr/>
          </p:nvGrpSpPr>
          <p:grpSpPr>
            <a:xfrm rot="0">
              <a:off x="8168219" y="16313724"/>
              <a:ext cx="8189006" cy="8198809"/>
              <a:chOff x="0" y="0"/>
              <a:chExt cx="5516626" cy="5523230"/>
            </a:xfrm>
          </p:grpSpPr>
          <p:sp>
            <p:nvSpPr>
              <p:cNvPr name="Freeform 144" id="1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45" id="1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6" id="1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7" id="1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8" id="1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9" id="1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0" id="1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1" id="1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2" id="1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3" id="1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4" id="1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5" id="1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6" id="1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7" id="1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8" id="1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9" id="1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0" id="1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1" id="1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2" id="1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163" id="163"/>
            <p:cNvGrpSpPr>
              <a:grpSpLocks noChangeAspect="true"/>
            </p:cNvGrpSpPr>
            <p:nvPr/>
          </p:nvGrpSpPr>
          <p:grpSpPr>
            <a:xfrm rot="0">
              <a:off x="16336439" y="16313724"/>
              <a:ext cx="8189006" cy="8198809"/>
              <a:chOff x="0" y="0"/>
              <a:chExt cx="5516626" cy="5523230"/>
            </a:xfrm>
          </p:grpSpPr>
          <p:sp>
            <p:nvSpPr>
              <p:cNvPr name="Freeform 164" id="1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65" id="1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6" id="1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7" id="1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8" id="1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9" id="1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0" id="1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1" id="1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2" id="1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3" id="1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4" id="1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5" id="1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6" id="1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7" id="1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8" id="1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9" id="1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0" id="1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1" id="1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2" id="1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sp>
        <p:nvSpPr>
          <p:cNvPr name="AutoShape 183" id="183"/>
          <p:cNvSpPr/>
          <p:nvPr/>
        </p:nvSpPr>
        <p:spPr>
          <a:xfrm rot="0">
            <a:off x="2055432" y="2226222"/>
            <a:ext cx="7061144" cy="2278971"/>
          </a:xfrm>
          <a:prstGeom prst="rect">
            <a:avLst/>
          </a:prstGeom>
          <a:solidFill>
            <a:srgbClr val="F1EC6F"/>
          </a:solidFill>
        </p:spPr>
      </p:sp>
      <p:sp>
        <p:nvSpPr>
          <p:cNvPr name="Freeform 184" id="184"/>
          <p:cNvSpPr/>
          <p:nvPr/>
        </p:nvSpPr>
        <p:spPr>
          <a:xfrm flipH="false" flipV="false" rot="0">
            <a:off x="1924283" y="1816750"/>
            <a:ext cx="7219717" cy="3097915"/>
          </a:xfrm>
          <a:custGeom>
            <a:avLst/>
            <a:gdLst/>
            <a:ahLst/>
            <a:cxnLst/>
            <a:rect r="r" b="b" t="t" l="l"/>
            <a:pathLst>
              <a:path h="3097915" w="7219717">
                <a:moveTo>
                  <a:pt x="0" y="0"/>
                </a:moveTo>
                <a:lnTo>
                  <a:pt x="7219717" y="0"/>
                </a:lnTo>
                <a:lnTo>
                  <a:pt x="7219717" y="3097915"/>
                </a:lnTo>
                <a:lnTo>
                  <a:pt x="0" y="30979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5" id="185"/>
          <p:cNvSpPr/>
          <p:nvPr/>
        </p:nvSpPr>
        <p:spPr>
          <a:xfrm flipH="false" flipV="false" rot="-8842218">
            <a:off x="6898065" y="4685364"/>
            <a:ext cx="898850" cy="787720"/>
          </a:xfrm>
          <a:custGeom>
            <a:avLst/>
            <a:gdLst/>
            <a:ahLst/>
            <a:cxnLst/>
            <a:rect r="r" b="b" t="t" l="l"/>
            <a:pathLst>
              <a:path h="787720" w="898850">
                <a:moveTo>
                  <a:pt x="0" y="0"/>
                </a:moveTo>
                <a:lnTo>
                  <a:pt x="898850" y="0"/>
                </a:lnTo>
                <a:lnTo>
                  <a:pt x="898850" y="787720"/>
                </a:lnTo>
                <a:lnTo>
                  <a:pt x="0" y="7877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6" id="186"/>
          <p:cNvSpPr/>
          <p:nvPr/>
        </p:nvSpPr>
        <p:spPr>
          <a:xfrm flipH="false" flipV="false" rot="-523235">
            <a:off x="1353540" y="1127712"/>
            <a:ext cx="1403785" cy="1281273"/>
          </a:xfrm>
          <a:custGeom>
            <a:avLst/>
            <a:gdLst/>
            <a:ahLst/>
            <a:cxnLst/>
            <a:rect r="r" b="b" t="t" l="l"/>
            <a:pathLst>
              <a:path h="1281273" w="1403785">
                <a:moveTo>
                  <a:pt x="0" y="0"/>
                </a:moveTo>
                <a:lnTo>
                  <a:pt x="1403784" y="0"/>
                </a:lnTo>
                <a:lnTo>
                  <a:pt x="1403784" y="1281273"/>
                </a:lnTo>
                <a:lnTo>
                  <a:pt x="0" y="1281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7" id="187"/>
          <p:cNvSpPr/>
          <p:nvPr/>
        </p:nvSpPr>
        <p:spPr>
          <a:xfrm flipH="false" flipV="false" rot="0">
            <a:off x="2282608" y="5435095"/>
            <a:ext cx="6606791" cy="4324674"/>
          </a:xfrm>
          <a:custGeom>
            <a:avLst/>
            <a:gdLst/>
            <a:ahLst/>
            <a:cxnLst/>
            <a:rect r="r" b="b" t="t" l="l"/>
            <a:pathLst>
              <a:path h="4324674" w="6606791">
                <a:moveTo>
                  <a:pt x="0" y="0"/>
                </a:moveTo>
                <a:lnTo>
                  <a:pt x="6606791" y="0"/>
                </a:lnTo>
                <a:lnTo>
                  <a:pt x="6606791" y="4324674"/>
                </a:lnTo>
                <a:lnTo>
                  <a:pt x="0" y="4324674"/>
                </a:lnTo>
                <a:lnTo>
                  <a:pt x="0" y="0"/>
                </a:lnTo>
                <a:close/>
              </a:path>
            </a:pathLst>
          </a:custGeom>
          <a:blipFill>
            <a:blip r:embed="rId8"/>
            <a:stretch>
              <a:fillRect l="0" t="0" r="0" b="0"/>
            </a:stretch>
          </a:blipFill>
        </p:spPr>
      </p:sp>
      <p:sp>
        <p:nvSpPr>
          <p:cNvPr name="TextBox 188" id="188"/>
          <p:cNvSpPr txBox="true"/>
          <p:nvPr/>
        </p:nvSpPr>
        <p:spPr>
          <a:xfrm rot="0">
            <a:off x="2421140" y="2314782"/>
            <a:ext cx="6226002" cy="1873250"/>
          </a:xfrm>
          <a:prstGeom prst="rect">
            <a:avLst/>
          </a:prstGeom>
        </p:spPr>
        <p:txBody>
          <a:bodyPr anchor="t" rtlCol="false" tIns="0" lIns="0" bIns="0" rIns="0">
            <a:spAutoFit/>
          </a:bodyPr>
          <a:lstStyle/>
          <a:p>
            <a:pPr algn="ctr">
              <a:lnSpc>
                <a:spcPts val="6999"/>
              </a:lnSpc>
            </a:pPr>
            <a:r>
              <a:rPr lang="en-US" sz="4999" b="true">
                <a:solidFill>
                  <a:srgbClr val="000000"/>
                </a:solidFill>
                <a:latin typeface="Agrandir Bold"/>
                <a:ea typeface="Agrandir Bold"/>
                <a:cs typeface="Agrandir Bold"/>
                <a:sym typeface="Agrandir Bold"/>
              </a:rPr>
              <a:t>Methodology: </a:t>
            </a:r>
          </a:p>
          <a:p>
            <a:pPr algn="ctr">
              <a:lnSpc>
                <a:spcPts val="6999"/>
              </a:lnSpc>
            </a:pPr>
            <a:r>
              <a:rPr lang="en-US" b="true" sz="4999">
                <a:solidFill>
                  <a:srgbClr val="000000"/>
                </a:solidFill>
                <a:latin typeface="Agrandir Bold"/>
                <a:ea typeface="Agrandir Bold"/>
                <a:cs typeface="Agrandir Bold"/>
                <a:sym typeface="Agrandir Bold"/>
              </a:rPr>
              <a:t>Data Analysis </a:t>
            </a:r>
          </a:p>
        </p:txBody>
      </p:sp>
      <p:sp>
        <p:nvSpPr>
          <p:cNvPr name="TextBox 189" id="189"/>
          <p:cNvSpPr txBox="true"/>
          <p:nvPr/>
        </p:nvSpPr>
        <p:spPr>
          <a:xfrm rot="0">
            <a:off x="10176456" y="866905"/>
            <a:ext cx="6609605" cy="9117330"/>
          </a:xfrm>
          <a:prstGeom prst="rect">
            <a:avLst/>
          </a:prstGeom>
        </p:spPr>
        <p:txBody>
          <a:bodyPr anchor="t" rtlCol="false" tIns="0" lIns="0" bIns="0" rIns="0">
            <a:spAutoFit/>
          </a:bodyPr>
          <a:lstStyle/>
          <a:p>
            <a:pPr algn="l">
              <a:lnSpc>
                <a:spcPts val="2730"/>
              </a:lnSpc>
            </a:pPr>
            <a:r>
              <a:rPr lang="en-US" sz="2100" b="true">
                <a:solidFill>
                  <a:srgbClr val="000000"/>
                </a:solidFill>
                <a:latin typeface="Now Bold"/>
                <a:ea typeface="Now Bold"/>
                <a:cs typeface="Now Bold"/>
                <a:sym typeface="Now Bold"/>
              </a:rPr>
              <a:t>Source: Wisconsin Diagnostic Breast Cancer (WDBC) dataset.</a:t>
            </a:r>
          </a:p>
          <a:p>
            <a:pPr algn="l">
              <a:lnSpc>
                <a:spcPts val="2730"/>
              </a:lnSpc>
            </a:pPr>
          </a:p>
          <a:p>
            <a:pPr algn="l">
              <a:lnSpc>
                <a:spcPts val="2730"/>
              </a:lnSpc>
            </a:pPr>
            <a:r>
              <a:rPr lang="en-US" sz="2100" b="true">
                <a:solidFill>
                  <a:srgbClr val="000000"/>
                </a:solidFill>
                <a:latin typeface="Now Bold"/>
                <a:ea typeface="Now Bold"/>
                <a:cs typeface="Now Bold"/>
                <a:sym typeface="Now Bold"/>
              </a:rPr>
              <a:t>Key Components:</a:t>
            </a:r>
          </a:p>
          <a:p>
            <a:pPr algn="l" marL="453392" indent="-226696" lvl="1">
              <a:lnSpc>
                <a:spcPts val="2730"/>
              </a:lnSpc>
              <a:buFont typeface="Arial"/>
              <a:buChar char="•"/>
            </a:pPr>
            <a:r>
              <a:rPr lang="en-US" b="true" sz="2100">
                <a:solidFill>
                  <a:srgbClr val="000000"/>
                </a:solidFill>
                <a:latin typeface="Now Bold"/>
                <a:ea typeface="Now Bold"/>
                <a:cs typeface="Now Bold"/>
                <a:sym typeface="Now Bold"/>
              </a:rPr>
              <a:t>ID Numbers</a:t>
            </a:r>
          </a:p>
          <a:p>
            <a:pPr algn="l" marL="453392" indent="-226696" lvl="1">
              <a:lnSpc>
                <a:spcPts val="2730"/>
              </a:lnSpc>
              <a:buFont typeface="Arial"/>
              <a:buChar char="•"/>
            </a:pPr>
            <a:r>
              <a:rPr lang="en-US" sz="2100">
                <a:solidFill>
                  <a:srgbClr val="000000"/>
                </a:solidFill>
                <a:latin typeface="Now"/>
                <a:ea typeface="Now"/>
                <a:cs typeface="Now"/>
                <a:sym typeface="Now"/>
              </a:rPr>
              <a:t>D</a:t>
            </a:r>
            <a:r>
              <a:rPr lang="en-US" b="true" sz="2100">
                <a:solidFill>
                  <a:srgbClr val="000000"/>
                </a:solidFill>
                <a:latin typeface="Now Bold"/>
                <a:ea typeface="Now Bold"/>
                <a:cs typeface="Now Bold"/>
                <a:sym typeface="Now Bold"/>
              </a:rPr>
              <a:t>iagnosis (Malignant or Benign)</a:t>
            </a:r>
          </a:p>
          <a:p>
            <a:pPr algn="l" marL="453392" indent="-226696" lvl="1">
              <a:lnSpc>
                <a:spcPts val="2730"/>
              </a:lnSpc>
              <a:buFont typeface="Arial"/>
              <a:buChar char="•"/>
            </a:pPr>
            <a:r>
              <a:rPr lang="en-US" sz="2100">
                <a:solidFill>
                  <a:srgbClr val="000000"/>
                </a:solidFill>
                <a:latin typeface="Now"/>
                <a:ea typeface="Now"/>
                <a:cs typeface="Now"/>
                <a:sym typeface="Now"/>
              </a:rPr>
              <a:t>R</a:t>
            </a:r>
            <a:r>
              <a:rPr lang="en-US" b="true" sz="2100">
                <a:solidFill>
                  <a:srgbClr val="000000"/>
                </a:solidFill>
                <a:latin typeface="Now Bold"/>
                <a:ea typeface="Now Bold"/>
                <a:cs typeface="Now Bold"/>
                <a:sym typeface="Now Bold"/>
              </a:rPr>
              <a:t>eal-Valued Features (e.g., radius, texture, perimeter)</a:t>
            </a:r>
          </a:p>
          <a:p>
            <a:pPr algn="l">
              <a:lnSpc>
                <a:spcPts val="2730"/>
              </a:lnSpc>
            </a:pPr>
          </a:p>
          <a:p>
            <a:pPr algn="l">
              <a:lnSpc>
                <a:spcPts val="2730"/>
              </a:lnSpc>
            </a:pPr>
            <a:r>
              <a:rPr lang="en-US" sz="2100" b="true">
                <a:solidFill>
                  <a:srgbClr val="000000"/>
                </a:solidFill>
                <a:latin typeface="Now Bold"/>
                <a:ea typeface="Now Bold"/>
                <a:cs typeface="Now Bold"/>
                <a:sym typeface="Now Bold"/>
              </a:rPr>
              <a:t>Data Preprocessing</a:t>
            </a:r>
          </a:p>
          <a:p>
            <a:pPr algn="l" marL="453392" indent="-226696" lvl="1">
              <a:lnSpc>
                <a:spcPts val="2730"/>
              </a:lnSpc>
              <a:buAutoNum type="arabicPeriod" startAt="1"/>
            </a:pPr>
            <a:r>
              <a:rPr lang="en-US" b="true" sz="2100">
                <a:solidFill>
                  <a:srgbClr val="000000"/>
                </a:solidFill>
                <a:latin typeface="Now Bold"/>
                <a:ea typeface="Now Bold"/>
                <a:cs typeface="Now Bold"/>
                <a:sym typeface="Now Bold"/>
              </a:rPr>
              <a:t>Handling Missing Values: Imputation techniques used.</a:t>
            </a:r>
          </a:p>
          <a:p>
            <a:pPr algn="l" marL="453392" indent="-226696" lvl="1">
              <a:lnSpc>
                <a:spcPts val="2730"/>
              </a:lnSpc>
              <a:buAutoNum type="arabicPeriod" startAt="1"/>
            </a:pPr>
            <a:r>
              <a:rPr lang="en-US" b="true" sz="2100">
                <a:solidFill>
                  <a:srgbClr val="000000"/>
                </a:solidFill>
                <a:latin typeface="Now Bold"/>
                <a:ea typeface="Now Bold"/>
                <a:cs typeface="Now Bold"/>
                <a:sym typeface="Now Bold"/>
              </a:rPr>
              <a:t>Feature Normalization: Min-Max scaling applied.</a:t>
            </a:r>
          </a:p>
          <a:p>
            <a:pPr algn="l" marL="453392" indent="-226696" lvl="1">
              <a:lnSpc>
                <a:spcPts val="2730"/>
              </a:lnSpc>
              <a:buAutoNum type="arabicPeriod" startAt="1"/>
            </a:pPr>
            <a:r>
              <a:rPr lang="en-US" b="true" sz="2100">
                <a:solidFill>
                  <a:srgbClr val="000000"/>
                </a:solidFill>
                <a:latin typeface="Now Bold"/>
                <a:ea typeface="Now Bold"/>
                <a:cs typeface="Now Bold"/>
                <a:sym typeface="Now Bold"/>
              </a:rPr>
              <a:t>Dataset Splitting: 80/20 training/testing ratio.</a:t>
            </a:r>
          </a:p>
          <a:p>
            <a:pPr algn="l">
              <a:lnSpc>
                <a:spcPts val="2730"/>
              </a:lnSpc>
            </a:pPr>
          </a:p>
          <a:p>
            <a:pPr algn="l">
              <a:lnSpc>
                <a:spcPts val="2730"/>
              </a:lnSpc>
            </a:pPr>
            <a:r>
              <a:rPr lang="en-US" sz="2100" b="true">
                <a:solidFill>
                  <a:srgbClr val="000000"/>
                </a:solidFill>
                <a:latin typeface="Now Bold"/>
                <a:ea typeface="Now Bold"/>
                <a:cs typeface="Now Bold"/>
                <a:sym typeface="Now Bold"/>
              </a:rPr>
              <a:t>Exploratory Data Analysis (EDA)</a:t>
            </a:r>
          </a:p>
          <a:p>
            <a:pPr algn="l" marL="453392" indent="-226696" lvl="1">
              <a:lnSpc>
                <a:spcPts val="2730"/>
              </a:lnSpc>
              <a:buAutoNum type="arabicPeriod" startAt="1"/>
            </a:pPr>
            <a:r>
              <a:rPr lang="en-US" b="true" sz="2100">
                <a:solidFill>
                  <a:srgbClr val="000000"/>
                </a:solidFill>
                <a:latin typeface="Now Bold"/>
                <a:ea typeface="Now Bold"/>
                <a:cs typeface="Now Bold"/>
                <a:sym typeface="Now Bold"/>
              </a:rPr>
              <a:t>Statistical Summaries: Mean, median, standard deviation, etc.</a:t>
            </a:r>
          </a:p>
          <a:p>
            <a:pPr algn="l" marL="453392" indent="-226696" lvl="1">
              <a:lnSpc>
                <a:spcPts val="2730"/>
              </a:lnSpc>
              <a:buAutoNum type="arabicPeriod" startAt="1"/>
            </a:pPr>
            <a:r>
              <a:rPr lang="en-US" b="true" sz="2100">
                <a:solidFill>
                  <a:srgbClr val="000000"/>
                </a:solidFill>
                <a:latin typeface="Now Bold"/>
                <a:ea typeface="Now Bold"/>
                <a:cs typeface="Now Bold"/>
                <a:sym typeface="Now Bold"/>
              </a:rPr>
              <a:t>Visualization Techniques:Histograms for distribution analysis</a:t>
            </a:r>
          </a:p>
          <a:p>
            <a:pPr algn="l" marL="453392" indent="-226696" lvl="1">
              <a:lnSpc>
                <a:spcPts val="2730"/>
              </a:lnSpc>
              <a:buAutoNum type="arabicPeriod" startAt="1"/>
            </a:pPr>
            <a:r>
              <a:rPr lang="en-US" b="true" sz="2100">
                <a:solidFill>
                  <a:srgbClr val="000000"/>
                </a:solidFill>
                <a:latin typeface="Now Bold"/>
                <a:ea typeface="Now Bold"/>
                <a:cs typeface="Now Bold"/>
                <a:sym typeface="Now Bold"/>
              </a:rPr>
              <a:t>Box plots for outlier detection</a:t>
            </a:r>
          </a:p>
          <a:p>
            <a:pPr algn="l" marL="453392" indent="-226696" lvl="1">
              <a:lnSpc>
                <a:spcPts val="2730"/>
              </a:lnSpc>
              <a:buAutoNum type="arabicPeriod" startAt="1"/>
            </a:pPr>
            <a:r>
              <a:rPr lang="en-US" b="true" sz="2100">
                <a:solidFill>
                  <a:srgbClr val="000000"/>
                </a:solidFill>
                <a:latin typeface="Now Bold"/>
                <a:ea typeface="Now Bold"/>
                <a:cs typeface="Now Bold"/>
                <a:sym typeface="Now Bold"/>
              </a:rPr>
              <a:t>Correlation matrices to assess feature relationships</a:t>
            </a:r>
          </a:p>
          <a:p>
            <a:pPr algn="l">
              <a:lnSpc>
                <a:spcPts val="273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FFF2"/>
        </a:solidFill>
      </p:bgPr>
    </p:bg>
    <p:spTree>
      <p:nvGrpSpPr>
        <p:cNvPr id="1" name=""/>
        <p:cNvGrpSpPr/>
        <p:nvPr/>
      </p:nvGrpSpPr>
      <p:grpSpPr>
        <a:xfrm>
          <a:off x="0" y="0"/>
          <a:ext cx="0" cy="0"/>
          <a:chOff x="0" y="0"/>
          <a:chExt cx="0" cy="0"/>
        </a:xfrm>
      </p:grpSpPr>
      <p:grpSp>
        <p:nvGrpSpPr>
          <p:cNvPr name="Group 2" id="2"/>
          <p:cNvGrpSpPr/>
          <p:nvPr/>
        </p:nvGrpSpPr>
        <p:grpSpPr>
          <a:xfrm rot="0">
            <a:off x="0" y="-3476180"/>
            <a:ext cx="18394084" cy="18384400"/>
            <a:chOff x="0" y="0"/>
            <a:chExt cx="24525445" cy="24512533"/>
          </a:xfrm>
        </p:grpSpPr>
        <p:grpSp>
          <p:nvGrpSpPr>
            <p:cNvPr name="Group 3" id="3"/>
            <p:cNvGrpSpPr>
              <a:grpSpLocks noChangeAspect="true"/>
            </p:cNvGrpSpPr>
            <p:nvPr/>
          </p:nvGrpSpPr>
          <p:grpSpPr>
            <a:xfrm rot="0">
              <a:off x="0" y="0"/>
              <a:ext cx="8189006" cy="8198809"/>
              <a:chOff x="0" y="0"/>
              <a:chExt cx="5516626" cy="5523230"/>
            </a:xfrm>
          </p:grpSpPr>
          <p:sp>
            <p:nvSpPr>
              <p:cNvPr name="Freeform 4" id="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5" id="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 id="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 id="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 id="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 id="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 id="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 id="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2" id="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3" id="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4" id="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5" id="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6" id="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7" id="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8" id="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9" id="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20" id="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21" id="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22" id="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23" id="23"/>
            <p:cNvGrpSpPr>
              <a:grpSpLocks noChangeAspect="true"/>
            </p:cNvGrpSpPr>
            <p:nvPr/>
          </p:nvGrpSpPr>
          <p:grpSpPr>
            <a:xfrm rot="0">
              <a:off x="8168219" y="0"/>
              <a:ext cx="8189006" cy="8198809"/>
              <a:chOff x="0" y="0"/>
              <a:chExt cx="5516626" cy="5523230"/>
            </a:xfrm>
          </p:grpSpPr>
          <p:sp>
            <p:nvSpPr>
              <p:cNvPr name="Freeform 24" id="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25" id="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6" id="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7" id="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8" id="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29" id="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0" id="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1" id="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2" id="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3" id="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34" id="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5" id="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6" id="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7" id="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8" id="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39" id="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40" id="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41" id="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42" id="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43" id="43"/>
            <p:cNvGrpSpPr>
              <a:grpSpLocks noChangeAspect="true"/>
            </p:cNvGrpSpPr>
            <p:nvPr/>
          </p:nvGrpSpPr>
          <p:grpSpPr>
            <a:xfrm rot="0">
              <a:off x="16336439" y="0"/>
              <a:ext cx="8189006" cy="8198809"/>
              <a:chOff x="0" y="0"/>
              <a:chExt cx="5516626" cy="5523230"/>
            </a:xfrm>
          </p:grpSpPr>
          <p:sp>
            <p:nvSpPr>
              <p:cNvPr name="Freeform 44" id="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45" id="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6" id="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7" id="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8" id="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49" id="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0" id="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1" id="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2" id="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3" id="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54" id="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5" id="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6" id="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7" id="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8" id="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59" id="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60" id="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61" id="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62" id="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63" id="63"/>
            <p:cNvGrpSpPr>
              <a:grpSpLocks noChangeAspect="true"/>
            </p:cNvGrpSpPr>
            <p:nvPr/>
          </p:nvGrpSpPr>
          <p:grpSpPr>
            <a:xfrm rot="0">
              <a:off x="0" y="8155837"/>
              <a:ext cx="8189006" cy="8198809"/>
              <a:chOff x="0" y="0"/>
              <a:chExt cx="5516626" cy="5523230"/>
            </a:xfrm>
          </p:grpSpPr>
          <p:sp>
            <p:nvSpPr>
              <p:cNvPr name="Freeform 64" id="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65" id="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6" id="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7" id="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8" id="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69" id="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0" id="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1" id="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2" id="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3" id="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74" id="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5" id="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6" id="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7" id="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8" id="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79" id="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80" id="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81" id="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82" id="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83" id="83"/>
            <p:cNvGrpSpPr>
              <a:grpSpLocks noChangeAspect="true"/>
            </p:cNvGrpSpPr>
            <p:nvPr/>
          </p:nvGrpSpPr>
          <p:grpSpPr>
            <a:xfrm rot="0">
              <a:off x="8168219" y="8155837"/>
              <a:ext cx="8189006" cy="8198809"/>
              <a:chOff x="0" y="0"/>
              <a:chExt cx="5516626" cy="5523230"/>
            </a:xfrm>
          </p:grpSpPr>
          <p:sp>
            <p:nvSpPr>
              <p:cNvPr name="Freeform 84" id="8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85" id="8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6" id="8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7" id="8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8" id="8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89" id="8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0" id="9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1" id="9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2" id="9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3" id="9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94" id="9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5" id="9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6" id="9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7" id="9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8" id="9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99" id="9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00" id="10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01" id="10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02" id="10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103" id="103"/>
            <p:cNvGrpSpPr>
              <a:grpSpLocks noChangeAspect="true"/>
            </p:cNvGrpSpPr>
            <p:nvPr/>
          </p:nvGrpSpPr>
          <p:grpSpPr>
            <a:xfrm rot="0">
              <a:off x="16336439" y="8155837"/>
              <a:ext cx="8189006" cy="8198809"/>
              <a:chOff x="0" y="0"/>
              <a:chExt cx="5516626" cy="5523230"/>
            </a:xfrm>
          </p:grpSpPr>
          <p:sp>
            <p:nvSpPr>
              <p:cNvPr name="Freeform 104" id="10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8C52FF">
                  <a:alpha val="9804"/>
                </a:srgbClr>
              </a:solidFill>
            </p:spPr>
          </p:sp>
          <p:sp>
            <p:nvSpPr>
              <p:cNvPr name="Freeform 105" id="10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6" id="10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7" id="10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8" id="10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09" id="10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0" id="1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1" id="1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2" id="1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3" id="1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8C52FF">
                  <a:alpha val="9804"/>
                </a:srgbClr>
              </a:solidFill>
            </p:spPr>
          </p:sp>
          <p:sp>
            <p:nvSpPr>
              <p:cNvPr name="Freeform 114" id="1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5" id="1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6" id="1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7" id="1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8" id="1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19" id="1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20" id="1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21" id="1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sp>
            <p:nvSpPr>
              <p:cNvPr name="Freeform 122" id="1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8C52FF">
                  <a:alpha val="9804"/>
                </a:srgbClr>
              </a:solidFill>
            </p:spPr>
          </p:sp>
        </p:grpSp>
        <p:grpSp>
          <p:nvGrpSpPr>
            <p:cNvPr name="Group 123" id="123"/>
            <p:cNvGrpSpPr>
              <a:grpSpLocks noChangeAspect="true"/>
            </p:cNvGrpSpPr>
            <p:nvPr/>
          </p:nvGrpSpPr>
          <p:grpSpPr>
            <a:xfrm rot="0">
              <a:off x="0" y="16313724"/>
              <a:ext cx="8189006" cy="8198809"/>
              <a:chOff x="0" y="0"/>
              <a:chExt cx="5516626" cy="5523230"/>
            </a:xfrm>
          </p:grpSpPr>
          <p:sp>
            <p:nvSpPr>
              <p:cNvPr name="Freeform 124" id="1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25" id="1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6" id="1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7" id="1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8" id="1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9" id="1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0" id="1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1" id="1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2" id="1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3" id="1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4" id="1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5" id="1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6" id="1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7" id="1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8" id="1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9" id="1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0" id="1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1" id="1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2" id="1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143" id="143"/>
            <p:cNvGrpSpPr>
              <a:grpSpLocks noChangeAspect="true"/>
            </p:cNvGrpSpPr>
            <p:nvPr/>
          </p:nvGrpSpPr>
          <p:grpSpPr>
            <a:xfrm rot="0">
              <a:off x="8168219" y="16313724"/>
              <a:ext cx="8189006" cy="8198809"/>
              <a:chOff x="0" y="0"/>
              <a:chExt cx="5516626" cy="5523230"/>
            </a:xfrm>
          </p:grpSpPr>
          <p:sp>
            <p:nvSpPr>
              <p:cNvPr name="Freeform 144" id="1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45" id="1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6" id="1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7" id="1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8" id="1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9" id="1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0" id="1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1" id="1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2" id="1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3" id="1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4" id="1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5" id="1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6" id="1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7" id="1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8" id="1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9" id="1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0" id="1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1" id="1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2" id="1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163" id="163"/>
            <p:cNvGrpSpPr>
              <a:grpSpLocks noChangeAspect="true"/>
            </p:cNvGrpSpPr>
            <p:nvPr/>
          </p:nvGrpSpPr>
          <p:grpSpPr>
            <a:xfrm rot="0">
              <a:off x="16336439" y="16313724"/>
              <a:ext cx="8189006" cy="8198809"/>
              <a:chOff x="0" y="0"/>
              <a:chExt cx="5516626" cy="5523230"/>
            </a:xfrm>
          </p:grpSpPr>
          <p:sp>
            <p:nvSpPr>
              <p:cNvPr name="Freeform 164" id="1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65" id="1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6" id="1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7" id="1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8" id="1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9" id="1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0" id="1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1" id="1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2" id="1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3" id="1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4" id="1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5" id="1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6" id="1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7" id="1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8" id="1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9" id="1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0" id="1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1" id="1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2" id="1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sp>
        <p:nvSpPr>
          <p:cNvPr name="Freeform 183" id="183"/>
          <p:cNvSpPr/>
          <p:nvPr/>
        </p:nvSpPr>
        <p:spPr>
          <a:xfrm flipH="false" flipV="false" rot="0">
            <a:off x="1028700" y="1397342"/>
            <a:ext cx="6999343" cy="8479380"/>
          </a:xfrm>
          <a:custGeom>
            <a:avLst/>
            <a:gdLst/>
            <a:ahLst/>
            <a:cxnLst/>
            <a:rect r="r" b="b" t="t" l="l"/>
            <a:pathLst>
              <a:path h="8479380" w="6999343">
                <a:moveTo>
                  <a:pt x="0" y="0"/>
                </a:moveTo>
                <a:lnTo>
                  <a:pt x="6999343" y="0"/>
                </a:lnTo>
                <a:lnTo>
                  <a:pt x="6999343" y="8479380"/>
                </a:lnTo>
                <a:lnTo>
                  <a:pt x="0" y="84793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4" id="184"/>
          <p:cNvSpPr/>
          <p:nvPr/>
        </p:nvSpPr>
        <p:spPr>
          <a:xfrm flipH="false" flipV="false" rot="0">
            <a:off x="9672278" y="1397342"/>
            <a:ext cx="6999343" cy="8479380"/>
          </a:xfrm>
          <a:custGeom>
            <a:avLst/>
            <a:gdLst/>
            <a:ahLst/>
            <a:cxnLst/>
            <a:rect r="r" b="b" t="t" l="l"/>
            <a:pathLst>
              <a:path h="8479380" w="6999343">
                <a:moveTo>
                  <a:pt x="0" y="0"/>
                </a:moveTo>
                <a:lnTo>
                  <a:pt x="6999343" y="0"/>
                </a:lnTo>
                <a:lnTo>
                  <a:pt x="6999343" y="8479380"/>
                </a:lnTo>
                <a:lnTo>
                  <a:pt x="0" y="84793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5" id="185"/>
          <p:cNvGrpSpPr/>
          <p:nvPr/>
        </p:nvGrpSpPr>
        <p:grpSpPr>
          <a:xfrm rot="0">
            <a:off x="1149954" y="2235540"/>
            <a:ext cx="6501266" cy="7195170"/>
            <a:chOff x="0" y="0"/>
            <a:chExt cx="1712267" cy="1895024"/>
          </a:xfrm>
        </p:grpSpPr>
        <p:sp>
          <p:nvSpPr>
            <p:cNvPr name="Freeform 186" id="186"/>
            <p:cNvSpPr/>
            <p:nvPr/>
          </p:nvSpPr>
          <p:spPr>
            <a:xfrm flipH="false" flipV="false" rot="0">
              <a:off x="0" y="0"/>
              <a:ext cx="1712267" cy="1895024"/>
            </a:xfrm>
            <a:custGeom>
              <a:avLst/>
              <a:gdLst/>
              <a:ahLst/>
              <a:cxnLst/>
              <a:rect r="r" b="b" t="t" l="l"/>
              <a:pathLst>
                <a:path h="1895024" w="1712267">
                  <a:moveTo>
                    <a:pt x="0" y="0"/>
                  </a:moveTo>
                  <a:lnTo>
                    <a:pt x="1712267" y="0"/>
                  </a:lnTo>
                  <a:lnTo>
                    <a:pt x="1712267" y="1895024"/>
                  </a:lnTo>
                  <a:lnTo>
                    <a:pt x="0" y="1895024"/>
                  </a:lnTo>
                  <a:close/>
                </a:path>
              </a:pathLst>
            </a:custGeom>
            <a:solidFill>
              <a:srgbClr val="F1EC6F"/>
            </a:solidFill>
          </p:spPr>
        </p:sp>
        <p:sp>
          <p:nvSpPr>
            <p:cNvPr name="TextBox 187" id="187"/>
            <p:cNvSpPr txBox="true"/>
            <p:nvPr/>
          </p:nvSpPr>
          <p:spPr>
            <a:xfrm>
              <a:off x="0" y="-76200"/>
              <a:ext cx="1712267" cy="1971224"/>
            </a:xfrm>
            <a:prstGeom prst="rect">
              <a:avLst/>
            </a:prstGeom>
          </p:spPr>
          <p:txBody>
            <a:bodyPr anchor="ctr" rtlCol="false" tIns="50800" lIns="50800" bIns="50800" rIns="50800"/>
            <a:lstStyle/>
            <a:p>
              <a:pPr algn="ctr">
                <a:lnSpc>
                  <a:spcPts val="2147"/>
                </a:lnSpc>
              </a:pPr>
            </a:p>
          </p:txBody>
        </p:sp>
      </p:grpSp>
      <p:grpSp>
        <p:nvGrpSpPr>
          <p:cNvPr name="Group 188" id="188"/>
          <p:cNvGrpSpPr/>
          <p:nvPr/>
        </p:nvGrpSpPr>
        <p:grpSpPr>
          <a:xfrm rot="0">
            <a:off x="9807899" y="2235540"/>
            <a:ext cx="6501266" cy="7195170"/>
            <a:chOff x="0" y="0"/>
            <a:chExt cx="1712267" cy="1895024"/>
          </a:xfrm>
        </p:grpSpPr>
        <p:sp>
          <p:nvSpPr>
            <p:cNvPr name="Freeform 189" id="189"/>
            <p:cNvSpPr/>
            <p:nvPr/>
          </p:nvSpPr>
          <p:spPr>
            <a:xfrm flipH="false" flipV="false" rot="0">
              <a:off x="0" y="0"/>
              <a:ext cx="1712267" cy="1895024"/>
            </a:xfrm>
            <a:custGeom>
              <a:avLst/>
              <a:gdLst/>
              <a:ahLst/>
              <a:cxnLst/>
              <a:rect r="r" b="b" t="t" l="l"/>
              <a:pathLst>
                <a:path h="1895024" w="1712267">
                  <a:moveTo>
                    <a:pt x="0" y="0"/>
                  </a:moveTo>
                  <a:lnTo>
                    <a:pt x="1712267" y="0"/>
                  </a:lnTo>
                  <a:lnTo>
                    <a:pt x="1712267" y="1895024"/>
                  </a:lnTo>
                  <a:lnTo>
                    <a:pt x="0" y="1895024"/>
                  </a:lnTo>
                  <a:close/>
                </a:path>
              </a:pathLst>
            </a:custGeom>
            <a:solidFill>
              <a:srgbClr val="F1EC6F"/>
            </a:solidFill>
          </p:spPr>
        </p:sp>
        <p:sp>
          <p:nvSpPr>
            <p:cNvPr name="TextBox 190" id="190"/>
            <p:cNvSpPr txBox="true"/>
            <p:nvPr/>
          </p:nvSpPr>
          <p:spPr>
            <a:xfrm>
              <a:off x="0" y="-76200"/>
              <a:ext cx="1712267" cy="1971224"/>
            </a:xfrm>
            <a:prstGeom prst="rect">
              <a:avLst/>
            </a:prstGeom>
          </p:spPr>
          <p:txBody>
            <a:bodyPr anchor="ctr" rtlCol="false" tIns="50800" lIns="50800" bIns="50800" rIns="50800"/>
            <a:lstStyle/>
            <a:p>
              <a:pPr algn="ctr">
                <a:lnSpc>
                  <a:spcPts val="2147"/>
                </a:lnSpc>
              </a:pPr>
            </a:p>
          </p:txBody>
        </p:sp>
      </p:grpSp>
      <p:sp>
        <p:nvSpPr>
          <p:cNvPr name="Freeform 191" id="191"/>
          <p:cNvSpPr/>
          <p:nvPr/>
        </p:nvSpPr>
        <p:spPr>
          <a:xfrm flipH="false" flipV="false" rot="0">
            <a:off x="1390752" y="6230199"/>
            <a:ext cx="6019668" cy="2746473"/>
          </a:xfrm>
          <a:custGeom>
            <a:avLst/>
            <a:gdLst/>
            <a:ahLst/>
            <a:cxnLst/>
            <a:rect r="r" b="b" t="t" l="l"/>
            <a:pathLst>
              <a:path h="2746473" w="6019668">
                <a:moveTo>
                  <a:pt x="0" y="0"/>
                </a:moveTo>
                <a:lnTo>
                  <a:pt x="6019668" y="0"/>
                </a:lnTo>
                <a:lnTo>
                  <a:pt x="6019668" y="2746474"/>
                </a:lnTo>
                <a:lnTo>
                  <a:pt x="0" y="2746474"/>
                </a:lnTo>
                <a:lnTo>
                  <a:pt x="0" y="0"/>
                </a:lnTo>
                <a:close/>
              </a:path>
            </a:pathLst>
          </a:custGeom>
          <a:blipFill>
            <a:blip r:embed="rId6"/>
            <a:stretch>
              <a:fillRect l="0" t="0" r="0" b="0"/>
            </a:stretch>
          </a:blipFill>
        </p:spPr>
      </p:sp>
      <p:sp>
        <p:nvSpPr>
          <p:cNvPr name="Freeform 192" id="192"/>
          <p:cNvSpPr/>
          <p:nvPr/>
        </p:nvSpPr>
        <p:spPr>
          <a:xfrm flipH="false" flipV="false" rot="0">
            <a:off x="10095546" y="6461515"/>
            <a:ext cx="5925972" cy="2283843"/>
          </a:xfrm>
          <a:custGeom>
            <a:avLst/>
            <a:gdLst/>
            <a:ahLst/>
            <a:cxnLst/>
            <a:rect r="r" b="b" t="t" l="l"/>
            <a:pathLst>
              <a:path h="2283843" w="5925972">
                <a:moveTo>
                  <a:pt x="0" y="0"/>
                </a:moveTo>
                <a:lnTo>
                  <a:pt x="5925972" y="0"/>
                </a:lnTo>
                <a:lnTo>
                  <a:pt x="5925972" y="2283843"/>
                </a:lnTo>
                <a:lnTo>
                  <a:pt x="0" y="2283843"/>
                </a:lnTo>
                <a:lnTo>
                  <a:pt x="0" y="0"/>
                </a:lnTo>
                <a:close/>
              </a:path>
            </a:pathLst>
          </a:custGeom>
          <a:blipFill>
            <a:blip r:embed="rId7"/>
            <a:stretch>
              <a:fillRect l="0" t="0" r="0" b="0"/>
            </a:stretch>
          </a:blipFill>
        </p:spPr>
      </p:sp>
      <p:sp>
        <p:nvSpPr>
          <p:cNvPr name="TextBox 193" id="193"/>
          <p:cNvSpPr txBox="true"/>
          <p:nvPr/>
        </p:nvSpPr>
        <p:spPr>
          <a:xfrm rot="0">
            <a:off x="1028700" y="481012"/>
            <a:ext cx="10554368" cy="885825"/>
          </a:xfrm>
          <a:prstGeom prst="rect">
            <a:avLst/>
          </a:prstGeom>
        </p:spPr>
        <p:txBody>
          <a:bodyPr anchor="t" rtlCol="false" tIns="0" lIns="0" bIns="0" rIns="0">
            <a:spAutoFit/>
          </a:bodyPr>
          <a:lstStyle/>
          <a:p>
            <a:pPr algn="l">
              <a:lnSpc>
                <a:spcPts val="6299"/>
              </a:lnSpc>
            </a:pPr>
            <a:r>
              <a:rPr lang="en-US" sz="4499" b="true">
                <a:solidFill>
                  <a:srgbClr val="000000"/>
                </a:solidFill>
                <a:latin typeface="Agrandir Bold"/>
                <a:ea typeface="Agrandir Bold"/>
                <a:cs typeface="Agrandir Bold"/>
                <a:sym typeface="Agrandir Bold"/>
              </a:rPr>
              <a:t>Methodology: Model Implementation</a:t>
            </a:r>
          </a:p>
        </p:txBody>
      </p:sp>
      <p:sp>
        <p:nvSpPr>
          <p:cNvPr name="TextBox 194" id="194"/>
          <p:cNvSpPr txBox="true"/>
          <p:nvPr/>
        </p:nvSpPr>
        <p:spPr>
          <a:xfrm rot="0">
            <a:off x="1221791" y="2471853"/>
            <a:ext cx="6357591" cy="4383405"/>
          </a:xfrm>
          <a:prstGeom prst="rect">
            <a:avLst/>
          </a:prstGeom>
        </p:spPr>
        <p:txBody>
          <a:bodyPr anchor="t" rtlCol="false" tIns="0" lIns="0" bIns="0" rIns="0">
            <a:spAutoFit/>
          </a:bodyPr>
          <a:lstStyle/>
          <a:p>
            <a:pPr algn="l">
              <a:lnSpc>
                <a:spcPts val="2520"/>
              </a:lnSpc>
            </a:pPr>
            <a:r>
              <a:rPr lang="en-US" sz="1800" b="true">
                <a:solidFill>
                  <a:srgbClr val="000000"/>
                </a:solidFill>
                <a:latin typeface="Canva Sans Bold"/>
                <a:ea typeface="Canva Sans Bold"/>
                <a:cs typeface="Canva Sans Bold"/>
                <a:sym typeface="Canva Sans Bold"/>
              </a:rPr>
              <a:t>Support Vector Machine (SVM)</a:t>
            </a:r>
          </a:p>
          <a:p>
            <a:pPr algn="l" marL="388620" indent="-194310" lvl="1">
              <a:lnSpc>
                <a:spcPts val="2520"/>
              </a:lnSpc>
              <a:buFont typeface="Arial"/>
              <a:buChar char="•"/>
            </a:pPr>
            <a:r>
              <a:rPr lang="en-US" b="true" sz="1800">
                <a:solidFill>
                  <a:srgbClr val="000000"/>
                </a:solidFill>
                <a:latin typeface="Canva Sans Bold"/>
                <a:ea typeface="Canva Sans Bold"/>
                <a:cs typeface="Canva Sans Bold"/>
                <a:sym typeface="Canva Sans Bold"/>
              </a:rPr>
              <a:t>Utilize</a:t>
            </a:r>
            <a:r>
              <a:rPr lang="en-US" b="true" sz="1800">
                <a:solidFill>
                  <a:srgbClr val="000000"/>
                </a:solidFill>
                <a:latin typeface="Canva Sans Bold"/>
                <a:ea typeface="Canva Sans Bold"/>
                <a:cs typeface="Canva Sans Bold"/>
                <a:sym typeface="Canva Sans Bold"/>
              </a:rPr>
              <a:t>d RBF kernel for non-linear decision boundaries.</a:t>
            </a:r>
          </a:p>
          <a:p>
            <a:pPr algn="l" marL="388620" indent="-194310" lvl="1">
              <a:lnSpc>
                <a:spcPts val="2520"/>
              </a:lnSpc>
              <a:buFont typeface="Arial"/>
              <a:buChar char="•"/>
            </a:pPr>
            <a:r>
              <a:rPr lang="en-US" b="true" sz="1800">
                <a:solidFill>
                  <a:srgbClr val="000000"/>
                </a:solidFill>
                <a:latin typeface="Canva Sans Bold"/>
                <a:ea typeface="Canva Sans Bold"/>
                <a:cs typeface="Canva Sans Bold"/>
                <a:sym typeface="Canva Sans Bold"/>
              </a:rPr>
              <a:t>Hyperparameter tuning via grid search with cross-validation.</a:t>
            </a:r>
          </a:p>
          <a:p>
            <a:pPr algn="l">
              <a:lnSpc>
                <a:spcPts val="2520"/>
              </a:lnSpc>
            </a:pPr>
          </a:p>
          <a:p>
            <a:pPr algn="l">
              <a:lnSpc>
                <a:spcPts val="2520"/>
              </a:lnSpc>
            </a:pPr>
          </a:p>
          <a:p>
            <a:pPr algn="l" marL="388620" indent="-194310" lvl="1">
              <a:lnSpc>
                <a:spcPts val="2520"/>
              </a:lnSpc>
              <a:buFont typeface="Arial"/>
              <a:buChar char="•"/>
            </a:pPr>
            <a:r>
              <a:rPr lang="en-US" b="true" sz="1800">
                <a:solidFill>
                  <a:srgbClr val="000000"/>
                </a:solidFill>
                <a:latin typeface="Canva Sans Bold"/>
                <a:ea typeface="Canva Sans Bold"/>
                <a:cs typeface="Canva Sans Bold"/>
                <a:sym typeface="Canva Sans Bold"/>
              </a:rPr>
              <a:t>Accuracy: 98.25%</a:t>
            </a:r>
          </a:p>
          <a:p>
            <a:pPr algn="l" marL="388620" indent="-194310" lvl="1">
              <a:lnSpc>
                <a:spcPts val="2520"/>
              </a:lnSpc>
              <a:buFont typeface="Arial"/>
              <a:buChar char="•"/>
            </a:pPr>
            <a:r>
              <a:rPr lang="en-US" b="true" sz="1800">
                <a:solidFill>
                  <a:srgbClr val="000000"/>
                </a:solidFill>
                <a:latin typeface="Canva Sans Bold"/>
                <a:ea typeface="Canva Sans Bold"/>
                <a:cs typeface="Canva Sans Bold"/>
                <a:sym typeface="Canva Sans Bold"/>
              </a:rPr>
              <a:t>Confusion Matrix:</a:t>
            </a:r>
          </a:p>
          <a:p>
            <a:pPr algn="l">
              <a:lnSpc>
                <a:spcPts val="2520"/>
              </a:lnSpc>
            </a:pPr>
            <a:r>
              <a:rPr lang="en-US" sz="1800" b="true">
                <a:solidFill>
                  <a:srgbClr val="000000"/>
                </a:solidFill>
                <a:latin typeface="Canva Sans Bold"/>
                <a:ea typeface="Canva Sans Bold"/>
                <a:cs typeface="Canva Sans Bold"/>
                <a:sym typeface="Canva Sans Bold"/>
              </a:rPr>
              <a:t>      True Positives: 22, True Negatives: 34, </a:t>
            </a:r>
          </a:p>
          <a:p>
            <a:pPr algn="l">
              <a:lnSpc>
                <a:spcPts val="2520"/>
              </a:lnSpc>
            </a:pPr>
            <a:r>
              <a:rPr lang="en-US" sz="1800" b="true">
                <a:solidFill>
                  <a:srgbClr val="000000"/>
                </a:solidFill>
                <a:latin typeface="Canva Sans Bold"/>
                <a:ea typeface="Canva Sans Bold"/>
                <a:cs typeface="Canva Sans Bold"/>
                <a:sym typeface="Canva Sans Bold"/>
              </a:rPr>
              <a:t>      </a:t>
            </a:r>
            <a:r>
              <a:rPr lang="en-US" sz="1800" b="true">
                <a:solidFill>
                  <a:srgbClr val="000000"/>
                </a:solidFill>
                <a:latin typeface="Canva Sans Bold"/>
                <a:ea typeface="Canva Sans Bold"/>
                <a:cs typeface="Canva Sans Bold"/>
                <a:sym typeface="Canva Sans Bold"/>
              </a:rPr>
              <a:t>False Positives:   0, False Negatives: 1</a:t>
            </a:r>
          </a:p>
          <a:p>
            <a:pPr algn="l">
              <a:lnSpc>
                <a:spcPts val="2520"/>
              </a:lnSpc>
            </a:pPr>
          </a:p>
          <a:p>
            <a:pPr algn="l">
              <a:lnSpc>
                <a:spcPts val="2520"/>
              </a:lnSpc>
            </a:pPr>
          </a:p>
          <a:p>
            <a:pPr algn="l">
              <a:lnSpc>
                <a:spcPts val="2520"/>
              </a:lnSpc>
            </a:pPr>
          </a:p>
        </p:txBody>
      </p:sp>
      <p:sp>
        <p:nvSpPr>
          <p:cNvPr name="TextBox 195" id="195"/>
          <p:cNvSpPr txBox="true"/>
          <p:nvPr/>
        </p:nvSpPr>
        <p:spPr>
          <a:xfrm rot="0">
            <a:off x="9879736" y="2471853"/>
            <a:ext cx="6357591" cy="4069080"/>
          </a:xfrm>
          <a:prstGeom prst="rect">
            <a:avLst/>
          </a:prstGeom>
        </p:spPr>
        <p:txBody>
          <a:bodyPr anchor="t" rtlCol="false" tIns="0" lIns="0" bIns="0" rIns="0">
            <a:spAutoFit/>
          </a:bodyPr>
          <a:lstStyle/>
          <a:p>
            <a:pPr algn="l">
              <a:lnSpc>
                <a:spcPts val="2520"/>
              </a:lnSpc>
            </a:pPr>
            <a:r>
              <a:rPr lang="en-US" sz="1800" b="true">
                <a:solidFill>
                  <a:srgbClr val="000000"/>
                </a:solidFill>
                <a:latin typeface="Canva Sans Bold"/>
                <a:ea typeface="Canva Sans Bold"/>
                <a:cs typeface="Canva Sans Bold"/>
                <a:sym typeface="Canva Sans Bold"/>
              </a:rPr>
              <a:t>K-Nearest Neighbors (KNN)</a:t>
            </a:r>
          </a:p>
          <a:p>
            <a:pPr algn="l" marL="388620" indent="-194310" lvl="1">
              <a:lnSpc>
                <a:spcPts val="2520"/>
              </a:lnSpc>
              <a:buFont typeface="Arial"/>
              <a:buChar char="•"/>
            </a:pPr>
            <a:r>
              <a:rPr lang="en-US" b="true" sz="1800">
                <a:solidFill>
                  <a:srgbClr val="000000"/>
                </a:solidFill>
                <a:latin typeface="Canva Sans Bold"/>
                <a:ea typeface="Canva Sans Bold"/>
                <a:cs typeface="Canva Sans Bold"/>
                <a:sym typeface="Canva Sans Bold"/>
              </a:rPr>
              <a:t>C</a:t>
            </a:r>
            <a:r>
              <a:rPr lang="en-US" b="true" sz="1800">
                <a:solidFill>
                  <a:srgbClr val="000000"/>
                </a:solidFill>
                <a:latin typeface="Canva Sans Bold"/>
                <a:ea typeface="Canva Sans Bold"/>
                <a:cs typeface="Canva Sans Bold"/>
                <a:sym typeface="Canva Sans Bold"/>
              </a:rPr>
              <a:t>lassifies</a:t>
            </a:r>
            <a:r>
              <a:rPr lang="en-US" b="true" sz="1800">
                <a:solidFill>
                  <a:srgbClr val="000000"/>
                </a:solidFill>
                <a:latin typeface="Canva Sans Bold"/>
                <a:ea typeface="Canva Sans Bold"/>
                <a:cs typeface="Canva Sans Bold"/>
                <a:sym typeface="Canva Sans Bold"/>
              </a:rPr>
              <a:t> based on proximity to k-nearest neighbors.</a:t>
            </a:r>
          </a:p>
          <a:p>
            <a:pPr algn="l" marL="388620" indent="-194310" lvl="1">
              <a:lnSpc>
                <a:spcPts val="2520"/>
              </a:lnSpc>
              <a:buFont typeface="Arial"/>
              <a:buChar char="•"/>
            </a:pPr>
            <a:r>
              <a:rPr lang="en-US" b="true" sz="1800">
                <a:solidFill>
                  <a:srgbClr val="000000"/>
                </a:solidFill>
                <a:latin typeface="Canva Sans Bold"/>
                <a:ea typeface="Canva Sans Bold"/>
                <a:cs typeface="Canva Sans Bold"/>
                <a:sym typeface="Canva Sans Bold"/>
              </a:rPr>
              <a:t>Ex</a:t>
            </a:r>
            <a:r>
              <a:rPr lang="en-US" b="true" sz="1800">
                <a:solidFill>
                  <a:srgbClr val="000000"/>
                </a:solidFill>
                <a:latin typeface="Canva Sans Bold"/>
                <a:ea typeface="Canva Sans Bold"/>
                <a:cs typeface="Canva Sans Bold"/>
                <a:sym typeface="Canva Sans Bold"/>
              </a:rPr>
              <a:t>perimented with various values of k.</a:t>
            </a:r>
          </a:p>
          <a:p>
            <a:pPr algn="l">
              <a:lnSpc>
                <a:spcPts val="2520"/>
              </a:lnSpc>
            </a:pPr>
          </a:p>
          <a:p>
            <a:pPr algn="l">
              <a:lnSpc>
                <a:spcPts val="2520"/>
              </a:lnSpc>
            </a:pPr>
          </a:p>
          <a:p>
            <a:pPr algn="l">
              <a:lnSpc>
                <a:spcPts val="2520"/>
              </a:lnSpc>
            </a:pPr>
          </a:p>
          <a:p>
            <a:pPr algn="l" marL="388620" indent="-194310" lvl="1">
              <a:lnSpc>
                <a:spcPts val="2520"/>
              </a:lnSpc>
              <a:buFont typeface="Arial"/>
              <a:buChar char="•"/>
            </a:pPr>
            <a:r>
              <a:rPr lang="en-US" b="true" sz="1800">
                <a:solidFill>
                  <a:srgbClr val="000000"/>
                </a:solidFill>
                <a:latin typeface="Canva Sans Bold"/>
                <a:ea typeface="Canva Sans Bold"/>
                <a:cs typeface="Canva Sans Bold"/>
                <a:sym typeface="Canva Sans Bold"/>
              </a:rPr>
              <a:t>Accuracy: 95.61%</a:t>
            </a:r>
          </a:p>
          <a:p>
            <a:pPr algn="l" marL="388620" indent="-194310" lvl="1">
              <a:lnSpc>
                <a:spcPts val="2520"/>
              </a:lnSpc>
              <a:buFont typeface="Arial"/>
              <a:buChar char="•"/>
            </a:pPr>
            <a:r>
              <a:rPr lang="en-US" b="true" sz="1800">
                <a:solidFill>
                  <a:srgbClr val="000000"/>
                </a:solidFill>
                <a:latin typeface="Canva Sans Bold"/>
                <a:ea typeface="Canva Sans Bold"/>
                <a:cs typeface="Canva Sans Bold"/>
                <a:sym typeface="Canva Sans Bold"/>
              </a:rPr>
              <a:t>Confusion Matrix:</a:t>
            </a:r>
          </a:p>
          <a:p>
            <a:pPr algn="l">
              <a:lnSpc>
                <a:spcPts val="2520"/>
              </a:lnSpc>
            </a:pPr>
            <a:r>
              <a:rPr lang="en-US" sz="1800" b="true">
                <a:solidFill>
                  <a:srgbClr val="000000"/>
                </a:solidFill>
                <a:latin typeface="Canva Sans Bold"/>
                <a:ea typeface="Canva Sans Bold"/>
                <a:cs typeface="Canva Sans Bold"/>
                <a:sym typeface="Canva Sans Bold"/>
              </a:rPr>
              <a:t>      True Positives: 44, True Negatives: 65, </a:t>
            </a:r>
          </a:p>
          <a:p>
            <a:pPr algn="l">
              <a:lnSpc>
                <a:spcPts val="2520"/>
              </a:lnSpc>
            </a:pPr>
            <a:r>
              <a:rPr lang="en-US" sz="1800" b="true">
                <a:solidFill>
                  <a:srgbClr val="000000"/>
                </a:solidFill>
                <a:latin typeface="Canva Sans Bold"/>
                <a:ea typeface="Canva Sans Bold"/>
                <a:cs typeface="Canva Sans Bold"/>
                <a:sym typeface="Canva Sans Bold"/>
              </a:rPr>
              <a:t>      </a:t>
            </a:r>
            <a:r>
              <a:rPr lang="en-US" sz="1800" b="true">
                <a:solidFill>
                  <a:srgbClr val="000000"/>
                </a:solidFill>
                <a:latin typeface="Canva Sans Bold"/>
                <a:ea typeface="Canva Sans Bold"/>
                <a:cs typeface="Canva Sans Bold"/>
                <a:sym typeface="Canva Sans Bold"/>
              </a:rPr>
              <a:t>False Positives:   2, False Negatives: 3</a:t>
            </a:r>
          </a:p>
          <a:p>
            <a:pPr algn="l">
              <a:lnSpc>
                <a:spcPts val="2520"/>
              </a:lnSpc>
            </a:pPr>
          </a:p>
          <a:p>
            <a:pPr algn="l">
              <a:lnSpc>
                <a:spcPts val="2520"/>
              </a:lnSpc>
            </a:pPr>
          </a:p>
          <a:p>
            <a:pPr algn="l">
              <a:lnSpc>
                <a:spcPts val="25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7F3"/>
        </a:solidFill>
      </p:bgPr>
    </p:bg>
    <p:spTree>
      <p:nvGrpSpPr>
        <p:cNvPr id="1" name=""/>
        <p:cNvGrpSpPr/>
        <p:nvPr/>
      </p:nvGrpSpPr>
      <p:grpSpPr>
        <a:xfrm>
          <a:off x="0" y="0"/>
          <a:ext cx="0" cy="0"/>
          <a:chOff x="0" y="0"/>
          <a:chExt cx="0" cy="0"/>
        </a:xfrm>
      </p:grpSpPr>
      <p:grpSp>
        <p:nvGrpSpPr>
          <p:cNvPr name="Group 2" id="2"/>
          <p:cNvGrpSpPr/>
          <p:nvPr/>
        </p:nvGrpSpPr>
        <p:grpSpPr>
          <a:xfrm rot="0">
            <a:off x="0" y="-5036665"/>
            <a:ext cx="18394084" cy="18384400"/>
            <a:chOff x="0" y="0"/>
            <a:chExt cx="24525445" cy="24512533"/>
          </a:xfrm>
        </p:grpSpPr>
        <p:grpSp>
          <p:nvGrpSpPr>
            <p:cNvPr name="Group 3" id="3"/>
            <p:cNvGrpSpPr>
              <a:grpSpLocks noChangeAspect="true"/>
            </p:cNvGrpSpPr>
            <p:nvPr/>
          </p:nvGrpSpPr>
          <p:grpSpPr>
            <a:xfrm rot="0">
              <a:off x="0" y="0"/>
              <a:ext cx="8189006" cy="8198809"/>
              <a:chOff x="0" y="0"/>
              <a:chExt cx="5516626" cy="5523230"/>
            </a:xfrm>
          </p:grpSpPr>
          <p:sp>
            <p:nvSpPr>
              <p:cNvPr name="Freeform 4" id="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5" id="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 id="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 id="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 id="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 id="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 id="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 id="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 id="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 id="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 id="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 id="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 id="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 id="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 id="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9" id="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20" id="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21" id="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22" id="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23" id="23"/>
            <p:cNvGrpSpPr>
              <a:grpSpLocks noChangeAspect="true"/>
            </p:cNvGrpSpPr>
            <p:nvPr/>
          </p:nvGrpSpPr>
          <p:grpSpPr>
            <a:xfrm rot="0">
              <a:off x="8168219" y="0"/>
              <a:ext cx="8189006" cy="8198809"/>
              <a:chOff x="0" y="0"/>
              <a:chExt cx="5516626" cy="5523230"/>
            </a:xfrm>
          </p:grpSpPr>
          <p:sp>
            <p:nvSpPr>
              <p:cNvPr name="Freeform 24" id="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25" id="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6" id="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7" id="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8" id="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29" id="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0" id="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1" id="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2" id="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3" id="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34" id="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5" id="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6" id="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7" id="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8" id="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39" id="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40" id="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41" id="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42" id="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43" id="43"/>
            <p:cNvGrpSpPr>
              <a:grpSpLocks noChangeAspect="true"/>
            </p:cNvGrpSpPr>
            <p:nvPr/>
          </p:nvGrpSpPr>
          <p:grpSpPr>
            <a:xfrm rot="0">
              <a:off x="16336439" y="0"/>
              <a:ext cx="8189006" cy="8198809"/>
              <a:chOff x="0" y="0"/>
              <a:chExt cx="5516626" cy="5523230"/>
            </a:xfrm>
          </p:grpSpPr>
          <p:sp>
            <p:nvSpPr>
              <p:cNvPr name="Freeform 44" id="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45" id="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6" id="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7" id="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8" id="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49" id="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0" id="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1" id="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2" id="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3" id="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54" id="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5" id="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6" id="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7" id="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8" id="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59" id="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60" id="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61" id="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62" id="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63" id="63"/>
            <p:cNvGrpSpPr>
              <a:grpSpLocks noChangeAspect="true"/>
            </p:cNvGrpSpPr>
            <p:nvPr/>
          </p:nvGrpSpPr>
          <p:grpSpPr>
            <a:xfrm rot="0">
              <a:off x="0" y="8155837"/>
              <a:ext cx="8189006" cy="8198809"/>
              <a:chOff x="0" y="0"/>
              <a:chExt cx="5516626" cy="5523230"/>
            </a:xfrm>
          </p:grpSpPr>
          <p:sp>
            <p:nvSpPr>
              <p:cNvPr name="Freeform 64" id="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65" id="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6" id="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7" id="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8" id="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69" id="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0" id="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1" id="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2" id="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3" id="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74" id="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5" id="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6" id="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7" id="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8" id="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79" id="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80" id="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81" id="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82" id="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83" id="83"/>
            <p:cNvGrpSpPr>
              <a:grpSpLocks noChangeAspect="true"/>
            </p:cNvGrpSpPr>
            <p:nvPr/>
          </p:nvGrpSpPr>
          <p:grpSpPr>
            <a:xfrm rot="0">
              <a:off x="8168219" y="8155837"/>
              <a:ext cx="8189006" cy="8198809"/>
              <a:chOff x="0" y="0"/>
              <a:chExt cx="5516626" cy="5523230"/>
            </a:xfrm>
          </p:grpSpPr>
          <p:sp>
            <p:nvSpPr>
              <p:cNvPr name="Freeform 84" id="8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85" id="8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6" id="8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7" id="8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8" id="8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89" id="8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0" id="9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1" id="9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2" id="9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3" id="9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94" id="9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5" id="9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6" id="9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7" id="9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8" id="9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99" id="9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00" id="10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01" id="10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02" id="10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03" id="103"/>
            <p:cNvGrpSpPr>
              <a:grpSpLocks noChangeAspect="true"/>
            </p:cNvGrpSpPr>
            <p:nvPr/>
          </p:nvGrpSpPr>
          <p:grpSpPr>
            <a:xfrm rot="0">
              <a:off x="16336439" y="8155837"/>
              <a:ext cx="8189006" cy="8198809"/>
              <a:chOff x="0" y="0"/>
              <a:chExt cx="5516626" cy="5523230"/>
            </a:xfrm>
          </p:grpSpPr>
          <p:sp>
            <p:nvSpPr>
              <p:cNvPr name="Freeform 104" id="10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05" id="10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6" id="10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7" id="10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8" id="10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09" id="10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0" id="1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1" id="1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2" id="1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3" id="1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14" id="1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5" id="1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6" id="1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7" id="1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8" id="1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19" id="1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20" id="1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21" id="1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22" id="1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23" id="123"/>
            <p:cNvGrpSpPr>
              <a:grpSpLocks noChangeAspect="true"/>
            </p:cNvGrpSpPr>
            <p:nvPr/>
          </p:nvGrpSpPr>
          <p:grpSpPr>
            <a:xfrm rot="0">
              <a:off x="0" y="16313724"/>
              <a:ext cx="8189006" cy="8198809"/>
              <a:chOff x="0" y="0"/>
              <a:chExt cx="5516626" cy="5523230"/>
            </a:xfrm>
          </p:grpSpPr>
          <p:sp>
            <p:nvSpPr>
              <p:cNvPr name="Freeform 124" id="1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25" id="1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6" id="1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7" id="1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8" id="1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29" id="1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0" id="1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1" id="1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2" id="1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3" id="1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34" id="1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5" id="1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6" id="1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7" id="1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8" id="1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39" id="1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40" id="1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41" id="1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42" id="1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43" id="143"/>
            <p:cNvGrpSpPr>
              <a:grpSpLocks noChangeAspect="true"/>
            </p:cNvGrpSpPr>
            <p:nvPr/>
          </p:nvGrpSpPr>
          <p:grpSpPr>
            <a:xfrm rot="0">
              <a:off x="8168219" y="16313724"/>
              <a:ext cx="8189006" cy="8198809"/>
              <a:chOff x="0" y="0"/>
              <a:chExt cx="5516626" cy="5523230"/>
            </a:xfrm>
          </p:grpSpPr>
          <p:sp>
            <p:nvSpPr>
              <p:cNvPr name="Freeform 144" id="1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45" id="1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6" id="1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7" id="1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8" id="1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49" id="1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0" id="1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1" id="1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2" id="1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3" id="1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54" id="1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5" id="1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6" id="1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7" id="1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8" id="1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59" id="1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0" id="1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1" id="1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62" id="1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nvGrpSpPr>
            <p:cNvPr name="Group 163" id="163"/>
            <p:cNvGrpSpPr>
              <a:grpSpLocks noChangeAspect="true"/>
            </p:cNvGrpSpPr>
            <p:nvPr/>
          </p:nvGrpSpPr>
          <p:grpSpPr>
            <a:xfrm rot="0">
              <a:off x="16336439" y="16313724"/>
              <a:ext cx="8189006" cy="8198809"/>
              <a:chOff x="0" y="0"/>
              <a:chExt cx="5516626" cy="5523230"/>
            </a:xfrm>
          </p:grpSpPr>
          <p:sp>
            <p:nvSpPr>
              <p:cNvPr name="Freeform 164" id="1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008037">
                  <a:alpha val="9804"/>
                </a:srgbClr>
              </a:solidFill>
            </p:spPr>
          </p:sp>
          <p:sp>
            <p:nvSpPr>
              <p:cNvPr name="Freeform 165" id="1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6" id="1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7" id="1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8" id="1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69" id="1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0" id="1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1" id="1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2" id="1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3" id="1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008037">
                  <a:alpha val="9804"/>
                </a:srgbClr>
              </a:solidFill>
            </p:spPr>
          </p:sp>
          <p:sp>
            <p:nvSpPr>
              <p:cNvPr name="Freeform 174" id="1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5" id="1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6" id="1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7" id="1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8" id="1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79" id="1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0" id="1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1" id="1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sp>
            <p:nvSpPr>
              <p:cNvPr name="Freeform 182" id="1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008037">
                  <a:alpha val="9804"/>
                </a:srgbClr>
              </a:solidFill>
            </p:spPr>
          </p:sp>
        </p:grpSp>
      </p:grpSp>
      <p:grpSp>
        <p:nvGrpSpPr>
          <p:cNvPr name="Group 183" id="183"/>
          <p:cNvGrpSpPr/>
          <p:nvPr/>
        </p:nvGrpSpPr>
        <p:grpSpPr>
          <a:xfrm rot="0">
            <a:off x="15737386" y="8956782"/>
            <a:ext cx="2295782" cy="985099"/>
            <a:chOff x="0" y="0"/>
            <a:chExt cx="3061043" cy="1313466"/>
          </a:xfrm>
        </p:grpSpPr>
        <p:sp>
          <p:nvSpPr>
            <p:cNvPr name="AutoShape 184" id="184"/>
            <p:cNvSpPr/>
            <p:nvPr/>
          </p:nvSpPr>
          <p:spPr>
            <a:xfrm rot="0">
              <a:off x="33616" y="225387"/>
              <a:ext cx="2993810" cy="862691"/>
            </a:xfrm>
            <a:prstGeom prst="rect">
              <a:avLst/>
            </a:prstGeom>
            <a:solidFill>
              <a:srgbClr val="F1EC6F"/>
            </a:solidFill>
          </p:spPr>
        </p:sp>
        <p:sp>
          <p:nvSpPr>
            <p:cNvPr name="Freeform 185" id="185"/>
            <p:cNvSpPr/>
            <p:nvPr/>
          </p:nvSpPr>
          <p:spPr>
            <a:xfrm flipH="false" flipV="false" rot="0">
              <a:off x="0" y="0"/>
              <a:ext cx="3061043" cy="1313466"/>
            </a:xfrm>
            <a:custGeom>
              <a:avLst/>
              <a:gdLst/>
              <a:ahLst/>
              <a:cxnLst/>
              <a:rect r="r" b="b" t="t" l="l"/>
              <a:pathLst>
                <a:path h="1313466" w="3061043">
                  <a:moveTo>
                    <a:pt x="0" y="0"/>
                  </a:moveTo>
                  <a:lnTo>
                    <a:pt x="3061043" y="0"/>
                  </a:lnTo>
                  <a:lnTo>
                    <a:pt x="3061043" y="1313466"/>
                  </a:lnTo>
                  <a:lnTo>
                    <a:pt x="0" y="13134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86" id="186"/>
          <p:cNvSpPr/>
          <p:nvPr/>
        </p:nvSpPr>
        <p:spPr>
          <a:xfrm flipH="false" flipV="false" rot="404848">
            <a:off x="15877533" y="9697464"/>
            <a:ext cx="248461" cy="353110"/>
          </a:xfrm>
          <a:custGeom>
            <a:avLst/>
            <a:gdLst/>
            <a:ahLst/>
            <a:cxnLst/>
            <a:rect r="r" b="b" t="t" l="l"/>
            <a:pathLst>
              <a:path h="353110" w="248461">
                <a:moveTo>
                  <a:pt x="0" y="0"/>
                </a:moveTo>
                <a:lnTo>
                  <a:pt x="248461" y="0"/>
                </a:lnTo>
                <a:lnTo>
                  <a:pt x="248461" y="353109"/>
                </a:lnTo>
                <a:lnTo>
                  <a:pt x="0" y="353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7" id="187"/>
          <p:cNvSpPr/>
          <p:nvPr/>
        </p:nvSpPr>
        <p:spPr>
          <a:xfrm flipH="false" flipV="false" rot="787620">
            <a:off x="17348805" y="8801619"/>
            <a:ext cx="325722" cy="310324"/>
          </a:xfrm>
          <a:custGeom>
            <a:avLst/>
            <a:gdLst/>
            <a:ahLst/>
            <a:cxnLst/>
            <a:rect r="r" b="b" t="t" l="l"/>
            <a:pathLst>
              <a:path h="310324" w="325722">
                <a:moveTo>
                  <a:pt x="0" y="0"/>
                </a:moveTo>
                <a:lnTo>
                  <a:pt x="325722" y="0"/>
                </a:lnTo>
                <a:lnTo>
                  <a:pt x="325722" y="310325"/>
                </a:lnTo>
                <a:lnTo>
                  <a:pt x="0" y="310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88" id="188"/>
          <p:cNvGrpSpPr/>
          <p:nvPr/>
        </p:nvGrpSpPr>
        <p:grpSpPr>
          <a:xfrm rot="0">
            <a:off x="1028700" y="1795932"/>
            <a:ext cx="7375113" cy="4840756"/>
            <a:chOff x="0" y="0"/>
            <a:chExt cx="9833483" cy="6454341"/>
          </a:xfrm>
        </p:grpSpPr>
        <p:grpSp>
          <p:nvGrpSpPr>
            <p:cNvPr name="Group 189" id="189"/>
            <p:cNvGrpSpPr/>
            <p:nvPr/>
          </p:nvGrpSpPr>
          <p:grpSpPr>
            <a:xfrm rot="0">
              <a:off x="0" y="364949"/>
              <a:ext cx="9745061" cy="6089392"/>
              <a:chOff x="0" y="0"/>
              <a:chExt cx="2922344" cy="1826084"/>
            </a:xfrm>
          </p:grpSpPr>
          <p:sp>
            <p:nvSpPr>
              <p:cNvPr name="Freeform 190" id="190"/>
              <p:cNvSpPr/>
              <p:nvPr/>
            </p:nvSpPr>
            <p:spPr>
              <a:xfrm flipH="false" flipV="false" rot="0">
                <a:off x="0" y="0"/>
                <a:ext cx="2922344" cy="1826084"/>
              </a:xfrm>
              <a:custGeom>
                <a:avLst/>
                <a:gdLst/>
                <a:ahLst/>
                <a:cxnLst/>
                <a:rect r="r" b="b" t="t" l="l"/>
                <a:pathLst>
                  <a:path h="1826084" w="2922344">
                    <a:moveTo>
                      <a:pt x="0" y="0"/>
                    </a:moveTo>
                    <a:lnTo>
                      <a:pt x="2922344" y="0"/>
                    </a:lnTo>
                    <a:lnTo>
                      <a:pt x="2922344" y="1826084"/>
                    </a:lnTo>
                    <a:lnTo>
                      <a:pt x="0" y="1826084"/>
                    </a:lnTo>
                    <a:close/>
                  </a:path>
                </a:pathLst>
              </a:custGeom>
              <a:solidFill>
                <a:srgbClr val="FFFFFF"/>
              </a:solidFill>
            </p:spPr>
          </p:sp>
          <p:sp>
            <p:nvSpPr>
              <p:cNvPr name="TextBox 191" id="191"/>
              <p:cNvSpPr txBox="true"/>
              <p:nvPr/>
            </p:nvSpPr>
            <p:spPr>
              <a:xfrm>
                <a:off x="0" y="-76200"/>
                <a:ext cx="2922344" cy="1902284"/>
              </a:xfrm>
              <a:prstGeom prst="rect">
                <a:avLst/>
              </a:prstGeom>
            </p:spPr>
            <p:txBody>
              <a:bodyPr anchor="ctr" rtlCol="false" tIns="50800" lIns="50800" bIns="50800" rIns="50800"/>
              <a:lstStyle/>
              <a:p>
                <a:pPr algn="ctr">
                  <a:lnSpc>
                    <a:spcPts val="2147"/>
                  </a:lnSpc>
                </a:pPr>
              </a:p>
            </p:txBody>
          </p:sp>
        </p:grpSp>
        <p:sp>
          <p:nvSpPr>
            <p:cNvPr name="Freeform 192" id="192"/>
            <p:cNvSpPr/>
            <p:nvPr/>
          </p:nvSpPr>
          <p:spPr>
            <a:xfrm flipH="false" flipV="false" rot="0">
              <a:off x="930845" y="495425"/>
              <a:ext cx="7971794" cy="5958916"/>
            </a:xfrm>
            <a:custGeom>
              <a:avLst/>
              <a:gdLst/>
              <a:ahLst/>
              <a:cxnLst/>
              <a:rect r="r" b="b" t="t" l="l"/>
              <a:pathLst>
                <a:path h="5958916" w="7971794">
                  <a:moveTo>
                    <a:pt x="0" y="0"/>
                  </a:moveTo>
                  <a:lnTo>
                    <a:pt x="7971794" y="0"/>
                  </a:lnTo>
                  <a:lnTo>
                    <a:pt x="7971794" y="5958916"/>
                  </a:lnTo>
                  <a:lnTo>
                    <a:pt x="0" y="5958916"/>
                  </a:lnTo>
                  <a:lnTo>
                    <a:pt x="0" y="0"/>
                  </a:lnTo>
                  <a:close/>
                </a:path>
              </a:pathLst>
            </a:custGeom>
            <a:blipFill>
              <a:blip r:embed="rId8"/>
              <a:stretch>
                <a:fillRect l="0" t="0" r="0" b="0"/>
              </a:stretch>
            </a:blipFill>
          </p:spPr>
        </p:sp>
        <p:sp>
          <p:nvSpPr>
            <p:cNvPr name="Freeform 193" id="193"/>
            <p:cNvSpPr/>
            <p:nvPr/>
          </p:nvSpPr>
          <p:spPr>
            <a:xfrm flipH="false" flipV="false" rot="0">
              <a:off x="0" y="0"/>
              <a:ext cx="9833483" cy="6454341"/>
            </a:xfrm>
            <a:custGeom>
              <a:avLst/>
              <a:gdLst/>
              <a:ahLst/>
              <a:cxnLst/>
              <a:rect r="r" b="b" t="t" l="l"/>
              <a:pathLst>
                <a:path h="6454341" w="9833483">
                  <a:moveTo>
                    <a:pt x="0" y="0"/>
                  </a:moveTo>
                  <a:lnTo>
                    <a:pt x="9833483" y="0"/>
                  </a:lnTo>
                  <a:lnTo>
                    <a:pt x="9833483" y="6454341"/>
                  </a:lnTo>
                  <a:lnTo>
                    <a:pt x="0" y="64543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194" id="194"/>
          <p:cNvGrpSpPr/>
          <p:nvPr/>
        </p:nvGrpSpPr>
        <p:grpSpPr>
          <a:xfrm rot="0">
            <a:off x="9772393" y="1795932"/>
            <a:ext cx="7375113" cy="4840756"/>
            <a:chOff x="0" y="0"/>
            <a:chExt cx="9833483" cy="6454341"/>
          </a:xfrm>
        </p:grpSpPr>
        <p:grpSp>
          <p:nvGrpSpPr>
            <p:cNvPr name="Group 195" id="195"/>
            <p:cNvGrpSpPr/>
            <p:nvPr/>
          </p:nvGrpSpPr>
          <p:grpSpPr>
            <a:xfrm rot="0">
              <a:off x="0" y="364949"/>
              <a:ext cx="9745061" cy="6089392"/>
              <a:chOff x="0" y="0"/>
              <a:chExt cx="2922344" cy="1826084"/>
            </a:xfrm>
          </p:grpSpPr>
          <p:sp>
            <p:nvSpPr>
              <p:cNvPr name="Freeform 196" id="196"/>
              <p:cNvSpPr/>
              <p:nvPr/>
            </p:nvSpPr>
            <p:spPr>
              <a:xfrm flipH="false" flipV="false" rot="0">
                <a:off x="0" y="0"/>
                <a:ext cx="2922344" cy="1826084"/>
              </a:xfrm>
              <a:custGeom>
                <a:avLst/>
                <a:gdLst/>
                <a:ahLst/>
                <a:cxnLst/>
                <a:rect r="r" b="b" t="t" l="l"/>
                <a:pathLst>
                  <a:path h="1826084" w="2922344">
                    <a:moveTo>
                      <a:pt x="0" y="0"/>
                    </a:moveTo>
                    <a:lnTo>
                      <a:pt x="2922344" y="0"/>
                    </a:lnTo>
                    <a:lnTo>
                      <a:pt x="2922344" y="1826084"/>
                    </a:lnTo>
                    <a:lnTo>
                      <a:pt x="0" y="1826084"/>
                    </a:lnTo>
                    <a:close/>
                  </a:path>
                </a:pathLst>
              </a:custGeom>
              <a:solidFill>
                <a:srgbClr val="FFFFFF"/>
              </a:solidFill>
            </p:spPr>
          </p:sp>
          <p:sp>
            <p:nvSpPr>
              <p:cNvPr name="TextBox 197" id="197"/>
              <p:cNvSpPr txBox="true"/>
              <p:nvPr/>
            </p:nvSpPr>
            <p:spPr>
              <a:xfrm>
                <a:off x="0" y="-76200"/>
                <a:ext cx="2922344" cy="1902284"/>
              </a:xfrm>
              <a:prstGeom prst="rect">
                <a:avLst/>
              </a:prstGeom>
            </p:spPr>
            <p:txBody>
              <a:bodyPr anchor="ctr" rtlCol="false" tIns="50800" lIns="50800" bIns="50800" rIns="50800"/>
              <a:lstStyle/>
              <a:p>
                <a:pPr algn="ctr">
                  <a:lnSpc>
                    <a:spcPts val="2147"/>
                  </a:lnSpc>
                </a:pPr>
              </a:p>
            </p:txBody>
          </p:sp>
        </p:grpSp>
        <p:sp>
          <p:nvSpPr>
            <p:cNvPr name="Freeform 198" id="198"/>
            <p:cNvSpPr/>
            <p:nvPr/>
          </p:nvSpPr>
          <p:spPr>
            <a:xfrm flipH="false" flipV="false" rot="0">
              <a:off x="930845" y="495425"/>
              <a:ext cx="7971794" cy="5958916"/>
            </a:xfrm>
            <a:custGeom>
              <a:avLst/>
              <a:gdLst/>
              <a:ahLst/>
              <a:cxnLst/>
              <a:rect r="r" b="b" t="t" l="l"/>
              <a:pathLst>
                <a:path h="5958916" w="7971794">
                  <a:moveTo>
                    <a:pt x="0" y="0"/>
                  </a:moveTo>
                  <a:lnTo>
                    <a:pt x="7971794" y="0"/>
                  </a:lnTo>
                  <a:lnTo>
                    <a:pt x="7971794" y="5958916"/>
                  </a:lnTo>
                  <a:lnTo>
                    <a:pt x="0" y="5958916"/>
                  </a:lnTo>
                  <a:lnTo>
                    <a:pt x="0" y="0"/>
                  </a:lnTo>
                  <a:close/>
                </a:path>
              </a:pathLst>
            </a:custGeom>
            <a:blipFill>
              <a:blip r:embed="rId8"/>
              <a:stretch>
                <a:fillRect l="0" t="0" r="0" b="0"/>
              </a:stretch>
            </a:blipFill>
          </p:spPr>
        </p:sp>
        <p:sp>
          <p:nvSpPr>
            <p:cNvPr name="Freeform 199" id="199"/>
            <p:cNvSpPr/>
            <p:nvPr/>
          </p:nvSpPr>
          <p:spPr>
            <a:xfrm flipH="false" flipV="false" rot="0">
              <a:off x="0" y="0"/>
              <a:ext cx="9833483" cy="6454341"/>
            </a:xfrm>
            <a:custGeom>
              <a:avLst/>
              <a:gdLst/>
              <a:ahLst/>
              <a:cxnLst/>
              <a:rect r="r" b="b" t="t" l="l"/>
              <a:pathLst>
                <a:path h="6454341" w="9833483">
                  <a:moveTo>
                    <a:pt x="0" y="0"/>
                  </a:moveTo>
                  <a:lnTo>
                    <a:pt x="9833483" y="0"/>
                  </a:lnTo>
                  <a:lnTo>
                    <a:pt x="9833483" y="6454341"/>
                  </a:lnTo>
                  <a:lnTo>
                    <a:pt x="0" y="64543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Freeform 200" id="200"/>
          <p:cNvSpPr/>
          <p:nvPr/>
        </p:nvSpPr>
        <p:spPr>
          <a:xfrm flipH="false" flipV="false" rot="0">
            <a:off x="10459163" y="2495023"/>
            <a:ext cx="5880238" cy="4014781"/>
          </a:xfrm>
          <a:custGeom>
            <a:avLst/>
            <a:gdLst/>
            <a:ahLst/>
            <a:cxnLst/>
            <a:rect r="r" b="b" t="t" l="l"/>
            <a:pathLst>
              <a:path h="4014781" w="5880238">
                <a:moveTo>
                  <a:pt x="0" y="0"/>
                </a:moveTo>
                <a:lnTo>
                  <a:pt x="5880238" y="0"/>
                </a:lnTo>
                <a:lnTo>
                  <a:pt x="5880238" y="4014781"/>
                </a:lnTo>
                <a:lnTo>
                  <a:pt x="0" y="4014781"/>
                </a:lnTo>
                <a:lnTo>
                  <a:pt x="0" y="0"/>
                </a:lnTo>
                <a:close/>
              </a:path>
            </a:pathLst>
          </a:custGeom>
          <a:blipFill>
            <a:blip r:embed="rId11"/>
            <a:stretch>
              <a:fillRect l="-447" t="0" r="-447" b="-445"/>
            </a:stretch>
          </a:blipFill>
        </p:spPr>
      </p:sp>
      <p:sp>
        <p:nvSpPr>
          <p:cNvPr name="Freeform 201" id="201"/>
          <p:cNvSpPr/>
          <p:nvPr/>
        </p:nvSpPr>
        <p:spPr>
          <a:xfrm flipH="false" flipV="false" rot="0">
            <a:off x="15795877" y="1424623"/>
            <a:ext cx="1908930" cy="2427541"/>
          </a:xfrm>
          <a:custGeom>
            <a:avLst/>
            <a:gdLst/>
            <a:ahLst/>
            <a:cxnLst/>
            <a:rect r="r" b="b" t="t" l="l"/>
            <a:pathLst>
              <a:path h="2427541" w="1908930">
                <a:moveTo>
                  <a:pt x="0" y="0"/>
                </a:moveTo>
                <a:lnTo>
                  <a:pt x="1908930" y="0"/>
                </a:lnTo>
                <a:lnTo>
                  <a:pt x="1908930" y="2427541"/>
                </a:lnTo>
                <a:lnTo>
                  <a:pt x="0" y="2427541"/>
                </a:lnTo>
                <a:lnTo>
                  <a:pt x="0" y="0"/>
                </a:lnTo>
                <a:close/>
              </a:path>
            </a:pathLst>
          </a:custGeom>
          <a:blipFill>
            <a:blip r:embed="rId12"/>
            <a:stretch>
              <a:fillRect l="0" t="0" r="0" b="0"/>
            </a:stretch>
          </a:blipFill>
        </p:spPr>
      </p:sp>
      <p:sp>
        <p:nvSpPr>
          <p:cNvPr name="Freeform 202" id="202"/>
          <p:cNvSpPr/>
          <p:nvPr/>
        </p:nvSpPr>
        <p:spPr>
          <a:xfrm flipH="false" flipV="false" rot="0">
            <a:off x="1643435" y="2495023"/>
            <a:ext cx="5895146" cy="4014781"/>
          </a:xfrm>
          <a:custGeom>
            <a:avLst/>
            <a:gdLst/>
            <a:ahLst/>
            <a:cxnLst/>
            <a:rect r="r" b="b" t="t" l="l"/>
            <a:pathLst>
              <a:path h="4014781" w="5895146">
                <a:moveTo>
                  <a:pt x="0" y="0"/>
                </a:moveTo>
                <a:lnTo>
                  <a:pt x="5895145" y="0"/>
                </a:lnTo>
                <a:lnTo>
                  <a:pt x="5895145" y="4014781"/>
                </a:lnTo>
                <a:lnTo>
                  <a:pt x="0" y="4014781"/>
                </a:lnTo>
                <a:lnTo>
                  <a:pt x="0" y="0"/>
                </a:lnTo>
                <a:close/>
              </a:path>
            </a:pathLst>
          </a:custGeom>
          <a:blipFill>
            <a:blip r:embed="rId13"/>
            <a:stretch>
              <a:fillRect l="-223" t="0" r="-223" b="0"/>
            </a:stretch>
          </a:blipFill>
        </p:spPr>
      </p:sp>
      <p:sp>
        <p:nvSpPr>
          <p:cNvPr name="Freeform 203" id="203"/>
          <p:cNvSpPr/>
          <p:nvPr/>
        </p:nvSpPr>
        <p:spPr>
          <a:xfrm flipH="false" flipV="false" rot="0">
            <a:off x="7309613" y="1424623"/>
            <a:ext cx="1887429" cy="2501132"/>
          </a:xfrm>
          <a:custGeom>
            <a:avLst/>
            <a:gdLst/>
            <a:ahLst/>
            <a:cxnLst/>
            <a:rect r="r" b="b" t="t" l="l"/>
            <a:pathLst>
              <a:path h="2501132" w="1887429">
                <a:moveTo>
                  <a:pt x="0" y="0"/>
                </a:moveTo>
                <a:lnTo>
                  <a:pt x="1887429" y="0"/>
                </a:lnTo>
                <a:lnTo>
                  <a:pt x="1887429" y="2501132"/>
                </a:lnTo>
                <a:lnTo>
                  <a:pt x="0" y="2501132"/>
                </a:lnTo>
                <a:lnTo>
                  <a:pt x="0" y="0"/>
                </a:lnTo>
                <a:close/>
              </a:path>
            </a:pathLst>
          </a:custGeom>
          <a:blipFill>
            <a:blip r:embed="rId14"/>
            <a:stretch>
              <a:fillRect l="0" t="0" r="0" b="0"/>
            </a:stretch>
          </a:blipFill>
        </p:spPr>
      </p:sp>
      <p:sp>
        <p:nvSpPr>
          <p:cNvPr name="TextBox 204" id="204"/>
          <p:cNvSpPr txBox="true"/>
          <p:nvPr/>
        </p:nvSpPr>
        <p:spPr>
          <a:xfrm rot="0">
            <a:off x="15795877" y="9121654"/>
            <a:ext cx="2178801" cy="579155"/>
          </a:xfrm>
          <a:prstGeom prst="rect">
            <a:avLst/>
          </a:prstGeom>
        </p:spPr>
        <p:txBody>
          <a:bodyPr anchor="t" rtlCol="false" tIns="0" lIns="0" bIns="0" rIns="0">
            <a:spAutoFit/>
          </a:bodyPr>
          <a:lstStyle/>
          <a:p>
            <a:pPr algn="ctr">
              <a:lnSpc>
                <a:spcPts val="2147"/>
              </a:lnSpc>
            </a:pPr>
            <a:r>
              <a:rPr lang="en-US" b="true" sz="1534">
                <a:solidFill>
                  <a:srgbClr val="000000"/>
                </a:solidFill>
                <a:latin typeface="Agrandir Bold"/>
                <a:ea typeface="Agrandir Bold"/>
                <a:cs typeface="Agrandir Bold"/>
                <a:sym typeface="Agrandir Bold"/>
              </a:rPr>
              <a:t>Performance Overview</a:t>
            </a:r>
          </a:p>
        </p:txBody>
      </p:sp>
      <p:sp>
        <p:nvSpPr>
          <p:cNvPr name="TextBox 205" id="205"/>
          <p:cNvSpPr txBox="true"/>
          <p:nvPr/>
        </p:nvSpPr>
        <p:spPr>
          <a:xfrm rot="0">
            <a:off x="3059460" y="7570138"/>
            <a:ext cx="12169080" cy="1088390"/>
          </a:xfrm>
          <a:prstGeom prst="rect">
            <a:avLst/>
          </a:prstGeom>
        </p:spPr>
        <p:txBody>
          <a:bodyPr anchor="t" rtlCol="false" tIns="0" lIns="0" bIns="0" rIns="0">
            <a:spAutoFit/>
          </a:bodyPr>
          <a:lstStyle/>
          <a:p>
            <a:pPr algn="ctr" marL="626107" indent="-313054" lvl="1">
              <a:lnSpc>
                <a:spcPts val="4059"/>
              </a:lnSpc>
              <a:spcBef>
                <a:spcPct val="0"/>
              </a:spcBef>
              <a:buFont typeface="Arial"/>
              <a:buChar char="•"/>
            </a:pPr>
            <a:r>
              <a:rPr lang="en-US" b="true" sz="2899">
                <a:solidFill>
                  <a:srgbClr val="000000"/>
                </a:solidFill>
                <a:latin typeface="Agrandir Bold"/>
                <a:ea typeface="Agrandir Bold"/>
                <a:cs typeface="Agrandir Bold"/>
                <a:sym typeface="Agrandir Bold"/>
              </a:rPr>
              <a:t>SVM outperformed KNN in accuracy and classification metrics.</a:t>
            </a:r>
          </a:p>
          <a:p>
            <a:pPr algn="ctr" marL="626107" indent="-313054" lvl="1">
              <a:lnSpc>
                <a:spcPts val="4059"/>
              </a:lnSpc>
              <a:spcBef>
                <a:spcPct val="0"/>
              </a:spcBef>
              <a:buFont typeface="Arial"/>
              <a:buChar char="•"/>
            </a:pPr>
            <a:r>
              <a:rPr lang="en-US" b="true" sz="2899">
                <a:solidFill>
                  <a:srgbClr val="000000"/>
                </a:solidFill>
                <a:latin typeface="Agrandir Bold"/>
                <a:ea typeface="Agrandir Bold"/>
                <a:cs typeface="Agrandir Bold"/>
                <a:sym typeface="Agrandir Bold"/>
              </a:rPr>
              <a:t>Importance of feature selection and normalization highlighted.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2DC"/>
        </a:solidFill>
      </p:bgPr>
    </p:bg>
    <p:spTree>
      <p:nvGrpSpPr>
        <p:cNvPr id="1" name=""/>
        <p:cNvGrpSpPr/>
        <p:nvPr/>
      </p:nvGrpSpPr>
      <p:grpSpPr>
        <a:xfrm>
          <a:off x="0" y="0"/>
          <a:ext cx="0" cy="0"/>
          <a:chOff x="0" y="0"/>
          <a:chExt cx="0" cy="0"/>
        </a:xfrm>
      </p:grpSpPr>
      <p:grpSp>
        <p:nvGrpSpPr>
          <p:cNvPr name="Group 2" id="2"/>
          <p:cNvGrpSpPr/>
          <p:nvPr/>
        </p:nvGrpSpPr>
        <p:grpSpPr>
          <a:xfrm rot="0">
            <a:off x="-53042" y="-4048700"/>
            <a:ext cx="18394084" cy="18384400"/>
            <a:chOff x="0" y="0"/>
            <a:chExt cx="24525445" cy="24512533"/>
          </a:xfrm>
        </p:grpSpPr>
        <p:grpSp>
          <p:nvGrpSpPr>
            <p:cNvPr name="Group 3" id="3"/>
            <p:cNvGrpSpPr>
              <a:grpSpLocks noChangeAspect="true"/>
            </p:cNvGrpSpPr>
            <p:nvPr/>
          </p:nvGrpSpPr>
          <p:grpSpPr>
            <a:xfrm rot="0">
              <a:off x="0" y="0"/>
              <a:ext cx="8189006" cy="8198809"/>
              <a:chOff x="0" y="0"/>
              <a:chExt cx="5516626" cy="5523230"/>
            </a:xfrm>
          </p:grpSpPr>
          <p:sp>
            <p:nvSpPr>
              <p:cNvPr name="Freeform 4" id="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5" id="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6" id="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7" id="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8" id="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9" id="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0" id="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1" id="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 id="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 id="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 id="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 id="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 id="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 id="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 id="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9" id="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20" id="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21" id="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22" id="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23" id="23"/>
            <p:cNvGrpSpPr>
              <a:grpSpLocks noChangeAspect="true"/>
            </p:cNvGrpSpPr>
            <p:nvPr/>
          </p:nvGrpSpPr>
          <p:grpSpPr>
            <a:xfrm rot="0">
              <a:off x="8168219" y="0"/>
              <a:ext cx="8189006" cy="8198809"/>
              <a:chOff x="0" y="0"/>
              <a:chExt cx="5516626" cy="5523230"/>
            </a:xfrm>
          </p:grpSpPr>
          <p:sp>
            <p:nvSpPr>
              <p:cNvPr name="Freeform 24" id="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25" id="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26" id="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27" id="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28" id="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29" id="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30" id="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31" id="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32" id="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33" id="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34" id="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35" id="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36" id="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37" id="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38" id="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39" id="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40" id="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41" id="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42" id="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43" id="43"/>
            <p:cNvGrpSpPr>
              <a:grpSpLocks noChangeAspect="true"/>
            </p:cNvGrpSpPr>
            <p:nvPr/>
          </p:nvGrpSpPr>
          <p:grpSpPr>
            <a:xfrm rot="0">
              <a:off x="16336439" y="0"/>
              <a:ext cx="8189006" cy="8198809"/>
              <a:chOff x="0" y="0"/>
              <a:chExt cx="5516626" cy="5523230"/>
            </a:xfrm>
          </p:grpSpPr>
          <p:sp>
            <p:nvSpPr>
              <p:cNvPr name="Freeform 44" id="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45" id="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46" id="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47" id="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48" id="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49" id="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50" id="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51" id="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52" id="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53" id="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54" id="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55" id="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56" id="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57" id="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58" id="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59" id="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60" id="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61" id="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62" id="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63" id="63"/>
            <p:cNvGrpSpPr>
              <a:grpSpLocks noChangeAspect="true"/>
            </p:cNvGrpSpPr>
            <p:nvPr/>
          </p:nvGrpSpPr>
          <p:grpSpPr>
            <a:xfrm rot="0">
              <a:off x="0" y="8155837"/>
              <a:ext cx="8189006" cy="8198809"/>
              <a:chOff x="0" y="0"/>
              <a:chExt cx="5516626" cy="5523230"/>
            </a:xfrm>
          </p:grpSpPr>
          <p:sp>
            <p:nvSpPr>
              <p:cNvPr name="Freeform 64" id="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65" id="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66" id="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67" id="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68" id="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69" id="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70" id="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71" id="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72" id="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73" id="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74" id="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75" id="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76" id="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77" id="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78" id="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79" id="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80" id="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81" id="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82" id="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83" id="83"/>
            <p:cNvGrpSpPr>
              <a:grpSpLocks noChangeAspect="true"/>
            </p:cNvGrpSpPr>
            <p:nvPr/>
          </p:nvGrpSpPr>
          <p:grpSpPr>
            <a:xfrm rot="0">
              <a:off x="8168219" y="8155837"/>
              <a:ext cx="8189006" cy="8198809"/>
              <a:chOff x="0" y="0"/>
              <a:chExt cx="5516626" cy="5523230"/>
            </a:xfrm>
          </p:grpSpPr>
          <p:sp>
            <p:nvSpPr>
              <p:cNvPr name="Freeform 84" id="8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85" id="8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86" id="8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87" id="8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88" id="8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89" id="8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90" id="9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91" id="9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92" id="9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93" id="9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94" id="9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95" id="9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96" id="9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97" id="9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98" id="9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99" id="9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00" id="10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01" id="10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02" id="10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103" id="103"/>
            <p:cNvGrpSpPr>
              <a:grpSpLocks noChangeAspect="true"/>
            </p:cNvGrpSpPr>
            <p:nvPr/>
          </p:nvGrpSpPr>
          <p:grpSpPr>
            <a:xfrm rot="0">
              <a:off x="16336439" y="8155837"/>
              <a:ext cx="8189006" cy="8198809"/>
              <a:chOff x="0" y="0"/>
              <a:chExt cx="5516626" cy="5523230"/>
            </a:xfrm>
          </p:grpSpPr>
          <p:sp>
            <p:nvSpPr>
              <p:cNvPr name="Freeform 104" id="10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05" id="10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06" id="10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07" id="10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08" id="10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09" id="10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10" id="11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11" id="11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12" id="11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13" id="11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14" id="11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15" id="11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16" id="11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17" id="11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18" id="11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19" id="11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20" id="12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21" id="12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22" id="12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123" id="123"/>
            <p:cNvGrpSpPr>
              <a:grpSpLocks noChangeAspect="true"/>
            </p:cNvGrpSpPr>
            <p:nvPr/>
          </p:nvGrpSpPr>
          <p:grpSpPr>
            <a:xfrm rot="0">
              <a:off x="0" y="16313724"/>
              <a:ext cx="8189006" cy="8198809"/>
              <a:chOff x="0" y="0"/>
              <a:chExt cx="5516626" cy="5523230"/>
            </a:xfrm>
          </p:grpSpPr>
          <p:sp>
            <p:nvSpPr>
              <p:cNvPr name="Freeform 124" id="12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25" id="12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6" id="12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7" id="12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8" id="12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29" id="12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0" id="13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1" id="13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2" id="13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3" id="13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34" id="13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5" id="13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6" id="13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7" id="13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8" id="13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39" id="13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0" id="14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1" id="14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42" id="14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143" id="143"/>
            <p:cNvGrpSpPr>
              <a:grpSpLocks noChangeAspect="true"/>
            </p:cNvGrpSpPr>
            <p:nvPr/>
          </p:nvGrpSpPr>
          <p:grpSpPr>
            <a:xfrm rot="0">
              <a:off x="8168219" y="16313724"/>
              <a:ext cx="8189006" cy="8198809"/>
              <a:chOff x="0" y="0"/>
              <a:chExt cx="5516626" cy="5523230"/>
            </a:xfrm>
          </p:grpSpPr>
          <p:sp>
            <p:nvSpPr>
              <p:cNvPr name="Freeform 144" id="14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45" id="14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6" id="14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7" id="14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8" id="14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49" id="14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0" id="15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1" id="15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2" id="15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3" id="15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54" id="15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5" id="15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6" id="15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7" id="15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8" id="15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59" id="15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0" id="16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1" id="16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62" id="16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nvGrpSpPr>
            <p:cNvPr name="Group 163" id="163"/>
            <p:cNvGrpSpPr>
              <a:grpSpLocks noChangeAspect="true"/>
            </p:cNvGrpSpPr>
            <p:nvPr/>
          </p:nvGrpSpPr>
          <p:grpSpPr>
            <a:xfrm rot="0">
              <a:off x="16336439" y="16313724"/>
              <a:ext cx="8189006" cy="8198809"/>
              <a:chOff x="0" y="0"/>
              <a:chExt cx="5516626" cy="5523230"/>
            </a:xfrm>
          </p:grpSpPr>
          <p:sp>
            <p:nvSpPr>
              <p:cNvPr name="Freeform 164" id="164"/>
              <p:cNvSpPr/>
              <p:nvPr/>
            </p:nvSpPr>
            <p:spPr>
              <a:xfrm flipH="false" flipV="false" rot="0">
                <a:off x="0" y="0"/>
                <a:ext cx="5516626" cy="5513578"/>
              </a:xfrm>
              <a:custGeom>
                <a:avLst/>
                <a:gdLst/>
                <a:ahLst/>
                <a:cxnLst/>
                <a:rect r="r" b="b" t="t" l="l"/>
                <a:pathLst>
                  <a:path h="5513578" w="5516626">
                    <a:moveTo>
                      <a:pt x="5516626" y="5513578"/>
                    </a:moveTo>
                    <a:lnTo>
                      <a:pt x="0" y="5513578"/>
                    </a:lnTo>
                    <a:lnTo>
                      <a:pt x="0" y="0"/>
                    </a:lnTo>
                    <a:lnTo>
                      <a:pt x="5516626" y="0"/>
                    </a:lnTo>
                    <a:lnTo>
                      <a:pt x="5516626" y="5513578"/>
                    </a:lnTo>
                    <a:close/>
                    <a:moveTo>
                      <a:pt x="18415" y="5495290"/>
                    </a:moveTo>
                    <a:lnTo>
                      <a:pt x="5498338" y="5495290"/>
                    </a:lnTo>
                    <a:lnTo>
                      <a:pt x="5498338" y="18288"/>
                    </a:lnTo>
                    <a:lnTo>
                      <a:pt x="18415" y="18288"/>
                    </a:lnTo>
                    <a:lnTo>
                      <a:pt x="18415" y="5495290"/>
                    </a:lnTo>
                    <a:close/>
                  </a:path>
                </a:pathLst>
              </a:custGeom>
              <a:solidFill>
                <a:srgbClr val="59A5E4">
                  <a:alpha val="9804"/>
                </a:srgbClr>
              </a:solidFill>
            </p:spPr>
          </p:sp>
          <p:sp>
            <p:nvSpPr>
              <p:cNvPr name="Freeform 165" id="165"/>
              <p:cNvSpPr/>
              <p:nvPr/>
            </p:nvSpPr>
            <p:spPr>
              <a:xfrm flipH="false" flipV="false" rot="0">
                <a:off x="9652" y="495363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6" id="166"/>
              <p:cNvSpPr/>
              <p:nvPr/>
            </p:nvSpPr>
            <p:spPr>
              <a:xfrm flipH="false" flipV="false" rot="0">
                <a:off x="9652" y="440321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7" id="167"/>
              <p:cNvSpPr/>
              <p:nvPr/>
            </p:nvSpPr>
            <p:spPr>
              <a:xfrm flipH="false" flipV="false" rot="0">
                <a:off x="9652" y="3852799"/>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8" id="168"/>
              <p:cNvSpPr/>
              <p:nvPr/>
            </p:nvSpPr>
            <p:spPr>
              <a:xfrm flipH="false" flipV="false" rot="0">
                <a:off x="9652" y="3302381"/>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69" id="169"/>
              <p:cNvSpPr/>
              <p:nvPr/>
            </p:nvSpPr>
            <p:spPr>
              <a:xfrm flipH="false" flipV="false" rot="0">
                <a:off x="9652" y="2751963"/>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0" id="170"/>
              <p:cNvSpPr/>
              <p:nvPr/>
            </p:nvSpPr>
            <p:spPr>
              <a:xfrm flipH="false" flipV="false" rot="0">
                <a:off x="9652" y="2201545"/>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1" id="171"/>
              <p:cNvSpPr/>
              <p:nvPr/>
            </p:nvSpPr>
            <p:spPr>
              <a:xfrm flipH="false" flipV="false" rot="0">
                <a:off x="9652" y="1651127"/>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2" id="172"/>
              <p:cNvSpPr/>
              <p:nvPr/>
            </p:nvSpPr>
            <p:spPr>
              <a:xfrm flipH="false" flipV="false" rot="0">
                <a:off x="9652" y="1100836"/>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3" id="173"/>
              <p:cNvSpPr/>
              <p:nvPr/>
            </p:nvSpPr>
            <p:spPr>
              <a:xfrm flipH="false" flipV="false" rot="0">
                <a:off x="9652" y="550418"/>
                <a:ext cx="5506974" cy="19304"/>
              </a:xfrm>
              <a:custGeom>
                <a:avLst/>
                <a:gdLst/>
                <a:ahLst/>
                <a:cxnLst/>
                <a:rect r="r" b="b" t="t" l="l"/>
                <a:pathLst>
                  <a:path h="19304" w="5506974">
                    <a:moveTo>
                      <a:pt x="0" y="0"/>
                    </a:moveTo>
                    <a:lnTo>
                      <a:pt x="5506974" y="0"/>
                    </a:lnTo>
                    <a:lnTo>
                      <a:pt x="5506974" y="19304"/>
                    </a:lnTo>
                    <a:lnTo>
                      <a:pt x="0" y="19304"/>
                    </a:lnTo>
                    <a:close/>
                  </a:path>
                </a:pathLst>
              </a:custGeom>
              <a:solidFill>
                <a:srgbClr val="59A5E4">
                  <a:alpha val="9804"/>
                </a:srgbClr>
              </a:solidFill>
            </p:spPr>
          </p:sp>
          <p:sp>
            <p:nvSpPr>
              <p:cNvPr name="Freeform 174" id="174"/>
              <p:cNvSpPr/>
              <p:nvPr/>
            </p:nvSpPr>
            <p:spPr>
              <a:xfrm flipH="false" flipV="false" rot="0">
                <a:off x="4939030"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5" id="175"/>
              <p:cNvSpPr/>
              <p:nvPr/>
            </p:nvSpPr>
            <p:spPr>
              <a:xfrm flipH="false" flipV="false" rot="0">
                <a:off x="4390136"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6" id="176"/>
              <p:cNvSpPr/>
              <p:nvPr/>
            </p:nvSpPr>
            <p:spPr>
              <a:xfrm flipH="false" flipV="false" rot="0">
                <a:off x="384136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7" id="177"/>
              <p:cNvSpPr/>
              <p:nvPr/>
            </p:nvSpPr>
            <p:spPr>
              <a:xfrm flipH="false" flipV="false" rot="0">
                <a:off x="3292729"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8" id="178"/>
              <p:cNvSpPr/>
              <p:nvPr/>
            </p:nvSpPr>
            <p:spPr>
              <a:xfrm flipH="false" flipV="false" rot="0">
                <a:off x="2743835"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79" id="179"/>
              <p:cNvSpPr/>
              <p:nvPr/>
            </p:nvSpPr>
            <p:spPr>
              <a:xfrm flipH="false" flipV="false" rot="0">
                <a:off x="2195068"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0" id="180"/>
              <p:cNvSpPr/>
              <p:nvPr/>
            </p:nvSpPr>
            <p:spPr>
              <a:xfrm flipH="false" flipV="false" rot="0">
                <a:off x="1646301"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1" id="181"/>
              <p:cNvSpPr/>
              <p:nvPr/>
            </p:nvSpPr>
            <p:spPr>
              <a:xfrm flipH="false" flipV="false" rot="0">
                <a:off x="1097534"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sp>
            <p:nvSpPr>
              <p:cNvPr name="Freeform 182" id="182"/>
              <p:cNvSpPr/>
              <p:nvPr/>
            </p:nvSpPr>
            <p:spPr>
              <a:xfrm flipH="false" flipV="false" rot="0">
                <a:off x="548767" y="9652"/>
                <a:ext cx="19304" cy="5513578"/>
              </a:xfrm>
              <a:custGeom>
                <a:avLst/>
                <a:gdLst/>
                <a:ahLst/>
                <a:cxnLst/>
                <a:rect r="r" b="b" t="t" l="l"/>
                <a:pathLst>
                  <a:path h="5513578" w="19304">
                    <a:moveTo>
                      <a:pt x="0" y="0"/>
                    </a:moveTo>
                    <a:lnTo>
                      <a:pt x="19304" y="0"/>
                    </a:lnTo>
                    <a:lnTo>
                      <a:pt x="19304" y="5513578"/>
                    </a:lnTo>
                    <a:lnTo>
                      <a:pt x="0" y="5513578"/>
                    </a:lnTo>
                    <a:close/>
                  </a:path>
                </a:pathLst>
              </a:custGeom>
              <a:solidFill>
                <a:srgbClr val="59A5E4">
                  <a:alpha val="9804"/>
                </a:srgbClr>
              </a:solidFill>
            </p:spPr>
          </p:sp>
        </p:grpSp>
      </p:grpSp>
      <p:sp>
        <p:nvSpPr>
          <p:cNvPr name="Freeform 183" id="183"/>
          <p:cNvSpPr/>
          <p:nvPr/>
        </p:nvSpPr>
        <p:spPr>
          <a:xfrm flipH="false" flipV="false" rot="0">
            <a:off x="2524379" y="2230466"/>
            <a:ext cx="13239243" cy="4824728"/>
          </a:xfrm>
          <a:custGeom>
            <a:avLst/>
            <a:gdLst/>
            <a:ahLst/>
            <a:cxnLst/>
            <a:rect r="r" b="b" t="t" l="l"/>
            <a:pathLst>
              <a:path h="4824728" w="13239243">
                <a:moveTo>
                  <a:pt x="0" y="0"/>
                </a:moveTo>
                <a:lnTo>
                  <a:pt x="13239242" y="0"/>
                </a:lnTo>
                <a:lnTo>
                  <a:pt x="13239242" y="4824727"/>
                </a:lnTo>
                <a:lnTo>
                  <a:pt x="0" y="4824727"/>
                </a:lnTo>
                <a:lnTo>
                  <a:pt x="0" y="0"/>
                </a:lnTo>
                <a:close/>
              </a:path>
            </a:pathLst>
          </a:custGeom>
          <a:blipFill>
            <a:blip r:embed="rId2">
              <a:extLst>
                <a:ext uri="{96DAC541-7B7A-43D3-8B79-37D633B846F1}">
                  <asvg:svgBlip xmlns:asvg="http://schemas.microsoft.com/office/drawing/2016/SVG/main" r:embed="rId3"/>
                </a:ext>
              </a:extLst>
            </a:blip>
            <a:stretch>
              <a:fillRect l="0" t="0" r="0" b="-17744"/>
            </a:stretch>
          </a:blipFill>
        </p:spPr>
      </p:sp>
      <p:sp>
        <p:nvSpPr>
          <p:cNvPr name="AutoShape 184" id="184"/>
          <p:cNvSpPr/>
          <p:nvPr/>
        </p:nvSpPr>
        <p:spPr>
          <a:xfrm rot="0">
            <a:off x="2710477" y="3262768"/>
            <a:ext cx="12867046" cy="3633640"/>
          </a:xfrm>
          <a:prstGeom prst="rect">
            <a:avLst/>
          </a:prstGeom>
          <a:solidFill>
            <a:srgbClr val="EF5AFF"/>
          </a:solidFill>
        </p:spPr>
      </p:sp>
      <p:sp>
        <p:nvSpPr>
          <p:cNvPr name="TextBox 185" id="185"/>
          <p:cNvSpPr txBox="true"/>
          <p:nvPr/>
        </p:nvSpPr>
        <p:spPr>
          <a:xfrm rot="0">
            <a:off x="3420801" y="4451985"/>
            <a:ext cx="11446398" cy="1297305"/>
          </a:xfrm>
          <a:prstGeom prst="rect">
            <a:avLst/>
          </a:prstGeom>
        </p:spPr>
        <p:txBody>
          <a:bodyPr anchor="t" rtlCol="false" tIns="0" lIns="0" bIns="0" rIns="0">
            <a:spAutoFit/>
          </a:bodyPr>
          <a:lstStyle/>
          <a:p>
            <a:pPr algn="ctr" marL="388620" indent="-194310" lvl="1">
              <a:lnSpc>
                <a:spcPts val="2520"/>
              </a:lnSpc>
              <a:buAutoNum type="arabicPeriod" startAt="1"/>
            </a:pPr>
            <a:r>
              <a:rPr lang="en-US" b="true" sz="1800">
                <a:solidFill>
                  <a:srgbClr val="000000"/>
                </a:solidFill>
                <a:latin typeface="Agrandir Bold"/>
                <a:ea typeface="Agrandir Bold"/>
                <a:cs typeface="Agrandir Bold"/>
                <a:sym typeface="Agrandir Bold"/>
              </a:rPr>
              <a:t>Author J. et al., “Machine Learning for Cancer Detection,” IEEE Transactions, 2022.</a:t>
            </a:r>
          </a:p>
          <a:p>
            <a:pPr algn="ctr" marL="388620" indent="-194310" lvl="1">
              <a:lnSpc>
                <a:spcPts val="2520"/>
              </a:lnSpc>
              <a:buAutoNum type="arabicPeriod" startAt="1"/>
            </a:pPr>
            <a:r>
              <a:rPr lang="en-US" b="true" sz="1800">
                <a:solidFill>
                  <a:srgbClr val="000000"/>
                </a:solidFill>
                <a:latin typeface="Agrandir Bold"/>
                <a:ea typeface="Agrandir Bold"/>
                <a:cs typeface="Agrandir Bold"/>
                <a:sym typeface="Agrandir Bold"/>
              </a:rPr>
              <a:t>Smith A. et al., “Comparative Analysis of SVM and KNN,” International Journal of AI, 2021.</a:t>
            </a:r>
          </a:p>
          <a:p>
            <a:pPr algn="ctr" marL="388620" indent="-194310" lvl="1">
              <a:lnSpc>
                <a:spcPts val="2520"/>
              </a:lnSpc>
              <a:buAutoNum type="arabicPeriod" startAt="1"/>
            </a:pPr>
            <a:r>
              <a:rPr lang="en-US" b="true" sz="1800">
                <a:solidFill>
                  <a:srgbClr val="000000"/>
                </a:solidFill>
                <a:latin typeface="Agrandir Bold"/>
                <a:ea typeface="Agrandir Bold"/>
                <a:cs typeface="Agrandir Bold"/>
                <a:sym typeface="Agrandir Bold"/>
              </a:rPr>
              <a:t>Wisconsin Breast Cancer Dataset, UCI Machine Learning Repository, 2023.</a:t>
            </a:r>
          </a:p>
          <a:p>
            <a:pPr algn="ctr">
              <a:lnSpc>
                <a:spcPts val="2520"/>
              </a:lnSpc>
            </a:pPr>
          </a:p>
        </p:txBody>
      </p:sp>
      <p:sp>
        <p:nvSpPr>
          <p:cNvPr name="Freeform 186" id="186"/>
          <p:cNvSpPr/>
          <p:nvPr/>
        </p:nvSpPr>
        <p:spPr>
          <a:xfrm flipH="false" flipV="false" rot="-8842218">
            <a:off x="14243254" y="6531325"/>
            <a:ext cx="1837344" cy="1610182"/>
          </a:xfrm>
          <a:custGeom>
            <a:avLst/>
            <a:gdLst/>
            <a:ahLst/>
            <a:cxnLst/>
            <a:rect r="r" b="b" t="t" l="l"/>
            <a:pathLst>
              <a:path h="1610182" w="1837344">
                <a:moveTo>
                  <a:pt x="0" y="0"/>
                </a:moveTo>
                <a:lnTo>
                  <a:pt x="1837344" y="0"/>
                </a:lnTo>
                <a:lnTo>
                  <a:pt x="1837344" y="1610182"/>
                </a:lnTo>
                <a:lnTo>
                  <a:pt x="0" y="16101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7" id="187"/>
          <p:cNvSpPr/>
          <p:nvPr/>
        </p:nvSpPr>
        <p:spPr>
          <a:xfrm flipH="false" flipV="false" rot="-74130">
            <a:off x="1584837" y="1056179"/>
            <a:ext cx="2574207" cy="2349549"/>
          </a:xfrm>
          <a:custGeom>
            <a:avLst/>
            <a:gdLst/>
            <a:ahLst/>
            <a:cxnLst/>
            <a:rect r="r" b="b" t="t" l="l"/>
            <a:pathLst>
              <a:path h="2349549" w="2574207">
                <a:moveTo>
                  <a:pt x="0" y="0"/>
                </a:moveTo>
                <a:lnTo>
                  <a:pt x="2574208" y="0"/>
                </a:lnTo>
                <a:lnTo>
                  <a:pt x="2574208" y="2349550"/>
                </a:lnTo>
                <a:lnTo>
                  <a:pt x="0" y="23495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DAE9Kv7I0cM</dc:identifier>
  <dcterms:modified xsi:type="dcterms:W3CDTF">2011-08-01T06:04:30Z</dcterms:modified>
  <cp:revision>1</cp:revision>
  <dc:title>The Need for Chlorophyll in Photosynthesis</dc:title>
</cp:coreProperties>
</file>