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95" r:id="rId3"/>
    <p:sldId id="298" r:id="rId4"/>
    <p:sldId id="299" r:id="rId5"/>
    <p:sldId id="301" r:id="rId6"/>
    <p:sldId id="302" r:id="rId7"/>
    <p:sldId id="281" r:id="rId8"/>
    <p:sldId id="282" r:id="rId9"/>
    <p:sldId id="283" r:id="rId10"/>
    <p:sldId id="306" r:id="rId11"/>
    <p:sldId id="284" r:id="rId12"/>
    <p:sldId id="303" r:id="rId13"/>
    <p:sldId id="285" r:id="rId14"/>
    <p:sldId id="287" r:id="rId15"/>
    <p:sldId id="288" r:id="rId16"/>
    <p:sldId id="289" r:id="rId17"/>
    <p:sldId id="290" r:id="rId18"/>
    <p:sldId id="304" r:id="rId19"/>
    <p:sldId id="305" r:id="rId20"/>
    <p:sldId id="300" r:id="rId21"/>
    <p:sldId id="307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4"/>
    <p:restoredTop sz="95476"/>
  </p:normalViewPr>
  <p:slideViewPr>
    <p:cSldViewPr snapToGrid="0" snapToObjects="1">
      <p:cViewPr varScale="1">
        <p:scale>
          <a:sx n="126" d="100"/>
          <a:sy n="126" d="100"/>
        </p:scale>
        <p:origin x="2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2B178-01C4-FD42-94E2-1E3C506F1C31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82CE5-5DBE-894E-9A52-EC1078FE1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6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g77752d24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6" name="Google Shape;3906;g77752d24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1.1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3911008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2CE5-5DBE-894E-9A52-EC1078FE10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09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" name="Google Shape;4198;g8571336120_0_28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2.4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9" name="Google Shape;4199;g8571336120_0_2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2653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9" name="Google Shape;4169;g8636b28fb4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0" name="Google Shape;4170;g8636b28fb4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2.4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030315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g8571336120_0_2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5" name="Google Shape;4205;g8571336120_0_2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2.4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973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6" name="Google Shape;4216;g8571336120_0_28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2.4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7" name="Google Shape;4217;g8571336120_0_2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6704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2" name="Google Shape;4222;g8571336120_0_5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3" name="Google Shape;4223;g8571336120_0_5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2.4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799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3" name="Google Shape;4233;g8571336120_0_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4" name="Google Shape;4234;g8571336120_0_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2.4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231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4" name="Google Shape;4244;g8571336120_0_6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5" name="Google Shape;4245;g8571336120_0_6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2.4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283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Google Shape;4163;g8571336120_0_28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2.4</a:t>
            </a:r>
            <a:endParaRPr sz="1200" dirty="0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4" name="Google Shape;4164;g8571336120_0_2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7002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2CE5-5DBE-894E-9A52-EC1078FE10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4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Google Shape;4163;g8571336120_0_28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2.4</a:t>
            </a:r>
            <a:endParaRPr sz="1200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4" name="Google Shape;4164;g8571336120_0_2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335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Google Shape;4163;g8571336120_0_28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2.4</a:t>
            </a:r>
            <a:endParaRPr sz="1200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4" name="Google Shape;4164;g8571336120_0_2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924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Google Shape;4163;g8571336120_0_28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2.4</a:t>
            </a:r>
            <a:endParaRPr sz="1200" dirty="0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4" name="Google Shape;4164;g8571336120_0_2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44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6" name="Google Shape;4296;g8571336120_0_29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2.4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7" name="Google Shape;4297;g8571336120_0_2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27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2CE5-5DBE-894E-9A52-EC1078FE10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5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2CE5-5DBE-894E-9A52-EC1078FE10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65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Google Shape;4163;g8571336120_0_28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2.4</a:t>
            </a:r>
            <a:endParaRPr sz="1200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4" name="Google Shape;4164;g8571336120_0_2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011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2CE5-5DBE-894E-9A52-EC1078FE10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22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Google Shape;4163;g8571336120_0_28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2.4</a:t>
            </a:r>
            <a:endParaRPr sz="1200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4" name="Google Shape;4164;g8571336120_0_2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192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9" name="Google Shape;4169;g8636b28fb4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0" name="Google Shape;4170;g8636b28fb4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2.4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382022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4" name="Google Shape;4184;g8636b28fb4_0_4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5" name="Google Shape;4185;g8636b28fb4_0_4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2.4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52631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4D51-F996-FF41-9A82-604DB7EDA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8F255-7B0E-2C48-81EF-FE62A3361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C8E5F-C177-D142-BB08-5752B10E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0B82-BEDE-1044-A53F-4E802A9D939A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DC3DF-CB32-D94F-BCCE-13030A8F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6B03-16D1-0542-944C-224945EF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41C5-013B-C046-9406-52D60702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51C3-237B-8546-BD26-63A4EF1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71142-048F-A249-85E3-951D3AA52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AE8C-03E7-3340-8F30-3BAA0E02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0B82-BEDE-1044-A53F-4E802A9D939A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4EF03-F04D-6949-A7D3-A94F6070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4E98D-7935-904D-AB81-2DE4FE22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41C5-013B-C046-9406-52D60702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4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5474A-6D8D-DF4D-ADC3-E5B8F07C0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7EBC2-22F6-A342-BED7-E98D9638E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F0B50-EEF2-864D-822A-D7AA504B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0B82-BEDE-1044-A53F-4E802A9D939A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48B1-CA8B-8D41-B00F-5C639529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6EE2-6AE1-C14A-9F7C-654C541E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41C5-013B-C046-9406-52D60702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90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 Title Slide:Data Analytics and Visualization">
  <p:cSld name="4. Title Slide:Data Analytics and Visualiza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80" cy="612498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2" name="Google Shape;52;p13"/>
          <p:cNvSpPr/>
          <p:nvPr/>
        </p:nvSpPr>
        <p:spPr>
          <a:xfrm>
            <a:off x="365200" y="5076133"/>
            <a:ext cx="11461600" cy="14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2997" y="5310001"/>
            <a:ext cx="1097279" cy="948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013" y="1590934"/>
            <a:ext cx="3048003" cy="2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66400" y="5310000"/>
            <a:ext cx="11460400" cy="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584933" bIns="121900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Boot Camp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700800" y="5759700"/>
            <a:ext cx="11126000" cy="425600"/>
          </a:xfrm>
          <a:prstGeom prst="rect">
            <a:avLst/>
          </a:prstGeom>
        </p:spPr>
        <p:txBody>
          <a:bodyPr spcFirstLastPara="1" wrap="square" lIns="0" tIns="9125" rIns="118870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365800" y="2438400"/>
            <a:ext cx="11460400" cy="1664000"/>
          </a:xfrm>
          <a:prstGeom prst="rect">
            <a:avLst/>
          </a:prstGeom>
        </p:spPr>
        <p:txBody>
          <a:bodyPr spcFirstLastPara="1" wrap="square" lIns="2880350" tIns="0" rIns="457200" bIns="4572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733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/>
          </p:nvPr>
        </p:nvSpPr>
        <p:spPr>
          <a:xfrm>
            <a:off x="700800" y="4596033"/>
            <a:ext cx="11126000" cy="480000"/>
          </a:xfrm>
          <a:prstGeom prst="rect">
            <a:avLst/>
          </a:prstGeom>
        </p:spPr>
        <p:txBody>
          <a:bodyPr spcFirstLastPara="1" wrap="square" lIns="3200400" tIns="9125" rIns="27430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75067" y="6491667"/>
            <a:ext cx="11551200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© 2019 Trilogy Education Services, Inc. </a:t>
            </a:r>
            <a:endParaRPr sz="800"/>
          </a:p>
        </p:txBody>
      </p:sp>
    </p:spTree>
    <p:extLst>
      <p:ext uri="{BB962C8B-B14F-4D97-AF65-F5344CB8AC3E}">
        <p14:creationId xmlns:p14="http://schemas.microsoft.com/office/powerpoint/2010/main" val="1449527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Transition Slide">
  <p:cSld name="8. Transition Slid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80" cy="612498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6133" y="2784633"/>
            <a:ext cx="11460400" cy="10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800">
                <a:solidFill>
                  <a:srgbClr val="000000"/>
                </a:solidFill>
              </a:defRPr>
            </a:lvl1pPr>
            <a:lvl2pPr lvl="1" rtl="0">
              <a:buNone/>
              <a:defRPr sz="800">
                <a:solidFill>
                  <a:srgbClr val="000000"/>
                </a:solidFill>
              </a:defRPr>
            </a:lvl2pPr>
            <a:lvl3pPr lvl="2" rtl="0">
              <a:buNone/>
              <a:defRPr sz="800">
                <a:solidFill>
                  <a:srgbClr val="000000"/>
                </a:solidFill>
              </a:defRPr>
            </a:lvl3pPr>
            <a:lvl4pPr lvl="3" rtl="0">
              <a:buNone/>
              <a:defRPr sz="800">
                <a:solidFill>
                  <a:srgbClr val="000000"/>
                </a:solidFill>
              </a:defRPr>
            </a:lvl4pPr>
            <a:lvl5pPr lvl="4" rtl="0">
              <a:buNone/>
              <a:defRPr sz="800">
                <a:solidFill>
                  <a:srgbClr val="000000"/>
                </a:solidFill>
              </a:defRPr>
            </a:lvl5pPr>
            <a:lvl6pPr lvl="5" rtl="0">
              <a:buNone/>
              <a:defRPr sz="800">
                <a:solidFill>
                  <a:srgbClr val="000000"/>
                </a:solidFill>
              </a:defRPr>
            </a:lvl6pPr>
            <a:lvl7pPr lvl="6" rtl="0">
              <a:buNone/>
              <a:defRPr sz="800">
                <a:solidFill>
                  <a:srgbClr val="000000"/>
                </a:solidFill>
              </a:defRPr>
            </a:lvl7pPr>
            <a:lvl8pPr lvl="7" rtl="0">
              <a:buNone/>
              <a:defRPr sz="800">
                <a:solidFill>
                  <a:srgbClr val="000000"/>
                </a:solidFill>
              </a:defRPr>
            </a:lvl8pPr>
            <a:lvl9pPr lvl="8" rtl="0">
              <a:buNone/>
              <a:defRPr sz="8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709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1. Bullets 1–7 (Green)">
  <p:cSld name="41. Bullets 1–7 (Green)">
    <p:spTree>
      <p:nvGrpSpPr>
        <p:cNvPr id="1" name="Shape 3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7" name="Google Shape;3597;p200"/>
          <p:cNvSpPr/>
          <p:nvPr/>
        </p:nvSpPr>
        <p:spPr>
          <a:xfrm>
            <a:off x="1393367" y="1548833"/>
            <a:ext cx="10466000" cy="5952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8" name="Google Shape;3598;p200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99" name="Google Shape;3599;p200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3600" name="Google Shape;3600;p200"/>
          <p:cNvCxnSpPr/>
          <p:nvPr/>
        </p:nvCxnSpPr>
        <p:spPr>
          <a:xfrm>
            <a:off x="365833" y="8534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1" name="Google Shape;3601;p200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800">
                <a:solidFill>
                  <a:srgbClr val="000000"/>
                </a:solidFill>
              </a:defRPr>
            </a:lvl1pPr>
            <a:lvl2pPr lvl="1" rtl="0">
              <a:buNone/>
              <a:defRPr sz="800">
                <a:solidFill>
                  <a:srgbClr val="000000"/>
                </a:solidFill>
              </a:defRPr>
            </a:lvl2pPr>
            <a:lvl3pPr lvl="2" rtl="0">
              <a:buNone/>
              <a:defRPr sz="800">
                <a:solidFill>
                  <a:srgbClr val="000000"/>
                </a:solidFill>
              </a:defRPr>
            </a:lvl3pPr>
            <a:lvl4pPr lvl="3" rtl="0">
              <a:buNone/>
              <a:defRPr sz="800">
                <a:solidFill>
                  <a:srgbClr val="000000"/>
                </a:solidFill>
              </a:defRPr>
            </a:lvl4pPr>
            <a:lvl5pPr lvl="4" rtl="0">
              <a:buNone/>
              <a:defRPr sz="800">
                <a:solidFill>
                  <a:srgbClr val="000000"/>
                </a:solidFill>
              </a:defRPr>
            </a:lvl5pPr>
            <a:lvl6pPr lvl="5" rtl="0">
              <a:buNone/>
              <a:defRPr sz="800">
                <a:solidFill>
                  <a:srgbClr val="000000"/>
                </a:solidFill>
              </a:defRPr>
            </a:lvl6pPr>
            <a:lvl7pPr lvl="6" rtl="0">
              <a:buNone/>
              <a:defRPr sz="800">
                <a:solidFill>
                  <a:srgbClr val="000000"/>
                </a:solidFill>
              </a:defRPr>
            </a:lvl7pPr>
            <a:lvl8pPr lvl="7" rtl="0">
              <a:buNone/>
              <a:defRPr sz="800">
                <a:solidFill>
                  <a:srgbClr val="000000"/>
                </a:solidFill>
              </a:defRPr>
            </a:lvl8pPr>
            <a:lvl9pPr lvl="8" rtl="0">
              <a:buNone/>
              <a:defRPr sz="8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3602" name="Google Shape;3602;p200"/>
          <p:cNvCxnSpPr/>
          <p:nvPr/>
        </p:nvCxnSpPr>
        <p:spPr>
          <a:xfrm>
            <a:off x="365760" y="65419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3" name="Google Shape;3603;p200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04" name="Google Shape;3604;p200"/>
          <p:cNvSpPr txBox="1">
            <a:spLocks noGrp="1"/>
          </p:cNvSpPr>
          <p:nvPr>
            <p:ph type="subTitle" idx="3"/>
          </p:nvPr>
        </p:nvSpPr>
        <p:spPr>
          <a:xfrm>
            <a:off x="0" y="1567100"/>
            <a:ext cx="12192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875" tIns="0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05" name="Google Shape;3605;p200"/>
          <p:cNvSpPr/>
          <p:nvPr/>
        </p:nvSpPr>
        <p:spPr>
          <a:xfrm>
            <a:off x="1393600" y="2245667"/>
            <a:ext cx="10466000" cy="5952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6" name="Google Shape;3606;p200"/>
          <p:cNvSpPr txBox="1">
            <a:spLocks noGrp="1"/>
          </p:cNvSpPr>
          <p:nvPr>
            <p:ph type="subTitle" idx="4"/>
          </p:nvPr>
        </p:nvSpPr>
        <p:spPr>
          <a:xfrm>
            <a:off x="333" y="2263933"/>
            <a:ext cx="1219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875" tIns="0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07" name="Google Shape;3607;p200"/>
          <p:cNvSpPr/>
          <p:nvPr/>
        </p:nvSpPr>
        <p:spPr>
          <a:xfrm>
            <a:off x="1393433" y="2943200"/>
            <a:ext cx="10466000" cy="5952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8" name="Google Shape;3608;p200"/>
          <p:cNvSpPr txBox="1">
            <a:spLocks noGrp="1"/>
          </p:cNvSpPr>
          <p:nvPr>
            <p:ph type="subTitle" idx="5"/>
          </p:nvPr>
        </p:nvSpPr>
        <p:spPr>
          <a:xfrm>
            <a:off x="0" y="2961467"/>
            <a:ext cx="12192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875" tIns="0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09" name="Google Shape;3609;p200"/>
          <p:cNvSpPr/>
          <p:nvPr/>
        </p:nvSpPr>
        <p:spPr>
          <a:xfrm>
            <a:off x="1393433" y="3640033"/>
            <a:ext cx="10466000" cy="5952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0" name="Google Shape;3610;p200"/>
          <p:cNvSpPr txBox="1">
            <a:spLocks noGrp="1"/>
          </p:cNvSpPr>
          <p:nvPr>
            <p:ph type="subTitle" idx="6"/>
          </p:nvPr>
        </p:nvSpPr>
        <p:spPr>
          <a:xfrm>
            <a:off x="-333" y="3658300"/>
            <a:ext cx="12192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875" tIns="0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11" name="Google Shape;3611;p200"/>
          <p:cNvSpPr/>
          <p:nvPr/>
        </p:nvSpPr>
        <p:spPr>
          <a:xfrm>
            <a:off x="1393467" y="4336867"/>
            <a:ext cx="10466000" cy="5952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2" name="Google Shape;3612;p200"/>
          <p:cNvSpPr txBox="1">
            <a:spLocks noGrp="1"/>
          </p:cNvSpPr>
          <p:nvPr>
            <p:ph type="subTitle" idx="7"/>
          </p:nvPr>
        </p:nvSpPr>
        <p:spPr>
          <a:xfrm>
            <a:off x="0" y="4355133"/>
            <a:ext cx="12192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875" tIns="0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13" name="Google Shape;3613;p200"/>
          <p:cNvSpPr/>
          <p:nvPr/>
        </p:nvSpPr>
        <p:spPr>
          <a:xfrm>
            <a:off x="1393467" y="5033700"/>
            <a:ext cx="10466000" cy="5952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4" name="Google Shape;3614;p200"/>
          <p:cNvSpPr txBox="1">
            <a:spLocks noGrp="1"/>
          </p:cNvSpPr>
          <p:nvPr>
            <p:ph type="subTitle" idx="8"/>
          </p:nvPr>
        </p:nvSpPr>
        <p:spPr>
          <a:xfrm>
            <a:off x="-67" y="5051967"/>
            <a:ext cx="1219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875" tIns="0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15" name="Google Shape;3615;p200"/>
          <p:cNvSpPr/>
          <p:nvPr/>
        </p:nvSpPr>
        <p:spPr>
          <a:xfrm>
            <a:off x="1393467" y="5764567"/>
            <a:ext cx="10466000" cy="5952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6" name="Google Shape;3616;p200"/>
          <p:cNvSpPr txBox="1">
            <a:spLocks noGrp="1"/>
          </p:cNvSpPr>
          <p:nvPr>
            <p:ph type="subTitle" idx="9"/>
          </p:nvPr>
        </p:nvSpPr>
        <p:spPr>
          <a:xfrm>
            <a:off x="33" y="5782833"/>
            <a:ext cx="12192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875" tIns="0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617" name="Google Shape;3617;p200"/>
          <p:cNvPicPr preferRelativeResize="0"/>
          <p:nvPr/>
        </p:nvPicPr>
        <p:blipFill rotWithShape="1">
          <a:blip r:embed="rId2">
            <a:alphaModFix/>
          </a:blip>
          <a:srcRect t="1830" b="1830"/>
          <a:stretch/>
        </p:blipFill>
        <p:spPr>
          <a:xfrm>
            <a:off x="573024" y="1562118"/>
            <a:ext cx="694944" cy="528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8" name="Google Shape;3618;p200"/>
          <p:cNvPicPr preferRelativeResize="0"/>
          <p:nvPr/>
        </p:nvPicPr>
        <p:blipFill rotWithShape="1">
          <a:blip r:embed="rId3">
            <a:alphaModFix/>
          </a:blip>
          <a:srcRect t="1047" b="1037"/>
          <a:stretch/>
        </p:blipFill>
        <p:spPr>
          <a:xfrm>
            <a:off x="573024" y="2279534"/>
            <a:ext cx="694944" cy="528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9" name="Google Shape;3619;p200"/>
          <p:cNvPicPr preferRelativeResize="0"/>
          <p:nvPr/>
        </p:nvPicPr>
        <p:blipFill rotWithShape="1">
          <a:blip r:embed="rId2">
            <a:alphaModFix/>
          </a:blip>
          <a:srcRect t="1830" b="1830"/>
          <a:stretch/>
        </p:blipFill>
        <p:spPr>
          <a:xfrm>
            <a:off x="573024" y="2940800"/>
            <a:ext cx="694944" cy="528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0" name="Google Shape;3620;p200"/>
          <p:cNvPicPr preferRelativeResize="0"/>
          <p:nvPr/>
        </p:nvPicPr>
        <p:blipFill rotWithShape="1">
          <a:blip r:embed="rId3">
            <a:alphaModFix/>
          </a:blip>
          <a:srcRect t="1047" b="1037"/>
          <a:stretch/>
        </p:blipFill>
        <p:spPr>
          <a:xfrm>
            <a:off x="573024" y="3673551"/>
            <a:ext cx="694944" cy="528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1" name="Google Shape;3621;p200"/>
          <p:cNvPicPr preferRelativeResize="0"/>
          <p:nvPr/>
        </p:nvPicPr>
        <p:blipFill rotWithShape="1">
          <a:blip r:embed="rId2">
            <a:alphaModFix/>
          </a:blip>
          <a:srcRect t="1830" b="1830"/>
          <a:stretch/>
        </p:blipFill>
        <p:spPr>
          <a:xfrm>
            <a:off x="573024" y="4370384"/>
            <a:ext cx="694944" cy="528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2" name="Google Shape;3622;p200"/>
          <p:cNvPicPr preferRelativeResize="0"/>
          <p:nvPr/>
        </p:nvPicPr>
        <p:blipFill rotWithShape="1">
          <a:blip r:embed="rId3">
            <a:alphaModFix/>
          </a:blip>
          <a:srcRect t="1380" b="1390"/>
          <a:stretch/>
        </p:blipFill>
        <p:spPr>
          <a:xfrm>
            <a:off x="573024" y="5059680"/>
            <a:ext cx="694640" cy="52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3" name="Google Shape;3623;p200"/>
          <p:cNvPicPr preferRelativeResize="0"/>
          <p:nvPr/>
        </p:nvPicPr>
        <p:blipFill rotWithShape="1">
          <a:blip r:embed="rId2">
            <a:alphaModFix/>
          </a:blip>
          <a:srcRect t="1830" b="1830"/>
          <a:stretch/>
        </p:blipFill>
        <p:spPr>
          <a:xfrm>
            <a:off x="573025" y="5791200"/>
            <a:ext cx="694639" cy="52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513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9AD4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9. Bullets 1–6 (Gray)">
  <p:cSld name="39. Bullets 1–6 (Gray)">
    <p:spTree>
      <p:nvGrpSpPr>
        <p:cNvPr id="1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7" name="Google Shape;3547;p198"/>
          <p:cNvSpPr/>
          <p:nvPr/>
        </p:nvSpPr>
        <p:spPr>
          <a:xfrm>
            <a:off x="1521700" y="1650433"/>
            <a:ext cx="10304400" cy="648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8" name="Google Shape;3548;p198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49" name="Google Shape;3549;p198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3550" name="Google Shape;3550;p198"/>
          <p:cNvCxnSpPr/>
          <p:nvPr/>
        </p:nvCxnSpPr>
        <p:spPr>
          <a:xfrm>
            <a:off x="365833" y="8534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1" name="Google Shape;3551;p198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800">
                <a:solidFill>
                  <a:srgbClr val="000000"/>
                </a:solidFill>
              </a:defRPr>
            </a:lvl1pPr>
            <a:lvl2pPr lvl="1" rtl="0">
              <a:buNone/>
              <a:defRPr sz="800">
                <a:solidFill>
                  <a:srgbClr val="000000"/>
                </a:solidFill>
              </a:defRPr>
            </a:lvl2pPr>
            <a:lvl3pPr lvl="2" rtl="0">
              <a:buNone/>
              <a:defRPr sz="800">
                <a:solidFill>
                  <a:srgbClr val="000000"/>
                </a:solidFill>
              </a:defRPr>
            </a:lvl3pPr>
            <a:lvl4pPr lvl="3" rtl="0">
              <a:buNone/>
              <a:defRPr sz="800">
                <a:solidFill>
                  <a:srgbClr val="000000"/>
                </a:solidFill>
              </a:defRPr>
            </a:lvl4pPr>
            <a:lvl5pPr lvl="4" rtl="0">
              <a:buNone/>
              <a:defRPr sz="800">
                <a:solidFill>
                  <a:srgbClr val="000000"/>
                </a:solidFill>
              </a:defRPr>
            </a:lvl5pPr>
            <a:lvl6pPr lvl="5" rtl="0">
              <a:buNone/>
              <a:defRPr sz="800">
                <a:solidFill>
                  <a:srgbClr val="000000"/>
                </a:solidFill>
              </a:defRPr>
            </a:lvl6pPr>
            <a:lvl7pPr lvl="6" rtl="0">
              <a:buNone/>
              <a:defRPr sz="800">
                <a:solidFill>
                  <a:srgbClr val="000000"/>
                </a:solidFill>
              </a:defRPr>
            </a:lvl7pPr>
            <a:lvl8pPr lvl="7" rtl="0">
              <a:buNone/>
              <a:defRPr sz="800">
                <a:solidFill>
                  <a:srgbClr val="000000"/>
                </a:solidFill>
              </a:defRPr>
            </a:lvl8pPr>
            <a:lvl9pPr lvl="8" rtl="0">
              <a:buNone/>
              <a:defRPr sz="8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3552" name="Google Shape;3552;p198"/>
          <p:cNvCxnSpPr/>
          <p:nvPr/>
        </p:nvCxnSpPr>
        <p:spPr>
          <a:xfrm>
            <a:off x="365760" y="65419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3" name="Google Shape;3553;p198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54" name="Google Shape;3554;p198"/>
          <p:cNvSpPr txBox="1">
            <a:spLocks noGrp="1"/>
          </p:cNvSpPr>
          <p:nvPr>
            <p:ph type="subTitle" idx="3"/>
          </p:nvPr>
        </p:nvSpPr>
        <p:spPr>
          <a:xfrm>
            <a:off x="-16200" y="1699533"/>
            <a:ext cx="122248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7300" tIns="0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55" name="Google Shape;3555;p198"/>
          <p:cNvSpPr/>
          <p:nvPr/>
        </p:nvSpPr>
        <p:spPr>
          <a:xfrm>
            <a:off x="1521800" y="2438533"/>
            <a:ext cx="10304400" cy="648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6" name="Google Shape;3556;p198"/>
          <p:cNvSpPr/>
          <p:nvPr/>
        </p:nvSpPr>
        <p:spPr>
          <a:xfrm>
            <a:off x="1521800" y="3226633"/>
            <a:ext cx="10304400" cy="648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7" name="Google Shape;3557;p198"/>
          <p:cNvSpPr/>
          <p:nvPr/>
        </p:nvSpPr>
        <p:spPr>
          <a:xfrm>
            <a:off x="1521800" y="4014733"/>
            <a:ext cx="10304400" cy="648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8" name="Google Shape;3558;p198"/>
          <p:cNvSpPr/>
          <p:nvPr/>
        </p:nvSpPr>
        <p:spPr>
          <a:xfrm>
            <a:off x="1521700" y="4802867"/>
            <a:ext cx="10304400" cy="648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9" name="Google Shape;3559;p198"/>
          <p:cNvSpPr/>
          <p:nvPr/>
        </p:nvSpPr>
        <p:spPr>
          <a:xfrm>
            <a:off x="1521800" y="5591033"/>
            <a:ext cx="10304400" cy="648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0" name="Google Shape;3560;p198"/>
          <p:cNvSpPr txBox="1">
            <a:spLocks noGrp="1"/>
          </p:cNvSpPr>
          <p:nvPr>
            <p:ph type="subTitle" idx="4"/>
          </p:nvPr>
        </p:nvSpPr>
        <p:spPr>
          <a:xfrm>
            <a:off x="-16133" y="2465133"/>
            <a:ext cx="122248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7300" tIns="0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61" name="Google Shape;3561;p198"/>
          <p:cNvSpPr txBox="1">
            <a:spLocks noGrp="1"/>
          </p:cNvSpPr>
          <p:nvPr>
            <p:ph type="subTitle" idx="5"/>
          </p:nvPr>
        </p:nvSpPr>
        <p:spPr>
          <a:xfrm>
            <a:off x="-16267" y="3253233"/>
            <a:ext cx="122248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7300" tIns="0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62" name="Google Shape;3562;p198"/>
          <p:cNvSpPr txBox="1">
            <a:spLocks noGrp="1"/>
          </p:cNvSpPr>
          <p:nvPr>
            <p:ph type="subTitle" idx="6"/>
          </p:nvPr>
        </p:nvSpPr>
        <p:spPr>
          <a:xfrm>
            <a:off x="-16333" y="4041367"/>
            <a:ext cx="122248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7300" tIns="0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63" name="Google Shape;3563;p198"/>
          <p:cNvSpPr txBox="1">
            <a:spLocks noGrp="1"/>
          </p:cNvSpPr>
          <p:nvPr>
            <p:ph type="subTitle" idx="7"/>
          </p:nvPr>
        </p:nvSpPr>
        <p:spPr>
          <a:xfrm>
            <a:off x="-16167" y="4829467"/>
            <a:ext cx="122248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7300" tIns="0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64" name="Google Shape;3564;p198"/>
          <p:cNvSpPr txBox="1">
            <a:spLocks noGrp="1"/>
          </p:cNvSpPr>
          <p:nvPr>
            <p:ph type="subTitle" idx="8"/>
          </p:nvPr>
        </p:nvSpPr>
        <p:spPr>
          <a:xfrm>
            <a:off x="-16167" y="5648167"/>
            <a:ext cx="122248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7300" tIns="0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565" name="Google Shape;3565;p198"/>
          <p:cNvPicPr preferRelativeResize="0"/>
          <p:nvPr/>
        </p:nvPicPr>
        <p:blipFill rotWithShape="1">
          <a:blip r:embed="rId2">
            <a:alphaModFix/>
          </a:blip>
          <a:srcRect t="1774" b="1765"/>
          <a:stretch/>
        </p:blipFill>
        <p:spPr>
          <a:xfrm>
            <a:off x="573025" y="1682496"/>
            <a:ext cx="770407" cy="5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6" name="Google Shape;3566;p198"/>
          <p:cNvPicPr preferRelativeResize="0"/>
          <p:nvPr/>
        </p:nvPicPr>
        <p:blipFill rotWithShape="1">
          <a:blip r:embed="rId2">
            <a:alphaModFix/>
          </a:blip>
          <a:srcRect t="1774" b="1765"/>
          <a:stretch/>
        </p:blipFill>
        <p:spPr>
          <a:xfrm>
            <a:off x="573025" y="2465129"/>
            <a:ext cx="770407" cy="5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7" name="Google Shape;3567;p198"/>
          <p:cNvPicPr preferRelativeResize="0"/>
          <p:nvPr/>
        </p:nvPicPr>
        <p:blipFill rotWithShape="1">
          <a:blip r:embed="rId2">
            <a:alphaModFix/>
          </a:blip>
          <a:srcRect t="1774" b="1765"/>
          <a:stretch/>
        </p:blipFill>
        <p:spPr>
          <a:xfrm>
            <a:off x="573025" y="3253229"/>
            <a:ext cx="770407" cy="5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8" name="Google Shape;3568;p198"/>
          <p:cNvPicPr preferRelativeResize="0"/>
          <p:nvPr/>
        </p:nvPicPr>
        <p:blipFill rotWithShape="1">
          <a:blip r:embed="rId2">
            <a:alphaModFix/>
          </a:blip>
          <a:srcRect t="1774" b="1765"/>
          <a:stretch/>
        </p:blipFill>
        <p:spPr>
          <a:xfrm>
            <a:off x="573025" y="4054647"/>
            <a:ext cx="770407" cy="5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9" name="Google Shape;3569;p198"/>
          <p:cNvPicPr preferRelativeResize="0"/>
          <p:nvPr/>
        </p:nvPicPr>
        <p:blipFill rotWithShape="1">
          <a:blip r:embed="rId2">
            <a:alphaModFix/>
          </a:blip>
          <a:srcRect t="1774" b="1765"/>
          <a:stretch/>
        </p:blipFill>
        <p:spPr>
          <a:xfrm>
            <a:off x="573025" y="4829496"/>
            <a:ext cx="770407" cy="5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0" name="Google Shape;3570;p198"/>
          <p:cNvPicPr preferRelativeResize="0"/>
          <p:nvPr/>
        </p:nvPicPr>
        <p:blipFill rotWithShape="1">
          <a:blip r:embed="rId2">
            <a:alphaModFix/>
          </a:blip>
          <a:srcRect t="1774" b="1765"/>
          <a:stretch/>
        </p:blipFill>
        <p:spPr>
          <a:xfrm>
            <a:off x="573025" y="5604363"/>
            <a:ext cx="770407" cy="59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722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9AD4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. Bullets 1–4 (Greens)">
  <p:cSld name="29. Bullets 1–4 (Greens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1803400" y="1838433"/>
            <a:ext cx="10022800" cy="828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75" name="Google Shape;175;p22"/>
          <p:cNvCxnSpPr/>
          <p:nvPr/>
        </p:nvCxnSpPr>
        <p:spPr>
          <a:xfrm>
            <a:off x="365833" y="8534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800">
                <a:solidFill>
                  <a:srgbClr val="000000"/>
                </a:solidFill>
              </a:defRPr>
            </a:lvl1pPr>
            <a:lvl2pPr lvl="1" rtl="0">
              <a:buNone/>
              <a:defRPr sz="800">
                <a:solidFill>
                  <a:srgbClr val="000000"/>
                </a:solidFill>
              </a:defRPr>
            </a:lvl2pPr>
            <a:lvl3pPr lvl="2" rtl="0">
              <a:buNone/>
              <a:defRPr sz="800">
                <a:solidFill>
                  <a:srgbClr val="000000"/>
                </a:solidFill>
              </a:defRPr>
            </a:lvl3pPr>
            <a:lvl4pPr lvl="3" rtl="0">
              <a:buNone/>
              <a:defRPr sz="800">
                <a:solidFill>
                  <a:srgbClr val="000000"/>
                </a:solidFill>
              </a:defRPr>
            </a:lvl4pPr>
            <a:lvl5pPr lvl="4" rtl="0">
              <a:buNone/>
              <a:defRPr sz="800">
                <a:solidFill>
                  <a:srgbClr val="000000"/>
                </a:solidFill>
              </a:defRPr>
            </a:lvl5pPr>
            <a:lvl6pPr lvl="5" rtl="0">
              <a:buNone/>
              <a:defRPr sz="800">
                <a:solidFill>
                  <a:srgbClr val="000000"/>
                </a:solidFill>
              </a:defRPr>
            </a:lvl6pPr>
            <a:lvl7pPr lvl="6" rtl="0">
              <a:buNone/>
              <a:defRPr sz="800">
                <a:solidFill>
                  <a:srgbClr val="000000"/>
                </a:solidFill>
              </a:defRPr>
            </a:lvl7pPr>
            <a:lvl8pPr lvl="7" rtl="0">
              <a:buNone/>
              <a:defRPr sz="800">
                <a:solidFill>
                  <a:srgbClr val="000000"/>
                </a:solidFill>
              </a:defRPr>
            </a:lvl8pPr>
            <a:lvl9pPr lvl="8" rtl="0">
              <a:buNone/>
              <a:defRPr sz="8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77" name="Google Shape;177;p22"/>
          <p:cNvCxnSpPr/>
          <p:nvPr/>
        </p:nvCxnSpPr>
        <p:spPr>
          <a:xfrm>
            <a:off x="365760" y="65419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22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3"/>
          </p:nvPr>
        </p:nvSpPr>
        <p:spPr>
          <a:xfrm>
            <a:off x="16300" y="1864000"/>
            <a:ext cx="12192000" cy="809200"/>
          </a:xfrm>
          <a:prstGeom prst="rect">
            <a:avLst/>
          </a:prstGeom>
        </p:spPr>
        <p:txBody>
          <a:bodyPr spcFirstLastPara="1" wrap="square" lIns="1554475" tIns="0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1803400" y="2974848"/>
            <a:ext cx="10022800" cy="828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2"/>
          <p:cNvSpPr/>
          <p:nvPr/>
        </p:nvSpPr>
        <p:spPr>
          <a:xfrm>
            <a:off x="1803400" y="4098467"/>
            <a:ext cx="10022800" cy="828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22"/>
          <p:cNvSpPr/>
          <p:nvPr/>
        </p:nvSpPr>
        <p:spPr>
          <a:xfrm>
            <a:off x="1803400" y="5225300"/>
            <a:ext cx="10022800" cy="828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4"/>
          </p:nvPr>
        </p:nvSpPr>
        <p:spPr>
          <a:xfrm>
            <a:off x="-16300" y="2978067"/>
            <a:ext cx="12224800" cy="809200"/>
          </a:xfrm>
          <a:prstGeom prst="rect">
            <a:avLst/>
          </a:prstGeom>
        </p:spPr>
        <p:txBody>
          <a:bodyPr spcFirstLastPara="1" wrap="square" lIns="1554475" tIns="0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ubTitle" idx="5"/>
          </p:nvPr>
        </p:nvSpPr>
        <p:spPr>
          <a:xfrm>
            <a:off x="0" y="4101700"/>
            <a:ext cx="12224800" cy="809200"/>
          </a:xfrm>
          <a:prstGeom prst="rect">
            <a:avLst/>
          </a:prstGeom>
        </p:spPr>
        <p:txBody>
          <a:bodyPr spcFirstLastPara="1" wrap="square" lIns="1554475" tIns="0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6"/>
          </p:nvPr>
        </p:nvSpPr>
        <p:spPr>
          <a:xfrm>
            <a:off x="-16400" y="5225300"/>
            <a:ext cx="12224800" cy="809200"/>
          </a:xfrm>
          <a:prstGeom prst="rect">
            <a:avLst/>
          </a:prstGeom>
        </p:spPr>
        <p:txBody>
          <a:bodyPr spcFirstLastPara="1" wrap="square" lIns="1554475" tIns="0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 rotWithShape="1">
          <a:blip r:embed="rId2">
            <a:alphaModFix/>
          </a:blip>
          <a:srcRect t="1830" b="1830"/>
          <a:stretch/>
        </p:blipFill>
        <p:spPr>
          <a:xfrm>
            <a:off x="573025" y="1870415"/>
            <a:ext cx="1047423" cy="8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 t="228" b="238"/>
          <a:stretch/>
        </p:blipFill>
        <p:spPr>
          <a:xfrm>
            <a:off x="573024" y="2969464"/>
            <a:ext cx="1047421" cy="8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t="228" b="238"/>
          <a:stretch/>
        </p:blipFill>
        <p:spPr>
          <a:xfrm>
            <a:off x="576408" y="5222097"/>
            <a:ext cx="1047421" cy="8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2">
            <a:alphaModFix/>
          </a:blip>
          <a:srcRect t="1830" b="1830"/>
          <a:stretch/>
        </p:blipFill>
        <p:spPr>
          <a:xfrm>
            <a:off x="573025" y="4109681"/>
            <a:ext cx="1047423" cy="80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7328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9AD4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. Numbered 1–3 (Green)">
  <p:cSld name="26. Numbered 1–3 (Green)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1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51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56" name="Google Shape;656;p51"/>
          <p:cNvCxnSpPr/>
          <p:nvPr/>
        </p:nvCxnSpPr>
        <p:spPr>
          <a:xfrm>
            <a:off x="365833" y="8534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7" name="Google Shape;657;p51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800">
                <a:solidFill>
                  <a:srgbClr val="000000"/>
                </a:solidFill>
              </a:defRPr>
            </a:lvl1pPr>
            <a:lvl2pPr lvl="1" rtl="0">
              <a:buNone/>
              <a:defRPr sz="800">
                <a:solidFill>
                  <a:srgbClr val="000000"/>
                </a:solidFill>
              </a:defRPr>
            </a:lvl2pPr>
            <a:lvl3pPr lvl="2" rtl="0">
              <a:buNone/>
              <a:defRPr sz="800">
                <a:solidFill>
                  <a:srgbClr val="000000"/>
                </a:solidFill>
              </a:defRPr>
            </a:lvl3pPr>
            <a:lvl4pPr lvl="3" rtl="0">
              <a:buNone/>
              <a:defRPr sz="800">
                <a:solidFill>
                  <a:srgbClr val="000000"/>
                </a:solidFill>
              </a:defRPr>
            </a:lvl4pPr>
            <a:lvl5pPr lvl="4" rtl="0">
              <a:buNone/>
              <a:defRPr sz="800">
                <a:solidFill>
                  <a:srgbClr val="000000"/>
                </a:solidFill>
              </a:defRPr>
            </a:lvl5pPr>
            <a:lvl6pPr lvl="5" rtl="0">
              <a:buNone/>
              <a:defRPr sz="800">
                <a:solidFill>
                  <a:srgbClr val="000000"/>
                </a:solidFill>
              </a:defRPr>
            </a:lvl6pPr>
            <a:lvl7pPr lvl="6" rtl="0">
              <a:buNone/>
              <a:defRPr sz="800">
                <a:solidFill>
                  <a:srgbClr val="000000"/>
                </a:solidFill>
              </a:defRPr>
            </a:lvl7pPr>
            <a:lvl8pPr lvl="7" rtl="0">
              <a:buNone/>
              <a:defRPr sz="800">
                <a:solidFill>
                  <a:srgbClr val="000000"/>
                </a:solidFill>
              </a:defRPr>
            </a:lvl8pPr>
            <a:lvl9pPr lvl="8" rtl="0">
              <a:buNone/>
              <a:defRPr sz="8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658" name="Google Shape;658;p51"/>
          <p:cNvCxnSpPr/>
          <p:nvPr/>
        </p:nvCxnSpPr>
        <p:spPr>
          <a:xfrm>
            <a:off x="365760" y="65419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9" name="Google Shape;659;p51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660" name="Google Shape;660;p51"/>
          <p:cNvGrpSpPr/>
          <p:nvPr/>
        </p:nvGrpSpPr>
        <p:grpSpPr>
          <a:xfrm>
            <a:off x="609575" y="1793471"/>
            <a:ext cx="711163" cy="711307"/>
            <a:chOff x="457200" y="1378813"/>
            <a:chExt cx="695400" cy="695450"/>
          </a:xfrm>
        </p:grpSpPr>
        <p:sp>
          <p:nvSpPr>
            <p:cNvPr id="661" name="Google Shape;661;p51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F7E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2" name="Google Shape;662;p51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F7E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3" name="Google Shape;663;p51"/>
          <p:cNvSpPr/>
          <p:nvPr/>
        </p:nvSpPr>
        <p:spPr>
          <a:xfrm flipH="1">
            <a:off x="965700" y="2583700"/>
            <a:ext cx="3238000" cy="355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4" name="Google Shape;664;p51"/>
          <p:cNvSpPr txBox="1">
            <a:spLocks noGrp="1"/>
          </p:cNvSpPr>
          <p:nvPr>
            <p:ph type="subTitle" idx="3"/>
          </p:nvPr>
        </p:nvSpPr>
        <p:spPr>
          <a:xfrm>
            <a:off x="965700" y="2583783"/>
            <a:ext cx="3162000" cy="3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665" name="Google Shape;665;p51"/>
          <p:cNvGrpSpPr/>
          <p:nvPr/>
        </p:nvGrpSpPr>
        <p:grpSpPr>
          <a:xfrm>
            <a:off x="4305275" y="1793471"/>
            <a:ext cx="711163" cy="711307"/>
            <a:chOff x="457200" y="1378813"/>
            <a:chExt cx="695400" cy="695450"/>
          </a:xfrm>
        </p:grpSpPr>
        <p:sp>
          <p:nvSpPr>
            <p:cNvPr id="666" name="Google Shape;666;p51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AFC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7" name="Google Shape;667;p51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AFC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8" name="Google Shape;668;p51"/>
          <p:cNvSpPr/>
          <p:nvPr/>
        </p:nvSpPr>
        <p:spPr>
          <a:xfrm flipH="1">
            <a:off x="4661400" y="2583700"/>
            <a:ext cx="3238000" cy="355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9" name="Google Shape;669;p51"/>
          <p:cNvSpPr txBox="1">
            <a:spLocks noGrp="1"/>
          </p:cNvSpPr>
          <p:nvPr>
            <p:ph type="subTitle" idx="4"/>
          </p:nvPr>
        </p:nvSpPr>
        <p:spPr>
          <a:xfrm>
            <a:off x="4661400" y="2583783"/>
            <a:ext cx="3162000" cy="3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670" name="Google Shape;670;p51"/>
          <p:cNvGrpSpPr/>
          <p:nvPr/>
        </p:nvGrpSpPr>
        <p:grpSpPr>
          <a:xfrm>
            <a:off x="8178775" y="1794471"/>
            <a:ext cx="711163" cy="711307"/>
            <a:chOff x="457200" y="1378813"/>
            <a:chExt cx="695400" cy="695450"/>
          </a:xfrm>
        </p:grpSpPr>
        <p:sp>
          <p:nvSpPr>
            <p:cNvPr id="671" name="Google Shape;671;p51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4F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51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4F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3" name="Google Shape;673;p51"/>
          <p:cNvSpPr/>
          <p:nvPr/>
        </p:nvSpPr>
        <p:spPr>
          <a:xfrm flipH="1">
            <a:off x="8534900" y="2584700"/>
            <a:ext cx="3238000" cy="3550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4" name="Google Shape;674;p51"/>
          <p:cNvSpPr txBox="1">
            <a:spLocks noGrp="1"/>
          </p:cNvSpPr>
          <p:nvPr>
            <p:ph type="subTitle" idx="5"/>
          </p:nvPr>
        </p:nvSpPr>
        <p:spPr>
          <a:xfrm>
            <a:off x="8534900" y="2584783"/>
            <a:ext cx="3162000" cy="3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0515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Subsection Slide">
  <p:cSld name="7. Subsection Slide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4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80" cy="612498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800">
                <a:solidFill>
                  <a:srgbClr val="000000"/>
                </a:solidFill>
              </a:defRPr>
            </a:lvl1pPr>
            <a:lvl2pPr lvl="1" rtl="0">
              <a:buNone/>
              <a:defRPr sz="800">
                <a:solidFill>
                  <a:srgbClr val="000000"/>
                </a:solidFill>
              </a:defRPr>
            </a:lvl2pPr>
            <a:lvl3pPr lvl="2" rtl="0">
              <a:buNone/>
              <a:defRPr sz="800">
                <a:solidFill>
                  <a:srgbClr val="000000"/>
                </a:solidFill>
              </a:defRPr>
            </a:lvl3pPr>
            <a:lvl4pPr lvl="3" rtl="0">
              <a:buNone/>
              <a:defRPr sz="800">
                <a:solidFill>
                  <a:srgbClr val="000000"/>
                </a:solidFill>
              </a:defRPr>
            </a:lvl4pPr>
            <a:lvl5pPr lvl="4" rtl="0">
              <a:buNone/>
              <a:defRPr sz="800">
                <a:solidFill>
                  <a:srgbClr val="000000"/>
                </a:solidFill>
              </a:defRPr>
            </a:lvl5pPr>
            <a:lvl6pPr lvl="5" rtl="0">
              <a:buNone/>
              <a:defRPr sz="800">
                <a:solidFill>
                  <a:srgbClr val="000000"/>
                </a:solidFill>
              </a:defRPr>
            </a:lvl6pPr>
            <a:lvl7pPr lvl="6" rtl="0">
              <a:buNone/>
              <a:defRPr sz="800">
                <a:solidFill>
                  <a:srgbClr val="000000"/>
                </a:solidFill>
              </a:defRPr>
            </a:lvl7pPr>
            <a:lvl8pPr lvl="7" rtl="0">
              <a:buNone/>
              <a:defRPr sz="800">
                <a:solidFill>
                  <a:srgbClr val="000000"/>
                </a:solidFill>
              </a:defRPr>
            </a:lvl8pPr>
            <a:lvl9pPr lvl="8" rtl="0">
              <a:buNone/>
              <a:defRPr sz="8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16" name="Google Shape;216;p24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674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AD29-B82A-5A49-B7EB-7C98A802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321DC-731D-614C-8559-457C105A7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685-D9BB-614F-B4ED-8A4CD554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0B82-BEDE-1044-A53F-4E802A9D939A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F9E66-5031-5141-95BB-B95DB419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D9889-714C-314D-BB27-05AE1973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41C5-013B-C046-9406-52D60702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6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31C2-D297-9D4B-B598-BE9876CD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6D49-FB64-5F49-9F27-482538CC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A520D-AD3F-834D-9C87-674DBF48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0B82-BEDE-1044-A53F-4E802A9D939A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91DA-DAC6-5E43-99B7-48698DF7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95B-2A25-244C-B434-1F595709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41C5-013B-C046-9406-52D60702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A129-6286-D14C-B97A-91F660B3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FDBB-084B-3945-AE66-AB1E0DE4C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FC65B-16EB-0944-92A9-C58667868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98491-E756-E44B-9905-4310897C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0B82-BEDE-1044-A53F-4E802A9D939A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F653D-446D-8145-B51F-9B071EA6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1D9FF-422C-9142-949D-AC495DBC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41C5-013B-C046-9406-52D60702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4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B19B-3175-D54B-AADC-C5BFA2CE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FBEA5-FAB8-3640-AFDE-81183C1A4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9702F-A209-B54E-9930-99E2595F9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51A93-C0F0-C34F-8842-B9B7E4547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FB023-2351-9F48-8960-3A4B3639D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3CA61-D552-564E-BEA8-D15FA418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0B82-BEDE-1044-A53F-4E802A9D939A}" type="datetimeFigureOut">
              <a:rPr lang="en-US" smtClean="0"/>
              <a:t>7/18/20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E6978-54BE-8C46-93E7-2E0B41EB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362BC-C35D-3F4B-8F1B-D8FCB62E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41C5-013B-C046-9406-52D60702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4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59AA-7FCE-554E-AAA9-CCE03F8C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0BA69-C227-8941-B018-D392EA78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0B82-BEDE-1044-A53F-4E802A9D939A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2AF55-4C85-1C47-BB82-9BCFF34E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2CE9F-5723-C34D-981C-45D8A41A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41C5-013B-C046-9406-52D60702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3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090E1-16F3-7445-B07F-D632B2B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0B82-BEDE-1044-A53F-4E802A9D939A}" type="datetimeFigureOut">
              <a:rPr lang="en-US" smtClean="0"/>
              <a:t>7/18/20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DA566-78FA-A34D-A857-724B2A20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39F20-A49C-7347-8F2E-89EEB3B9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41C5-013B-C046-9406-52D60702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293C-1EC5-5443-B128-C6C56412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A46AC-F9F8-2048-822C-7A5F87773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308CA-D39C-9F47-B9B5-101516AE8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134E9-076D-6143-A9A3-85BF14D9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0B82-BEDE-1044-A53F-4E802A9D939A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A6A23-0649-C445-87C7-3DEADF7D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04400-F393-534A-ADBB-4C68788E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41C5-013B-C046-9406-52D60702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1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0475-B69B-724E-887B-285898DE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FB735-D55A-F548-A5FF-778D4AA9A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1931-C12C-F844-B58C-D22E112B9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17112-5AF7-8945-9040-E573AF73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0B82-BEDE-1044-A53F-4E802A9D939A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3FA96-4565-2646-8013-D7018519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EA59A-A9B3-A348-B7D4-432174AF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41C5-013B-C046-9406-52D60702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4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71C3A-D1E1-834E-9C50-6363FB48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9108D-4591-C046-AA4E-CFAAF255F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1FEFE-471F-314B-B864-4A1D8E633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B0B82-BEDE-1044-A53F-4E802A9D939A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B444C-FC6A-284B-9C53-0B371F1A5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A8A1-6023-6647-BBCA-77D05F977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F41C5-013B-C046-9406-52D60702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benjamin_libor/a-curated-collection-of-over-150-apis-to-build-great-products-fdcfa0f361bc" TargetMode="External"/><Relationship Id="rId3" Type="http://schemas.openxmlformats.org/officeDocument/2006/relationships/hyperlink" Target="https://data.world/" TargetMode="External"/><Relationship Id="rId7" Type="http://schemas.openxmlformats.org/officeDocument/2006/relationships/hyperlink" Target="https://github.com/Kikobeats/awesome-ap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abhishekbanthia/Public-APIs" TargetMode="External"/><Relationship Id="rId5" Type="http://schemas.openxmlformats.org/officeDocument/2006/relationships/hyperlink" Target="https://www.data.gov/" TargetMode="External"/><Relationship Id="rId4" Type="http://schemas.openxmlformats.org/officeDocument/2006/relationships/hyperlink" Target="https://www.kaggle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dailynews.com/new-york/nyc-crime/daily-news-analysis-reveals-crime-rankings-city-subway-system-article-1.183691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fivethirtyeight/uber-pickups-in-new-york-cit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v/education/bullying-rates-dro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Google Shape;3908;p221"/>
          <p:cNvSpPr txBox="1">
            <a:spLocks noGrp="1"/>
          </p:cNvSpPr>
          <p:nvPr>
            <p:ph type="title"/>
          </p:nvPr>
        </p:nvSpPr>
        <p:spPr>
          <a:xfrm>
            <a:off x="700800" y="5759700"/>
            <a:ext cx="11126000" cy="425600"/>
          </a:xfrm>
          <a:prstGeom prst="rect">
            <a:avLst/>
          </a:prstGeom>
        </p:spPr>
        <p:txBody>
          <a:bodyPr spcFirstLastPara="1" vert="horz" wrap="square" lIns="0" tIns="12167" rIns="1584933" bIns="0" rtlCol="0" anchor="ctr" anchorCtr="0">
            <a:noAutofit/>
          </a:bodyPr>
          <a:lstStyle/>
          <a:p>
            <a:r>
              <a:rPr lang="en-US" sz="1867" dirty="0"/>
              <a:t>Project 1</a:t>
            </a:r>
            <a:endParaRPr sz="1867" dirty="0"/>
          </a:p>
        </p:txBody>
      </p:sp>
      <p:sp>
        <p:nvSpPr>
          <p:cNvPr id="3909" name="Google Shape;3909;p221"/>
          <p:cNvSpPr txBox="1">
            <a:spLocks noGrp="1"/>
          </p:cNvSpPr>
          <p:nvPr>
            <p:ph type="title" idx="2"/>
          </p:nvPr>
        </p:nvSpPr>
        <p:spPr>
          <a:xfrm>
            <a:off x="365800" y="2438400"/>
            <a:ext cx="11460400" cy="1664000"/>
          </a:xfrm>
          <a:prstGeom prst="rect">
            <a:avLst/>
          </a:prstGeom>
        </p:spPr>
        <p:txBody>
          <a:bodyPr spcFirstLastPara="1" vert="horz" wrap="square" lIns="3840467" tIns="0" rIns="609600" bIns="609600" rtlCol="0" anchor="t" anchorCtr="0">
            <a:noAutofit/>
          </a:bodyPr>
          <a:lstStyle/>
          <a:p>
            <a:r>
              <a:rPr lang="en" b="1" dirty="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Project 1 Intro &amp;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439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C39C80-3606-E445-9C3F-53DDD8451B74}"/>
              </a:ext>
            </a:extLst>
          </p:cNvPr>
          <p:cNvSpPr txBox="1"/>
          <p:nvPr/>
        </p:nvSpPr>
        <p:spPr>
          <a:xfrm>
            <a:off x="622852" y="410817"/>
            <a:ext cx="922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Deliverables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00BBE9-346B-7140-82FF-ED98E6B4C1D1}"/>
              </a:ext>
            </a:extLst>
          </p:cNvPr>
          <p:cNvCxnSpPr/>
          <p:nvPr/>
        </p:nvCxnSpPr>
        <p:spPr>
          <a:xfrm>
            <a:off x="622852" y="1073426"/>
            <a:ext cx="109462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A6751C-ECBF-9F42-B388-67BF9C71D8A3}"/>
              </a:ext>
            </a:extLst>
          </p:cNvPr>
          <p:cNvSpPr txBox="1"/>
          <p:nvPr/>
        </p:nvSpPr>
        <p:spPr>
          <a:xfrm>
            <a:off x="622852" y="1614699"/>
            <a:ext cx="105716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</a:t>
            </a:r>
            <a:r>
              <a:rPr lang="en-US" sz="2400" b="1" dirty="0"/>
              <a:t>slideshow </a:t>
            </a:r>
            <a:r>
              <a:rPr lang="en-US" sz="2400" dirty="0"/>
              <a:t>to accompany your presentation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Submit the following to your group’s GitHub repository: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Slideshow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Analysis Summary</a:t>
            </a:r>
          </a:p>
          <a:p>
            <a:pPr lvl="2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Submit the link to your group’s GitHub repository in BCS</a:t>
            </a:r>
          </a:p>
        </p:txBody>
      </p:sp>
    </p:spTree>
    <p:extLst>
      <p:ext uri="{BB962C8B-B14F-4D97-AF65-F5344CB8AC3E}">
        <p14:creationId xmlns:p14="http://schemas.microsoft.com/office/powerpoint/2010/main" val="323206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Google Shape;4201;p249"/>
          <p:cNvSpPr txBox="1">
            <a:spLocks noGrp="1"/>
          </p:cNvSpPr>
          <p:nvPr>
            <p:ph type="title"/>
          </p:nvPr>
        </p:nvSpPr>
        <p:spPr>
          <a:xfrm>
            <a:off x="316133" y="2784633"/>
            <a:ext cx="11460400" cy="105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Clr>
                <a:schemeClr val="lt1"/>
              </a:buClr>
              <a:buSzPts val="2700"/>
            </a:pPr>
            <a:r>
              <a:rPr lang="en"/>
              <a:t>Suggested Data Sources</a:t>
            </a:r>
            <a:endParaRPr/>
          </a:p>
        </p:txBody>
      </p:sp>
      <p:sp>
        <p:nvSpPr>
          <p:cNvPr id="4202" name="Google Shape;4202;p249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463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Google Shape;4172;p247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Suggestions for Data Sources</a:t>
            </a:r>
            <a:endParaRPr dirty="0"/>
          </a:p>
        </p:txBody>
      </p:sp>
      <p:sp>
        <p:nvSpPr>
          <p:cNvPr id="4173" name="Google Shape;4173;p247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/>
            <a:r>
              <a:rPr lang="en-US" dirty="0"/>
              <a:t>List of Reputable Sources:</a:t>
            </a:r>
          </a:p>
        </p:txBody>
      </p:sp>
      <p:sp>
        <p:nvSpPr>
          <p:cNvPr id="4174" name="Google Shape;4174;p247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4176" name="Google Shape;4176;p247"/>
          <p:cNvSpPr txBox="1">
            <a:spLocks noGrp="1"/>
          </p:cNvSpPr>
          <p:nvPr>
            <p:ph type="subTitle" idx="3"/>
          </p:nvPr>
        </p:nvSpPr>
        <p:spPr>
          <a:xfrm>
            <a:off x="-16400" y="1634369"/>
            <a:ext cx="12192000" cy="595200"/>
          </a:xfrm>
          <a:prstGeom prst="rect">
            <a:avLst/>
          </a:prstGeom>
        </p:spPr>
        <p:txBody>
          <a:bodyPr spcFirstLastPara="1" vert="horz" wrap="square" lIns="1767833" tIns="0" rIns="609600" bIns="0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-US" sz="1800" dirty="0"/>
              <a:t>Data World - </a:t>
            </a:r>
            <a:r>
              <a:rPr lang="en-US" sz="2000" dirty="0">
                <a:hlinkClick r:id="rId3"/>
              </a:rPr>
              <a:t>https://data.world/</a:t>
            </a:r>
            <a:r>
              <a:rPr lang="en-US" sz="2000" dirty="0"/>
              <a:t> </a:t>
            </a:r>
          </a:p>
        </p:txBody>
      </p:sp>
      <p:sp>
        <p:nvSpPr>
          <p:cNvPr id="4177" name="Google Shape;4177;p247"/>
          <p:cNvSpPr txBox="1">
            <a:spLocks noGrp="1"/>
          </p:cNvSpPr>
          <p:nvPr>
            <p:ph type="subTitle" idx="4"/>
          </p:nvPr>
        </p:nvSpPr>
        <p:spPr>
          <a:xfrm>
            <a:off x="-16400" y="2345352"/>
            <a:ext cx="12192000" cy="609600"/>
          </a:xfrm>
          <a:prstGeom prst="rect">
            <a:avLst/>
          </a:prstGeom>
        </p:spPr>
        <p:txBody>
          <a:bodyPr spcFirstLastPara="1" vert="horz" wrap="square" lIns="1767833" tIns="0" rIns="609600" bIns="0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-US" sz="1800" dirty="0"/>
              <a:t>Kaggle - </a:t>
            </a:r>
            <a:r>
              <a:rPr lang="en-US" sz="2000" dirty="0">
                <a:hlinkClick r:id="rId4"/>
              </a:rPr>
              <a:t>https://www.kaggle.com/</a:t>
            </a:r>
            <a:r>
              <a:rPr lang="en-US" sz="1800" dirty="0"/>
              <a:t> </a:t>
            </a:r>
            <a:endParaRPr lang="en-US" sz="2000" dirty="0"/>
          </a:p>
        </p:txBody>
      </p:sp>
      <p:sp>
        <p:nvSpPr>
          <p:cNvPr id="4178" name="Google Shape;4178;p247"/>
          <p:cNvSpPr txBox="1">
            <a:spLocks noGrp="1"/>
          </p:cNvSpPr>
          <p:nvPr>
            <p:ph type="subTitle" idx="5"/>
          </p:nvPr>
        </p:nvSpPr>
        <p:spPr>
          <a:xfrm>
            <a:off x="-16400" y="3086027"/>
            <a:ext cx="12192000" cy="595200"/>
          </a:xfrm>
          <a:prstGeom prst="rect">
            <a:avLst/>
          </a:prstGeom>
        </p:spPr>
        <p:txBody>
          <a:bodyPr spcFirstLastPara="1" vert="horz" wrap="square" lIns="1767833" tIns="0" rIns="609600" bIns="0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-US" sz="1800" dirty="0" err="1"/>
              <a:t>Data.gov</a:t>
            </a:r>
            <a:r>
              <a:rPr lang="en-US" sz="1800" dirty="0"/>
              <a:t> - </a:t>
            </a:r>
            <a:r>
              <a:rPr lang="en-US" sz="2000" dirty="0">
                <a:hlinkClick r:id="rId5"/>
              </a:rPr>
              <a:t>https://www.data.gov</a:t>
            </a:r>
            <a:r>
              <a:rPr lang="en-US" sz="1800" dirty="0"/>
              <a:t> </a:t>
            </a:r>
            <a:endParaRPr lang="en-US" sz="2000" dirty="0"/>
          </a:p>
        </p:txBody>
      </p:sp>
      <p:sp>
        <p:nvSpPr>
          <p:cNvPr id="4179" name="Google Shape;4179;p247"/>
          <p:cNvSpPr txBox="1">
            <a:spLocks noGrp="1"/>
          </p:cNvSpPr>
          <p:nvPr>
            <p:ph type="subTitle" idx="6"/>
          </p:nvPr>
        </p:nvSpPr>
        <p:spPr>
          <a:xfrm>
            <a:off x="-16400" y="3797010"/>
            <a:ext cx="12192000" cy="575567"/>
          </a:xfrm>
          <a:prstGeom prst="rect">
            <a:avLst/>
          </a:prstGeom>
        </p:spPr>
        <p:txBody>
          <a:bodyPr spcFirstLastPara="1" vert="horz" wrap="square" lIns="1767833" tIns="0" rIns="609600" bIns="0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-US" sz="1800" dirty="0"/>
              <a:t>Public APIs - </a:t>
            </a:r>
            <a:r>
              <a:rPr lang="en-US" sz="2000" dirty="0">
                <a:hlinkClick r:id="rId6"/>
              </a:rPr>
              <a:t>https://github.com/abhishekbanthia/Public-APIs</a:t>
            </a:r>
            <a:r>
              <a:rPr lang="en-US" sz="1800" dirty="0"/>
              <a:t> </a:t>
            </a:r>
            <a:endParaRPr lang="en-US" sz="2000" dirty="0"/>
          </a:p>
        </p:txBody>
      </p:sp>
      <p:sp>
        <p:nvSpPr>
          <p:cNvPr id="4180" name="Google Shape;4180;p247"/>
          <p:cNvSpPr txBox="1">
            <a:spLocks noGrp="1"/>
          </p:cNvSpPr>
          <p:nvPr>
            <p:ph type="subTitle" idx="7"/>
          </p:nvPr>
        </p:nvSpPr>
        <p:spPr>
          <a:xfrm>
            <a:off x="-16400" y="4330868"/>
            <a:ext cx="12192000" cy="595200"/>
          </a:xfrm>
          <a:prstGeom prst="rect">
            <a:avLst/>
          </a:prstGeom>
        </p:spPr>
        <p:txBody>
          <a:bodyPr spcFirstLastPara="1" vert="horz" wrap="square" lIns="1767833" tIns="0" rIns="609600" bIns="0" rtlCol="0" anchor="ctr" anchorCtr="0">
            <a:noAutofit/>
          </a:bodyPr>
          <a:lstStyle/>
          <a:p>
            <a:pPr marL="0" indent="0"/>
            <a:r>
              <a:rPr lang="en-US" sz="1800" dirty="0"/>
              <a:t>Awesome-APIs-List: </a:t>
            </a:r>
            <a:r>
              <a:rPr lang="en-US" sz="1800" dirty="0">
                <a:hlinkClick r:id="rId7"/>
              </a:rPr>
              <a:t>https://github.com/Kikobeats/awesome-api</a:t>
            </a:r>
            <a:r>
              <a:rPr lang="en-US" sz="1800" dirty="0"/>
              <a:t> </a:t>
            </a:r>
          </a:p>
        </p:txBody>
      </p:sp>
      <p:sp>
        <p:nvSpPr>
          <p:cNvPr id="4181" name="Google Shape;4181;p247"/>
          <p:cNvSpPr txBox="1">
            <a:spLocks noGrp="1"/>
          </p:cNvSpPr>
          <p:nvPr>
            <p:ph type="subTitle" idx="8"/>
          </p:nvPr>
        </p:nvSpPr>
        <p:spPr>
          <a:xfrm>
            <a:off x="-16400" y="5105370"/>
            <a:ext cx="12192000" cy="730866"/>
          </a:xfrm>
          <a:prstGeom prst="rect">
            <a:avLst/>
          </a:prstGeom>
        </p:spPr>
        <p:txBody>
          <a:bodyPr spcFirstLastPara="1" vert="horz" wrap="square" lIns="1767833" tIns="0" rIns="609600" bIns="0" rtlCol="0" anchor="ctr" anchorCtr="0">
            <a:noAutofit/>
          </a:bodyPr>
          <a:lstStyle/>
          <a:p>
            <a:pPr marL="0" indent="0"/>
            <a:r>
              <a:rPr lang="en-US" sz="1600" dirty="0"/>
              <a:t>Medium APIs List: </a:t>
            </a:r>
            <a:r>
              <a:rPr lang="en-US" sz="1600" dirty="0">
                <a:hlinkClick r:id="rId8"/>
              </a:rPr>
              <a:t>https://medium.com/@benjamin_libor/a-curated-collection-of-over-150-apis-to-build-great-products-fdcfa0f361bc</a:t>
            </a:r>
            <a:r>
              <a:rPr lang="en-US" sz="1600" dirty="0"/>
              <a:t> </a:t>
            </a:r>
          </a:p>
          <a:p>
            <a:pPr marL="0" indent="0"/>
            <a:endParaRPr sz="1600" dirty="0"/>
          </a:p>
        </p:txBody>
      </p:sp>
      <p:sp>
        <p:nvSpPr>
          <p:cNvPr id="4182" name="Google Shape;4182;p247"/>
          <p:cNvSpPr txBox="1">
            <a:spLocks noGrp="1"/>
          </p:cNvSpPr>
          <p:nvPr>
            <p:ph type="subTitle" idx="9"/>
          </p:nvPr>
        </p:nvSpPr>
        <p:spPr>
          <a:xfrm>
            <a:off x="33" y="5782833"/>
            <a:ext cx="12192000" cy="595200"/>
          </a:xfrm>
          <a:prstGeom prst="rect">
            <a:avLst/>
          </a:prstGeom>
        </p:spPr>
        <p:txBody>
          <a:bodyPr spcFirstLastPara="1" vert="horz" wrap="square" lIns="1767833" tIns="0" rIns="609600" bIns="0" rtlCol="0" anchor="ctr" anchorCtr="0">
            <a:noAutofit/>
          </a:bodyPr>
          <a:lstStyle/>
          <a:p>
            <a:pPr marL="0" indent="0"/>
            <a:r>
              <a:rPr lang="en-US" sz="1600" dirty="0"/>
              <a:t>… you’re free to find your own too! Just make sure it’s high-quality data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67561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Google Shape;4207;p250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Suggestions for Data Sources Cont..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8" name="Google Shape;4208;p250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4209" name="Google Shape;4209;p250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/>
          </a:p>
        </p:txBody>
      </p:sp>
      <p:sp>
        <p:nvSpPr>
          <p:cNvPr id="4210" name="Google Shape;4210;p250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/>
              <a:t>Feel free to ask us (the instructional staff) for input, but our general advice is to stick to data sources that: </a:t>
            </a:r>
            <a:endParaRPr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</a:pPr>
            <a:endParaRPr/>
          </a:p>
        </p:txBody>
      </p:sp>
      <p:sp>
        <p:nvSpPr>
          <p:cNvPr id="4211" name="Google Shape;4211;p250"/>
          <p:cNvSpPr txBox="1">
            <a:spLocks noGrp="1"/>
          </p:cNvSpPr>
          <p:nvPr>
            <p:ph type="subTitle" idx="3"/>
          </p:nvPr>
        </p:nvSpPr>
        <p:spPr>
          <a:xfrm>
            <a:off x="16300" y="1864000"/>
            <a:ext cx="12192000" cy="809200"/>
          </a:xfrm>
          <a:prstGeom prst="rect">
            <a:avLst/>
          </a:prstGeom>
        </p:spPr>
        <p:txBody>
          <a:bodyPr spcFirstLastPara="1" vert="horz" wrap="square" lIns="2072633" tIns="0" rIns="609600" bIns="0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" sz="2400" dirty="0">
                <a:solidFill>
                  <a:schemeClr val="dk1"/>
                </a:solidFill>
              </a:rPr>
              <a:t>Are sufficiently large. (But not too large) </a:t>
            </a:r>
            <a:endParaRPr sz="2400" dirty="0"/>
          </a:p>
        </p:txBody>
      </p:sp>
      <p:sp>
        <p:nvSpPr>
          <p:cNvPr id="4212" name="Google Shape;4212;p250"/>
          <p:cNvSpPr txBox="1">
            <a:spLocks noGrp="1"/>
          </p:cNvSpPr>
          <p:nvPr>
            <p:ph type="subTitle" idx="4"/>
          </p:nvPr>
        </p:nvSpPr>
        <p:spPr>
          <a:xfrm>
            <a:off x="-16300" y="2978067"/>
            <a:ext cx="12224800" cy="809200"/>
          </a:xfrm>
          <a:prstGeom prst="rect">
            <a:avLst/>
          </a:prstGeom>
        </p:spPr>
        <p:txBody>
          <a:bodyPr spcFirstLastPara="1" vert="horz" wrap="square" lIns="2072633" tIns="0" rIns="609600" bIns="0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" sz="2400">
                <a:solidFill>
                  <a:schemeClr val="dk1"/>
                </a:solidFill>
              </a:rPr>
              <a:t>Have a consistent format.</a:t>
            </a:r>
            <a:endParaRPr sz="2400"/>
          </a:p>
        </p:txBody>
      </p:sp>
      <p:sp>
        <p:nvSpPr>
          <p:cNvPr id="4213" name="Google Shape;4213;p250"/>
          <p:cNvSpPr txBox="1">
            <a:spLocks noGrp="1"/>
          </p:cNvSpPr>
          <p:nvPr>
            <p:ph type="subTitle" idx="5"/>
          </p:nvPr>
        </p:nvSpPr>
        <p:spPr>
          <a:xfrm>
            <a:off x="0" y="4101700"/>
            <a:ext cx="12224800" cy="809200"/>
          </a:xfrm>
          <a:prstGeom prst="rect">
            <a:avLst/>
          </a:prstGeom>
        </p:spPr>
        <p:txBody>
          <a:bodyPr spcFirstLastPara="1" vert="horz" wrap="square" lIns="2072633" tIns="0" rIns="609600" bIns="0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" sz="2400">
                <a:solidFill>
                  <a:schemeClr val="dk1"/>
                </a:solidFill>
              </a:rPr>
              <a:t>Ideally, contain more data than needed. </a:t>
            </a:r>
            <a:endParaRPr sz="2400"/>
          </a:p>
        </p:txBody>
      </p:sp>
      <p:sp>
        <p:nvSpPr>
          <p:cNvPr id="4214" name="Google Shape;4214;p250"/>
          <p:cNvSpPr txBox="1">
            <a:spLocks noGrp="1"/>
          </p:cNvSpPr>
          <p:nvPr>
            <p:ph type="subTitle" idx="6"/>
          </p:nvPr>
        </p:nvSpPr>
        <p:spPr>
          <a:xfrm>
            <a:off x="-16400" y="5225300"/>
            <a:ext cx="12224800" cy="809200"/>
          </a:xfrm>
          <a:prstGeom prst="rect">
            <a:avLst/>
          </a:prstGeom>
        </p:spPr>
        <p:txBody>
          <a:bodyPr spcFirstLastPara="1" vert="horz" wrap="square" lIns="2072633" tIns="0" rIns="609600" bIns="0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" sz="2400">
                <a:solidFill>
                  <a:schemeClr val="dk1"/>
                </a:solidFill>
              </a:rPr>
              <a:t>Are well-documented.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5901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9" name="Google Shape;4219;p251"/>
          <p:cNvSpPr txBox="1">
            <a:spLocks noGrp="1"/>
          </p:cNvSpPr>
          <p:nvPr>
            <p:ph type="title"/>
          </p:nvPr>
        </p:nvSpPr>
        <p:spPr>
          <a:xfrm>
            <a:off x="316133" y="2784633"/>
            <a:ext cx="11460400" cy="105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Clr>
                <a:schemeClr val="lt1"/>
              </a:buClr>
              <a:buSzPts val="2700"/>
            </a:pPr>
            <a:r>
              <a:rPr lang="en"/>
              <a:t>Example Project Ideas</a:t>
            </a:r>
            <a:endParaRPr/>
          </a:p>
        </p:txBody>
      </p:sp>
      <p:sp>
        <p:nvSpPr>
          <p:cNvPr id="4220" name="Google Shape;4220;p251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699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p252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 b="1">
                <a:latin typeface="Roboto"/>
                <a:ea typeface="Roboto"/>
                <a:cs typeface="Roboto"/>
                <a:sym typeface="Roboto"/>
              </a:rPr>
              <a:t>Private Investigator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6" name="Google Shape;4226;p252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700"/>
            </a:pPr>
            <a:r>
              <a:rPr lang="en" u="sng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www.nydailynews.com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/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7" name="Google Shape;4227;p252"/>
          <p:cNvSpPr txBox="1">
            <a:spLocks noGrp="1"/>
          </p:cNvSpPr>
          <p:nvPr>
            <p:ph type="subTitle" idx="4"/>
          </p:nvPr>
        </p:nvSpPr>
        <p:spPr>
          <a:xfrm>
            <a:off x="4661400" y="2583783"/>
            <a:ext cx="3162000" cy="3550400"/>
          </a:xfrm>
          <a:prstGeom prst="rect">
            <a:avLst/>
          </a:prstGeom>
        </p:spPr>
        <p:txBody>
          <a:bodyPr spcFirstLastPara="1" vert="horz" wrap="square" lIns="243833" tIns="243833" rIns="243833" bIns="243833" rtlCol="0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400"/>
            </a:pPr>
            <a:r>
              <a:rPr lang="en" sz="2400" u="sng" dirty="0">
                <a:solidFill>
                  <a:schemeClr val="accent5"/>
                </a:solidFill>
                <a:hlinkClick r:id="rId3"/>
              </a:rPr>
              <a:t>Most crime in NYC takes place in the summer. </a:t>
            </a:r>
            <a:br>
              <a:rPr lang="en" dirty="0">
                <a:solidFill>
                  <a:schemeClr val="dk1"/>
                </a:solidFill>
              </a:rPr>
            </a:br>
            <a:endParaRPr sz="24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400"/>
            </a:pPr>
            <a:r>
              <a:rPr lang="en" sz="2400" dirty="0">
                <a:solidFill>
                  <a:schemeClr val="dk1"/>
                </a:solidFill>
              </a:rPr>
              <a:t>Can you uncover similar patterns in your city?</a:t>
            </a:r>
            <a:endParaRPr sz="1400" dirty="0">
              <a:solidFill>
                <a:schemeClr val="dk1"/>
              </a:solidFill>
            </a:endParaRPr>
          </a:p>
          <a:p>
            <a:pPr marL="0" indent="0"/>
            <a:endParaRPr dirty="0"/>
          </a:p>
        </p:txBody>
      </p:sp>
      <p:sp>
        <p:nvSpPr>
          <p:cNvPr id="4228" name="Google Shape;4228;p252"/>
          <p:cNvSpPr txBox="1">
            <a:spLocks noGrp="1"/>
          </p:cNvSpPr>
          <p:nvPr>
            <p:ph type="subTitle" idx="3"/>
          </p:nvPr>
        </p:nvSpPr>
        <p:spPr>
          <a:xfrm>
            <a:off x="965700" y="2583783"/>
            <a:ext cx="3162000" cy="3550400"/>
          </a:xfrm>
          <a:prstGeom prst="rect">
            <a:avLst/>
          </a:prstGeom>
        </p:spPr>
        <p:txBody>
          <a:bodyPr spcFirstLastPara="1" vert="horz" wrap="square" lIns="243833" tIns="243833" rIns="243833" bIns="243833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sz="2400" dirty="0"/>
              <a:t>Use aggregate crime data from different police precincts in a city to uncover patterns in </a:t>
            </a:r>
            <a:endParaRPr sz="2400" dirty="0"/>
          </a:p>
          <a:p>
            <a:pPr marL="0" indent="0">
              <a:buClr>
                <a:schemeClr val="dk1"/>
              </a:buClr>
              <a:buSzPts val="1100"/>
            </a:pPr>
            <a:r>
              <a:rPr lang="en" sz="2400" dirty="0"/>
              <a:t>criminal activity.</a:t>
            </a:r>
            <a:endParaRPr sz="2400" dirty="0"/>
          </a:p>
          <a:p>
            <a:pPr marL="0" indent="0"/>
            <a:endParaRPr dirty="0"/>
          </a:p>
        </p:txBody>
      </p:sp>
      <p:sp>
        <p:nvSpPr>
          <p:cNvPr id="4229" name="Google Shape;4229;p252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4230" name="Google Shape;4230;p252"/>
          <p:cNvSpPr txBox="1">
            <a:spLocks noGrp="1"/>
          </p:cNvSpPr>
          <p:nvPr>
            <p:ph type="subTitle" idx="5"/>
          </p:nvPr>
        </p:nvSpPr>
        <p:spPr>
          <a:xfrm>
            <a:off x="8534900" y="2584783"/>
            <a:ext cx="3162000" cy="3550400"/>
          </a:xfrm>
          <a:prstGeom prst="rect">
            <a:avLst/>
          </a:prstGeom>
        </p:spPr>
        <p:txBody>
          <a:bodyPr spcFirstLastPara="1" vert="horz" wrap="square" lIns="243833" tIns="243833" rIns="243833" bIns="243833" rtlCol="0" anchor="t" anchorCtr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" sz="2000" dirty="0">
                <a:solidFill>
                  <a:schemeClr val="dk1"/>
                </a:solidFill>
              </a:rPr>
              <a:t>What do your results suggest about how police should plan their patrols? </a:t>
            </a:r>
            <a:br>
              <a:rPr lang="en" sz="2000" dirty="0">
                <a:solidFill>
                  <a:schemeClr val="dk1"/>
                </a:solidFill>
              </a:rPr>
            </a:b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What do your results suggest about how best to distribute law enforcement resources over the calendar year?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173057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6" name="Google Shape;4236;p253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Uber Rides and Weather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7" name="Google Shape;4237;p253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700"/>
            </a:pP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www.kaggle.com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/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8" name="Google Shape;4238;p253"/>
          <p:cNvSpPr txBox="1">
            <a:spLocks noGrp="1"/>
          </p:cNvSpPr>
          <p:nvPr>
            <p:ph type="subTitle" idx="4"/>
          </p:nvPr>
        </p:nvSpPr>
        <p:spPr>
          <a:xfrm>
            <a:off x="4661400" y="2583783"/>
            <a:ext cx="3162000" cy="3550400"/>
          </a:xfrm>
          <a:prstGeom prst="rect">
            <a:avLst/>
          </a:prstGeom>
        </p:spPr>
        <p:txBody>
          <a:bodyPr spcFirstLastPara="1" vert="horz" wrap="square" lIns="243833" tIns="243833" rIns="243833" bIns="243833" rtlCol="0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400"/>
            </a:pPr>
            <a:r>
              <a:rPr lang="en" sz="2000" dirty="0">
                <a:solidFill>
                  <a:schemeClr val="dk1"/>
                </a:solidFill>
              </a:rPr>
              <a:t>Using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Uber ride data from Kaggle</a:t>
            </a:r>
            <a:r>
              <a:rPr lang="en" sz="2000" dirty="0">
                <a:solidFill>
                  <a:schemeClr val="dk1"/>
                </a:solidFill>
              </a:rPr>
              <a:t> and data from a weather API, find out if people take Uber more during summer and winter, and if there are relationships between daily temperature and ride frequency.</a:t>
            </a:r>
            <a:endParaRPr sz="1200" dirty="0">
              <a:solidFill>
                <a:schemeClr val="dk1"/>
              </a:solidFill>
            </a:endParaRPr>
          </a:p>
          <a:p>
            <a:pPr marL="0" indent="0"/>
            <a:endParaRPr dirty="0"/>
          </a:p>
        </p:txBody>
      </p:sp>
      <p:sp>
        <p:nvSpPr>
          <p:cNvPr id="4239" name="Google Shape;4239;p253"/>
          <p:cNvSpPr txBox="1">
            <a:spLocks noGrp="1"/>
          </p:cNvSpPr>
          <p:nvPr>
            <p:ph type="subTitle" idx="3"/>
          </p:nvPr>
        </p:nvSpPr>
        <p:spPr>
          <a:xfrm>
            <a:off x="965700" y="2583783"/>
            <a:ext cx="3162000" cy="3550400"/>
          </a:xfrm>
          <a:prstGeom prst="rect">
            <a:avLst/>
          </a:prstGeom>
        </p:spPr>
        <p:txBody>
          <a:bodyPr spcFirstLastPara="1" vert="horz" wrap="square" lIns="243833" tIns="243833" rIns="243833" bIns="243833" rtlCol="0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400"/>
            </a:pPr>
            <a:r>
              <a:rPr lang="en" sz="2400" dirty="0">
                <a:solidFill>
                  <a:schemeClr val="dk1"/>
                </a:solidFill>
              </a:rPr>
              <a:t>No one likes to walk in subzero temperatures </a:t>
            </a:r>
            <a:r>
              <a:rPr lang="en" sz="2400" i="1" dirty="0">
                <a:solidFill>
                  <a:schemeClr val="dk1"/>
                </a:solidFill>
              </a:rPr>
              <a:t>or</a:t>
            </a:r>
            <a:r>
              <a:rPr lang="en" sz="2400" dirty="0">
                <a:solidFill>
                  <a:schemeClr val="dk1"/>
                </a:solidFill>
              </a:rPr>
              <a:t> scorching heat. Do people use Uber more when the weather is uncomfortable?</a:t>
            </a:r>
            <a:endParaRPr sz="1400" dirty="0">
              <a:solidFill>
                <a:schemeClr val="dk1"/>
              </a:solidFill>
            </a:endParaRPr>
          </a:p>
          <a:p>
            <a:pPr marL="0" indent="0"/>
            <a:endParaRPr dirty="0"/>
          </a:p>
        </p:txBody>
      </p:sp>
      <p:sp>
        <p:nvSpPr>
          <p:cNvPr id="4240" name="Google Shape;4240;p253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4241" name="Google Shape;4241;p253"/>
          <p:cNvSpPr txBox="1">
            <a:spLocks noGrp="1"/>
          </p:cNvSpPr>
          <p:nvPr>
            <p:ph type="subTitle" idx="5"/>
          </p:nvPr>
        </p:nvSpPr>
        <p:spPr>
          <a:xfrm>
            <a:off x="8534900" y="2584783"/>
            <a:ext cx="3162000" cy="3550400"/>
          </a:xfrm>
          <a:prstGeom prst="rect">
            <a:avLst/>
          </a:prstGeom>
        </p:spPr>
        <p:txBody>
          <a:bodyPr spcFirstLastPara="1" vert="horz" wrap="square" lIns="243833" tIns="243833" rIns="243833" bIns="243833" rtlCol="0" anchor="t" anchorCtr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" sz="2400" dirty="0">
                <a:solidFill>
                  <a:schemeClr val="dk1"/>
                </a:solidFill>
              </a:rPr>
              <a:t>What do the results tell you about surge pricing strategies and commuter habits?</a:t>
            </a:r>
            <a:endParaRPr sz="14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6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7" name="Google Shape;4247;p254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Bullying and Crime Rates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endParaRPr/>
          </a:p>
          <a:p>
            <a:endParaRPr/>
          </a:p>
        </p:txBody>
      </p:sp>
      <p:sp>
        <p:nvSpPr>
          <p:cNvPr id="4248" name="Google Shape;4248;p254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700"/>
            </a:pP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www.data.gov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/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9" name="Google Shape;4249;p254"/>
          <p:cNvSpPr txBox="1">
            <a:spLocks noGrp="1"/>
          </p:cNvSpPr>
          <p:nvPr>
            <p:ph type="subTitle" idx="4"/>
          </p:nvPr>
        </p:nvSpPr>
        <p:spPr>
          <a:xfrm>
            <a:off x="4661400" y="2583767"/>
            <a:ext cx="3325200" cy="3550400"/>
          </a:xfrm>
          <a:prstGeom prst="rect">
            <a:avLst/>
          </a:prstGeom>
        </p:spPr>
        <p:txBody>
          <a:bodyPr spcFirstLastPara="1" vert="horz" wrap="square" lIns="243833" tIns="243833" rIns="243833" bIns="243833" rtlCol="0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400"/>
            </a:pPr>
            <a:r>
              <a:rPr lang="en" sz="2000" dirty="0">
                <a:solidFill>
                  <a:schemeClr val="dk1"/>
                </a:solidFill>
              </a:rPr>
              <a:t>Using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Data.gov’s data on bullying</a:t>
            </a:r>
            <a:r>
              <a:rPr lang="en" sz="2000" dirty="0">
                <a:solidFill>
                  <a:schemeClr val="dk1"/>
                </a:solidFill>
              </a:rPr>
              <a:t> and data from police districts of your choice, investigate relationships between bullying and violent crime frequency and location 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(zip code, city, etc.). 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4250" name="Google Shape;4250;p254"/>
          <p:cNvSpPr txBox="1">
            <a:spLocks noGrp="1"/>
          </p:cNvSpPr>
          <p:nvPr>
            <p:ph type="subTitle" idx="3"/>
          </p:nvPr>
        </p:nvSpPr>
        <p:spPr>
          <a:xfrm>
            <a:off x="965700" y="2583767"/>
            <a:ext cx="3325200" cy="3550400"/>
          </a:xfrm>
          <a:prstGeom prst="rect">
            <a:avLst/>
          </a:prstGeom>
        </p:spPr>
        <p:txBody>
          <a:bodyPr spcFirstLastPara="1" vert="horz" wrap="square" lIns="243833" tIns="243833" rIns="243833" bIns="243833" rtlCol="0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400"/>
            </a:pPr>
            <a:r>
              <a:rPr lang="en" sz="2000" dirty="0">
                <a:solidFill>
                  <a:schemeClr val="dk1"/>
                </a:solidFill>
              </a:rPr>
              <a:t>Bullying and violent crime seem like they should be related. Can we find a correlation between frequency of bullying and 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rates of violent crime?</a:t>
            </a:r>
            <a:endParaRPr sz="2000" dirty="0">
              <a:solidFill>
                <a:schemeClr val="dk1"/>
              </a:solidFill>
            </a:endParaRPr>
          </a:p>
          <a:p>
            <a:pPr marL="0" indent="0"/>
            <a:endParaRPr dirty="0">
              <a:solidFill>
                <a:schemeClr val="dk1"/>
              </a:solidFill>
            </a:endParaRPr>
          </a:p>
        </p:txBody>
      </p:sp>
      <p:sp>
        <p:nvSpPr>
          <p:cNvPr id="4251" name="Google Shape;4251;p254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4252" name="Google Shape;4252;p254"/>
          <p:cNvSpPr txBox="1">
            <a:spLocks noGrp="1"/>
          </p:cNvSpPr>
          <p:nvPr>
            <p:ph type="subTitle" idx="5"/>
          </p:nvPr>
        </p:nvSpPr>
        <p:spPr>
          <a:xfrm>
            <a:off x="8534900" y="2584783"/>
            <a:ext cx="3162000" cy="3550400"/>
          </a:xfrm>
          <a:prstGeom prst="rect">
            <a:avLst/>
          </a:prstGeom>
        </p:spPr>
        <p:txBody>
          <a:bodyPr spcFirstLastPara="1" vert="horz" wrap="square" lIns="243833" tIns="243833" rIns="243833" bIns="243833" rtlCol="0" anchor="t" anchorCtr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" sz="2400" dirty="0">
                <a:solidFill>
                  <a:schemeClr val="dk1"/>
                </a:solidFill>
              </a:rPr>
              <a:t>Are these two activities correlated? </a:t>
            </a:r>
            <a:endParaRPr sz="24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067"/>
              </a:spcBef>
            </a:pPr>
            <a:r>
              <a:rPr lang="en" sz="2400" dirty="0">
                <a:solidFill>
                  <a:schemeClr val="dk1"/>
                </a:solidFill>
              </a:rPr>
              <a:t>What do the results suggest about society and public policy?</a:t>
            </a:r>
            <a:endParaRPr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8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6" name="Google Shape;4166;p246"/>
          <p:cNvSpPr txBox="1">
            <a:spLocks noGrp="1"/>
          </p:cNvSpPr>
          <p:nvPr>
            <p:ph type="title"/>
          </p:nvPr>
        </p:nvSpPr>
        <p:spPr>
          <a:xfrm>
            <a:off x="316133" y="2784633"/>
            <a:ext cx="11460400" cy="105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Clr>
                <a:schemeClr val="lt1"/>
              </a:buClr>
              <a:buSzPts val="2700"/>
            </a:pPr>
            <a:r>
              <a:rPr lang="en-US" dirty="0"/>
              <a:t>Additional Information</a:t>
            </a:r>
            <a:endParaRPr dirty="0"/>
          </a:p>
        </p:txBody>
      </p:sp>
      <p:sp>
        <p:nvSpPr>
          <p:cNvPr id="4167" name="Google Shape;4167;p246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408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C39C80-3606-E445-9C3F-53DDD8451B74}"/>
              </a:ext>
            </a:extLst>
          </p:cNvPr>
          <p:cNvSpPr txBox="1"/>
          <p:nvPr/>
        </p:nvSpPr>
        <p:spPr>
          <a:xfrm>
            <a:off x="622852" y="410817"/>
            <a:ext cx="577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Additional Information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00BBE9-346B-7140-82FF-ED98E6B4C1D1}"/>
              </a:ext>
            </a:extLst>
          </p:cNvPr>
          <p:cNvCxnSpPr/>
          <p:nvPr/>
        </p:nvCxnSpPr>
        <p:spPr>
          <a:xfrm>
            <a:off x="622852" y="1073426"/>
            <a:ext cx="109462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A6751C-ECBF-9F42-B388-67BF9C71D8A3}"/>
              </a:ext>
            </a:extLst>
          </p:cNvPr>
          <p:cNvSpPr txBox="1"/>
          <p:nvPr/>
        </p:nvSpPr>
        <p:spPr>
          <a:xfrm>
            <a:off x="622852" y="1490008"/>
            <a:ext cx="1094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More detailed information on the project will be made available in the 07-Project-1 &gt; 1 &gt; </a:t>
            </a:r>
            <a:r>
              <a:rPr lang="en-US" sz="2400" dirty="0" err="1"/>
              <a:t>ProjectGuidelines</a:t>
            </a:r>
            <a:r>
              <a:rPr lang="en-US" sz="2400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38339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6" name="Google Shape;4166;p246"/>
          <p:cNvSpPr txBox="1">
            <a:spLocks noGrp="1"/>
          </p:cNvSpPr>
          <p:nvPr>
            <p:ph type="title"/>
          </p:nvPr>
        </p:nvSpPr>
        <p:spPr>
          <a:xfrm>
            <a:off x="316133" y="2784633"/>
            <a:ext cx="11460400" cy="105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Clr>
                <a:schemeClr val="lt1"/>
              </a:buClr>
              <a:buSzPts val="2700"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4167" name="Google Shape;4167;p246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098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6" name="Google Shape;4166;p246"/>
          <p:cNvSpPr txBox="1">
            <a:spLocks noGrp="1"/>
          </p:cNvSpPr>
          <p:nvPr>
            <p:ph type="title"/>
          </p:nvPr>
        </p:nvSpPr>
        <p:spPr>
          <a:xfrm>
            <a:off x="316133" y="2784633"/>
            <a:ext cx="11460400" cy="105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Clr>
                <a:schemeClr val="lt1"/>
              </a:buClr>
              <a:buSzPts val="2700"/>
            </a:pPr>
            <a:r>
              <a:rPr lang="en" dirty="0"/>
              <a:t>Teams</a:t>
            </a:r>
            <a:endParaRPr dirty="0"/>
          </a:p>
        </p:txBody>
      </p:sp>
      <p:sp>
        <p:nvSpPr>
          <p:cNvPr id="4167" name="Google Shape;4167;p246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667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6" name="Google Shape;4166;p246"/>
          <p:cNvSpPr txBox="1">
            <a:spLocks noGrp="1"/>
          </p:cNvSpPr>
          <p:nvPr>
            <p:ph type="title"/>
          </p:nvPr>
        </p:nvSpPr>
        <p:spPr>
          <a:xfrm>
            <a:off x="2083974" y="935114"/>
            <a:ext cx="3097627" cy="4987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Clr>
                <a:schemeClr val="lt1"/>
              </a:buClr>
              <a:buSzPts val="2700"/>
            </a:pPr>
            <a:r>
              <a:rPr lang="en-US" sz="2400" b="1" dirty="0"/>
              <a:t>Team Cobra</a:t>
            </a:r>
            <a:br>
              <a:rPr lang="en-US" sz="2000" b="1" dirty="0"/>
            </a:br>
            <a:br>
              <a:rPr lang="en-US" sz="2000" dirty="0"/>
            </a:br>
            <a:r>
              <a:rPr lang="en-US" sz="2000" dirty="0"/>
              <a:t>Lauren Stein</a:t>
            </a:r>
            <a:br>
              <a:rPr lang="en-US" sz="2000" dirty="0"/>
            </a:br>
            <a:r>
              <a:rPr lang="en-US" sz="2000" dirty="0"/>
              <a:t>Dylan Jean</a:t>
            </a:r>
            <a:br>
              <a:rPr lang="en-US" sz="2000" dirty="0"/>
            </a:br>
            <a:r>
              <a:rPr lang="en-US" sz="2000" dirty="0"/>
              <a:t>Raj Rana</a:t>
            </a:r>
            <a:br>
              <a:rPr lang="en-US" sz="2000" dirty="0"/>
            </a:br>
            <a:r>
              <a:rPr lang="en-US" sz="2000" dirty="0"/>
              <a:t>Angie Baldassare</a:t>
            </a:r>
            <a:br>
              <a:rPr lang="en-US" sz="2000" dirty="0"/>
            </a:br>
            <a:r>
              <a:rPr lang="en-US" sz="2000" dirty="0"/>
              <a:t>Jim Pyle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400" b="1" dirty="0"/>
              <a:t>Team Boa</a:t>
            </a:r>
            <a:br>
              <a:rPr lang="en-US" sz="2000" b="1" dirty="0"/>
            </a:br>
            <a:br>
              <a:rPr lang="en-US" sz="2000" dirty="0"/>
            </a:br>
            <a:r>
              <a:rPr lang="en-US" sz="2000" dirty="0"/>
              <a:t>Jayden Le Blanc</a:t>
            </a:r>
            <a:br>
              <a:rPr lang="en-US" sz="2000" dirty="0"/>
            </a:br>
            <a:r>
              <a:rPr lang="en-US" sz="2000" dirty="0"/>
              <a:t>Max Tipton</a:t>
            </a:r>
            <a:br>
              <a:rPr lang="en-US" sz="2000" dirty="0"/>
            </a:br>
            <a:r>
              <a:rPr lang="en-US" sz="2000" dirty="0"/>
              <a:t>Danny Petrella</a:t>
            </a:r>
            <a:br>
              <a:rPr lang="en-US" sz="2000" dirty="0"/>
            </a:br>
            <a:r>
              <a:rPr lang="en-US" sz="2000" dirty="0"/>
              <a:t>Dave Damon</a:t>
            </a:r>
            <a:br>
              <a:rPr lang="en-US" sz="2000" dirty="0"/>
            </a:br>
            <a:r>
              <a:rPr lang="en-US" sz="2000" dirty="0" err="1"/>
              <a:t>Palida</a:t>
            </a:r>
            <a:r>
              <a:rPr lang="en-US" sz="2000" dirty="0"/>
              <a:t> </a:t>
            </a:r>
            <a:r>
              <a:rPr lang="en-US" sz="2000" dirty="0" err="1"/>
              <a:t>Prasitanond</a:t>
            </a:r>
            <a:endParaRPr sz="2000" dirty="0"/>
          </a:p>
        </p:txBody>
      </p:sp>
      <p:sp>
        <p:nvSpPr>
          <p:cNvPr id="4167" name="Google Shape;4167;p246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4" name="Google Shape;4166;p246">
            <a:extLst>
              <a:ext uri="{FF2B5EF4-FFF2-40B4-BE49-F238E27FC236}">
                <a16:creationId xmlns:a16="http://schemas.microsoft.com/office/drawing/2014/main" id="{4E50C724-978C-0D4F-8DA2-4374B93E74AC}"/>
              </a:ext>
            </a:extLst>
          </p:cNvPr>
          <p:cNvSpPr txBox="1">
            <a:spLocks/>
          </p:cNvSpPr>
          <p:nvPr/>
        </p:nvSpPr>
        <p:spPr>
          <a:xfrm>
            <a:off x="6673946" y="935508"/>
            <a:ext cx="3434080" cy="49877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800" kern="1200">
                <a:solidFill>
                  <a:schemeClr val="tx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buClr>
                <a:schemeClr val="lt1"/>
              </a:buClr>
              <a:buSzPts val="2700"/>
            </a:pPr>
            <a:r>
              <a:rPr lang="en-US" sz="2400" b="1" dirty="0"/>
              <a:t>Team Viper</a:t>
            </a:r>
          </a:p>
          <a:p>
            <a:pPr>
              <a:buClr>
                <a:schemeClr val="lt1"/>
              </a:buClr>
              <a:buSzPts val="2700"/>
            </a:pPr>
            <a:br>
              <a:rPr lang="en-US" sz="2000" dirty="0"/>
            </a:br>
            <a:r>
              <a:rPr lang="en-US" sz="2000" dirty="0" err="1"/>
              <a:t>Asiha</a:t>
            </a:r>
            <a:r>
              <a:rPr lang="en-US" sz="2000" dirty="0"/>
              <a:t> Braxton-Garvin</a:t>
            </a:r>
            <a:br>
              <a:rPr lang="en-US" sz="2000" dirty="0"/>
            </a:br>
            <a:r>
              <a:rPr lang="en-US" sz="2000" dirty="0"/>
              <a:t>Ida </a:t>
            </a:r>
            <a:r>
              <a:rPr lang="en-US" sz="2000" dirty="0" err="1"/>
              <a:t>Kalley</a:t>
            </a:r>
            <a:br>
              <a:rPr lang="en-US" sz="2000" dirty="0"/>
            </a:br>
            <a:r>
              <a:rPr lang="en-US" sz="2000" dirty="0"/>
              <a:t>Alex </a:t>
            </a:r>
            <a:r>
              <a:rPr lang="en-US" sz="2000" dirty="0" err="1"/>
              <a:t>Schanne</a:t>
            </a:r>
            <a:br>
              <a:rPr lang="en-US" sz="2000" dirty="0"/>
            </a:br>
            <a:r>
              <a:rPr lang="en-US" sz="2000" dirty="0"/>
              <a:t>Jessie Lynch</a:t>
            </a:r>
            <a:br>
              <a:rPr lang="en-US" sz="2000" dirty="0"/>
            </a:br>
            <a:r>
              <a:rPr lang="en-US" sz="2000" dirty="0"/>
              <a:t>Carmen </a:t>
            </a:r>
            <a:r>
              <a:rPr lang="en-US" sz="2000" dirty="0" err="1"/>
              <a:t>Ngui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400" b="1" dirty="0"/>
              <a:t>Team Racer</a:t>
            </a:r>
          </a:p>
          <a:p>
            <a:pPr>
              <a:buClr>
                <a:schemeClr val="lt1"/>
              </a:buClr>
              <a:buSzPts val="2700"/>
            </a:pPr>
            <a:br>
              <a:rPr lang="en-US" sz="2000" dirty="0"/>
            </a:br>
            <a:r>
              <a:rPr lang="en-US" sz="2000" dirty="0"/>
              <a:t>Will </a:t>
            </a:r>
            <a:r>
              <a:rPr lang="en-US" sz="2000" dirty="0" err="1"/>
              <a:t>Clewett</a:t>
            </a:r>
            <a:br>
              <a:rPr lang="en-US" sz="2000" dirty="0"/>
            </a:br>
            <a:r>
              <a:rPr lang="en-US" sz="2000" dirty="0"/>
              <a:t>Paul Murray</a:t>
            </a:r>
            <a:br>
              <a:rPr lang="en-US" sz="2000" dirty="0"/>
            </a:br>
            <a:r>
              <a:rPr lang="en-US" sz="2000" dirty="0"/>
              <a:t>Abigail Greene</a:t>
            </a:r>
            <a:br>
              <a:rPr lang="en-US" sz="2000" dirty="0"/>
            </a:br>
            <a:r>
              <a:rPr lang="en-US" sz="2000" dirty="0"/>
              <a:t>Mallika </a:t>
            </a:r>
            <a:r>
              <a:rPr lang="en-US" sz="2000" dirty="0" err="1"/>
              <a:t>Rangan</a:t>
            </a:r>
            <a:br>
              <a:rPr lang="en-US" sz="2000" dirty="0"/>
            </a:br>
            <a:r>
              <a:rPr lang="en-US" sz="2000" dirty="0"/>
              <a:t>Guillermo Gonzalez </a:t>
            </a:r>
            <a:r>
              <a:rPr lang="en-US" sz="2000" dirty="0" err="1"/>
              <a:t>Aguado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498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9" name="Google Shape;4299;p257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Clr>
                <a:schemeClr val="lt1"/>
              </a:buClr>
              <a:buSzPts val="2700"/>
            </a:pPr>
            <a:r>
              <a:rPr lang="en"/>
              <a:t>Questions?</a:t>
            </a:r>
            <a:endParaRPr/>
          </a:p>
        </p:txBody>
      </p:sp>
      <p:sp>
        <p:nvSpPr>
          <p:cNvPr id="4300" name="Google Shape;4300;p257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050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C39C80-3606-E445-9C3F-53DDD8451B74}"/>
              </a:ext>
            </a:extLst>
          </p:cNvPr>
          <p:cNvSpPr txBox="1"/>
          <p:nvPr/>
        </p:nvSpPr>
        <p:spPr>
          <a:xfrm>
            <a:off x="622852" y="410817"/>
            <a:ext cx="577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Background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00BBE9-346B-7140-82FF-ED98E6B4C1D1}"/>
              </a:ext>
            </a:extLst>
          </p:cNvPr>
          <p:cNvCxnSpPr/>
          <p:nvPr/>
        </p:nvCxnSpPr>
        <p:spPr>
          <a:xfrm>
            <a:off x="622852" y="1073426"/>
            <a:ext cx="109462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A6751C-ECBF-9F42-B388-67BF9C71D8A3}"/>
              </a:ext>
            </a:extLst>
          </p:cNvPr>
          <p:cNvSpPr txBox="1"/>
          <p:nvPr/>
        </p:nvSpPr>
        <p:spPr>
          <a:xfrm>
            <a:off x="622852" y="1629590"/>
            <a:ext cx="109462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a Data Analyst, you will often be asked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Gather </a:t>
            </a:r>
            <a:r>
              <a:rPr lang="en-US" sz="2400" dirty="0"/>
              <a:t>data on a specific subject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Analyze </a:t>
            </a:r>
            <a:r>
              <a:rPr lang="en-US" sz="2400" dirty="0"/>
              <a:t>data to discover trends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Visualize </a:t>
            </a:r>
            <a:r>
              <a:rPr lang="en-US" sz="2400" dirty="0"/>
              <a:t>data to communicate the important findings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Easy to understand format for non-technical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Present </a:t>
            </a:r>
            <a:r>
              <a:rPr lang="en-US" sz="2400" dirty="0"/>
              <a:t>and </a:t>
            </a:r>
            <a:r>
              <a:rPr lang="en-US" sz="2400" b="1" dirty="0"/>
              <a:t>communicate </a:t>
            </a:r>
            <a:r>
              <a:rPr lang="en-US" sz="2400" dirty="0"/>
              <a:t>your findings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It’s also very common to </a:t>
            </a:r>
            <a:r>
              <a:rPr lang="en-US" sz="2400" b="1" dirty="0"/>
              <a:t>not </a:t>
            </a:r>
            <a:r>
              <a:rPr lang="en-US" sz="2400" dirty="0"/>
              <a:t>be the sole owner of a project - it is more likely that you will need to work with other individuals on your team, or throughout the company, to effectively brainstorm</a:t>
            </a:r>
            <a:r>
              <a:rPr lang="en-US" sz="2400" b="1" dirty="0"/>
              <a:t> </a:t>
            </a:r>
            <a:r>
              <a:rPr lang="en-US" sz="2400" dirty="0"/>
              <a:t>ideas, work through complex problems and uncover meanings </a:t>
            </a:r>
            <a:r>
              <a:rPr lang="en-US" sz="2400" b="1" dirty="0"/>
              <a:t>together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C39C80-3606-E445-9C3F-53DDD8451B74}"/>
              </a:ext>
            </a:extLst>
          </p:cNvPr>
          <p:cNvSpPr txBox="1"/>
          <p:nvPr/>
        </p:nvSpPr>
        <p:spPr>
          <a:xfrm>
            <a:off x="622852" y="410817"/>
            <a:ext cx="577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Background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00BBE9-346B-7140-82FF-ED98E6B4C1D1}"/>
              </a:ext>
            </a:extLst>
          </p:cNvPr>
          <p:cNvCxnSpPr/>
          <p:nvPr/>
        </p:nvCxnSpPr>
        <p:spPr>
          <a:xfrm>
            <a:off x="622852" y="1073426"/>
            <a:ext cx="109462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A6751C-ECBF-9F42-B388-67BF9C71D8A3}"/>
              </a:ext>
            </a:extLst>
          </p:cNvPr>
          <p:cNvSpPr txBox="1"/>
          <p:nvPr/>
        </p:nvSpPr>
        <p:spPr>
          <a:xfrm>
            <a:off x="622852" y="1490008"/>
            <a:ext cx="10946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this assignment, you and your team will use </a:t>
            </a:r>
            <a:r>
              <a:rPr lang="en-US" sz="2400" b="1" dirty="0"/>
              <a:t>Pandas, Matplotlib, </a:t>
            </a:r>
            <a:r>
              <a:rPr lang="en-US" sz="2400" dirty="0"/>
              <a:t>and</a:t>
            </a:r>
            <a:r>
              <a:rPr lang="en-US" sz="2400" b="1" dirty="0"/>
              <a:t> (Optional – APIs) </a:t>
            </a:r>
            <a:r>
              <a:rPr lang="en-US" sz="2400" dirty="0"/>
              <a:t>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(Optional) Develop a project proposal to outline the scope and purpose of your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Gather high-quality data for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Clean and analyze data as necessary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Visualize your data to aid in your communication/presentation of findings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Present the data found and explain what insights you gathered from this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 retrieve, clean, analyze, and visualize your choice of data, and then present your findings to the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179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6" name="Google Shape;4166;p246"/>
          <p:cNvSpPr txBox="1">
            <a:spLocks noGrp="1"/>
          </p:cNvSpPr>
          <p:nvPr>
            <p:ph type="title"/>
          </p:nvPr>
        </p:nvSpPr>
        <p:spPr>
          <a:xfrm>
            <a:off x="316133" y="2784633"/>
            <a:ext cx="11460400" cy="105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Clr>
                <a:schemeClr val="lt1"/>
              </a:buClr>
              <a:buSzPts val="2700"/>
            </a:pPr>
            <a:r>
              <a:rPr lang="en-US" dirty="0"/>
              <a:t>Before You Start</a:t>
            </a:r>
            <a:endParaRPr dirty="0"/>
          </a:p>
        </p:txBody>
      </p:sp>
      <p:sp>
        <p:nvSpPr>
          <p:cNvPr id="4167" name="Google Shape;4167;p246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623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C39C80-3606-E445-9C3F-53DDD8451B74}"/>
              </a:ext>
            </a:extLst>
          </p:cNvPr>
          <p:cNvSpPr txBox="1"/>
          <p:nvPr/>
        </p:nvSpPr>
        <p:spPr>
          <a:xfrm>
            <a:off x="622852" y="410817"/>
            <a:ext cx="8410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Before You Start (Helpful Start – Project Proposal)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00BBE9-346B-7140-82FF-ED98E6B4C1D1}"/>
              </a:ext>
            </a:extLst>
          </p:cNvPr>
          <p:cNvCxnSpPr/>
          <p:nvPr/>
        </p:nvCxnSpPr>
        <p:spPr>
          <a:xfrm>
            <a:off x="622852" y="1073426"/>
            <a:ext cx="109462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A6751C-ECBF-9F42-B388-67BF9C71D8A3}"/>
              </a:ext>
            </a:extLst>
          </p:cNvPr>
          <p:cNvSpPr txBox="1"/>
          <p:nvPr/>
        </p:nvSpPr>
        <p:spPr>
          <a:xfrm>
            <a:off x="622852" y="1212816"/>
            <a:ext cx="1094629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Outline the goals (scope) and purpose of your project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Prevents scope creep, and provides direction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brief summary of your interests and intent: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What kind of data would you like to work with, or what field are you interested in?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What kind of questions could you ask of that data?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What sources might you find this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 Project Proposal: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i="1" dirty="0"/>
              <a:t>Our project is to uncover patterns in criminal activity around Los Angeles. We'll examine relationships between types of crime and location; crime rates and times of day; trends in crime rates over the course of the year; and related questions, as the data admits.</a:t>
            </a:r>
            <a:r>
              <a:rPr lang="en-US" sz="2400" i="1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6" name="Google Shape;4166;p246"/>
          <p:cNvSpPr txBox="1">
            <a:spLocks noGrp="1"/>
          </p:cNvSpPr>
          <p:nvPr>
            <p:ph type="title"/>
          </p:nvPr>
        </p:nvSpPr>
        <p:spPr>
          <a:xfrm>
            <a:off x="316133" y="2784633"/>
            <a:ext cx="11460400" cy="105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Clr>
                <a:schemeClr val="lt1"/>
              </a:buClr>
              <a:buSzPts val="2700"/>
            </a:pPr>
            <a:r>
              <a:rPr lang="en"/>
              <a:t>Project Requirements</a:t>
            </a:r>
            <a:endParaRPr/>
          </a:p>
        </p:txBody>
      </p:sp>
      <p:sp>
        <p:nvSpPr>
          <p:cNvPr id="4167" name="Google Shape;4167;p246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031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Google Shape;4172;p247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Development Requirements</a:t>
            </a:r>
            <a:endParaRPr/>
          </a:p>
        </p:txBody>
      </p:sp>
      <p:sp>
        <p:nvSpPr>
          <p:cNvPr id="4173" name="Google Shape;4173;p247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/>
            <a:r>
              <a:rPr lang="en-US" dirty="0"/>
              <a:t>Brief Overview</a:t>
            </a:r>
          </a:p>
        </p:txBody>
      </p:sp>
      <p:sp>
        <p:nvSpPr>
          <p:cNvPr id="4174" name="Google Shape;4174;p247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4176" name="Google Shape;4176;p247"/>
          <p:cNvSpPr txBox="1">
            <a:spLocks noGrp="1"/>
          </p:cNvSpPr>
          <p:nvPr>
            <p:ph type="subTitle" idx="3"/>
          </p:nvPr>
        </p:nvSpPr>
        <p:spPr>
          <a:xfrm>
            <a:off x="0" y="1567100"/>
            <a:ext cx="12192000" cy="595200"/>
          </a:xfrm>
          <a:prstGeom prst="rect">
            <a:avLst/>
          </a:prstGeom>
        </p:spPr>
        <p:txBody>
          <a:bodyPr spcFirstLastPara="1" vert="horz" wrap="square" lIns="1767833" tIns="0" rIns="609600" bIns="0" rtlCol="0" anchor="ctr" anchorCtr="0">
            <a:noAutofit/>
          </a:bodyPr>
          <a:lstStyle/>
          <a:p>
            <a:pPr marL="0" indent="0"/>
            <a:r>
              <a:rPr lang="en" sz="1600"/>
              <a:t>Use Pandas to clean and format your dataset(s). </a:t>
            </a:r>
            <a:endParaRPr sz="1600"/>
          </a:p>
        </p:txBody>
      </p:sp>
      <p:sp>
        <p:nvSpPr>
          <p:cNvPr id="4177" name="Google Shape;4177;p247"/>
          <p:cNvSpPr txBox="1">
            <a:spLocks noGrp="1"/>
          </p:cNvSpPr>
          <p:nvPr>
            <p:ph type="subTitle" idx="4"/>
          </p:nvPr>
        </p:nvSpPr>
        <p:spPr>
          <a:xfrm>
            <a:off x="333" y="2263933"/>
            <a:ext cx="12192000" cy="609600"/>
          </a:xfrm>
          <a:prstGeom prst="rect">
            <a:avLst/>
          </a:prstGeom>
        </p:spPr>
        <p:txBody>
          <a:bodyPr spcFirstLastPara="1" vert="horz" wrap="square" lIns="1767833" tIns="0" rIns="609600" bIns="0" rtlCol="0" anchor="ctr" anchorCtr="0">
            <a:noAutofit/>
          </a:bodyPr>
          <a:lstStyle/>
          <a:p>
            <a:pPr marL="0" indent="0"/>
            <a:r>
              <a:rPr lang="en" sz="1600"/>
              <a:t>Create a Jupyter Notebook </a:t>
            </a:r>
            <a:r>
              <a:rPr lang="en" sz="1600" b="1"/>
              <a:t>describing the data exploration and cleanup</a:t>
            </a:r>
            <a:r>
              <a:rPr lang="en" sz="1600"/>
              <a:t> process.</a:t>
            </a:r>
            <a:endParaRPr sz="1600"/>
          </a:p>
        </p:txBody>
      </p:sp>
      <p:sp>
        <p:nvSpPr>
          <p:cNvPr id="4178" name="Google Shape;4178;p247"/>
          <p:cNvSpPr txBox="1">
            <a:spLocks noGrp="1"/>
          </p:cNvSpPr>
          <p:nvPr>
            <p:ph type="subTitle" idx="5"/>
          </p:nvPr>
        </p:nvSpPr>
        <p:spPr>
          <a:xfrm>
            <a:off x="0" y="2961467"/>
            <a:ext cx="12192000" cy="595200"/>
          </a:xfrm>
          <a:prstGeom prst="rect">
            <a:avLst/>
          </a:prstGeom>
        </p:spPr>
        <p:txBody>
          <a:bodyPr spcFirstLastPara="1" vert="horz" wrap="square" lIns="1767833" tIns="0" rIns="609600" bIns="0" rtlCol="0" anchor="ctr" anchorCtr="0">
            <a:noAutofit/>
          </a:bodyPr>
          <a:lstStyle/>
          <a:p>
            <a:pPr marL="0" indent="0"/>
            <a:r>
              <a:rPr lang="en" sz="1600"/>
              <a:t>Create a Jupyter Notebook </a:t>
            </a:r>
            <a:r>
              <a:rPr lang="en" sz="1600" b="1"/>
              <a:t>illustrating the final data analysis</a:t>
            </a:r>
            <a:r>
              <a:rPr lang="en" sz="1600"/>
              <a:t>.</a:t>
            </a:r>
            <a:endParaRPr sz="1600"/>
          </a:p>
        </p:txBody>
      </p:sp>
      <p:sp>
        <p:nvSpPr>
          <p:cNvPr id="4179" name="Google Shape;4179;p247"/>
          <p:cNvSpPr txBox="1">
            <a:spLocks noGrp="1"/>
          </p:cNvSpPr>
          <p:nvPr>
            <p:ph type="subTitle" idx="6"/>
          </p:nvPr>
        </p:nvSpPr>
        <p:spPr>
          <a:xfrm>
            <a:off x="-333" y="3658300"/>
            <a:ext cx="12192000" cy="595200"/>
          </a:xfrm>
          <a:prstGeom prst="rect">
            <a:avLst/>
          </a:prstGeom>
        </p:spPr>
        <p:txBody>
          <a:bodyPr spcFirstLastPara="1" vert="horz" wrap="square" lIns="1767833" tIns="0" rIns="609600" bIns="0" rtlCol="0" anchor="ctr" anchorCtr="0">
            <a:noAutofit/>
          </a:bodyPr>
          <a:lstStyle/>
          <a:p>
            <a:pPr marL="0" indent="0"/>
            <a:r>
              <a:rPr lang="en" sz="1600"/>
              <a:t>Use Matplotlib to create a total of 6–8 visualizations of your data </a:t>
            </a:r>
            <a:endParaRPr sz="1600"/>
          </a:p>
          <a:p>
            <a:pPr marL="0" indent="0"/>
            <a:r>
              <a:rPr lang="en" sz="1600"/>
              <a:t>(ideally, at least 2 per ”question” you ask of your data).</a:t>
            </a:r>
            <a:endParaRPr sz="1600"/>
          </a:p>
        </p:txBody>
      </p:sp>
      <p:sp>
        <p:nvSpPr>
          <p:cNvPr id="4180" name="Google Shape;4180;p247"/>
          <p:cNvSpPr txBox="1">
            <a:spLocks noGrp="1"/>
          </p:cNvSpPr>
          <p:nvPr>
            <p:ph type="subTitle" idx="7"/>
          </p:nvPr>
        </p:nvSpPr>
        <p:spPr>
          <a:xfrm>
            <a:off x="0" y="4355133"/>
            <a:ext cx="12192000" cy="595200"/>
          </a:xfrm>
          <a:prstGeom prst="rect">
            <a:avLst/>
          </a:prstGeom>
        </p:spPr>
        <p:txBody>
          <a:bodyPr spcFirstLastPara="1" vert="horz" wrap="square" lIns="1767833" tIns="0" rIns="609600" bIns="0" rtlCol="0" anchor="ctr" anchorCtr="0">
            <a:noAutofit/>
          </a:bodyPr>
          <a:lstStyle/>
          <a:p>
            <a:pPr marL="0" indent="0"/>
            <a:r>
              <a:rPr lang="en" sz="1600"/>
              <a:t>Save PNG images of your visualizations to distribute to the class and instructional team, and for inclusion in your presentation.</a:t>
            </a:r>
            <a:endParaRPr sz="1600"/>
          </a:p>
        </p:txBody>
      </p:sp>
      <p:sp>
        <p:nvSpPr>
          <p:cNvPr id="4181" name="Google Shape;4181;p247"/>
          <p:cNvSpPr txBox="1">
            <a:spLocks noGrp="1"/>
          </p:cNvSpPr>
          <p:nvPr>
            <p:ph type="subTitle" idx="8"/>
          </p:nvPr>
        </p:nvSpPr>
        <p:spPr>
          <a:xfrm>
            <a:off x="-67" y="5051967"/>
            <a:ext cx="12192000" cy="609600"/>
          </a:xfrm>
          <a:prstGeom prst="rect">
            <a:avLst/>
          </a:prstGeom>
        </p:spPr>
        <p:txBody>
          <a:bodyPr spcFirstLastPara="1" vert="horz" wrap="square" lIns="1767833" tIns="0" rIns="609600" bIns="0" rtlCol="0" anchor="ctr" anchorCtr="0">
            <a:noAutofit/>
          </a:bodyPr>
          <a:lstStyle/>
          <a:p>
            <a:pPr marL="0" indent="0"/>
            <a:r>
              <a:rPr lang="en" sz="1600"/>
              <a:t>(Optional) Use at least one API, if you can find an API with data pertinent to your primary research questions.</a:t>
            </a:r>
            <a:endParaRPr sz="1600"/>
          </a:p>
        </p:txBody>
      </p:sp>
      <p:sp>
        <p:nvSpPr>
          <p:cNvPr id="4182" name="Google Shape;4182;p247"/>
          <p:cNvSpPr txBox="1">
            <a:spLocks noGrp="1"/>
          </p:cNvSpPr>
          <p:nvPr>
            <p:ph type="subTitle" idx="9"/>
          </p:nvPr>
        </p:nvSpPr>
        <p:spPr>
          <a:xfrm>
            <a:off x="33" y="5782833"/>
            <a:ext cx="12192000" cy="595200"/>
          </a:xfrm>
          <a:prstGeom prst="rect">
            <a:avLst/>
          </a:prstGeom>
        </p:spPr>
        <p:txBody>
          <a:bodyPr spcFirstLastPara="1" vert="horz" wrap="square" lIns="1767833" tIns="0" rIns="609600" bIns="0" rtlCol="0" anchor="ctr" anchorCtr="0">
            <a:noAutofit/>
          </a:bodyPr>
          <a:lstStyle/>
          <a:p>
            <a:pPr marL="0" indent="0"/>
            <a:r>
              <a:rPr lang="en" sz="1600"/>
              <a:t>Create a write-up summarizing your major findings. This should include a heading for each “question” you asked of your data and a short description of your findings and any relevant plots.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49588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7" name="Google Shape;4187;p248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Presentation Requirements</a:t>
            </a:r>
            <a:endParaRPr/>
          </a:p>
        </p:txBody>
      </p:sp>
      <p:sp>
        <p:nvSpPr>
          <p:cNvPr id="4188" name="Google Shape;4188;p248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133" dirty="0">
                <a:solidFill>
                  <a:schemeClr val="dk2"/>
                </a:solidFill>
              </a:rPr>
              <a:t>You will also be responsible for preparing a formal, 8-10 minute presentation that covers:</a:t>
            </a:r>
            <a:endParaRPr sz="2133" dirty="0">
              <a:solidFill>
                <a:schemeClr val="dk2"/>
              </a:solidFill>
            </a:endParaRPr>
          </a:p>
          <a:p>
            <a:pPr marL="0" indent="0">
              <a:spcBef>
                <a:spcPts val="2133"/>
              </a:spcBef>
            </a:pPr>
            <a:endParaRPr dirty="0"/>
          </a:p>
        </p:txBody>
      </p:sp>
      <p:sp>
        <p:nvSpPr>
          <p:cNvPr id="4189" name="Google Shape;4189;p248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4191" name="Google Shape;4191;p248"/>
          <p:cNvSpPr txBox="1">
            <a:spLocks noGrp="1"/>
          </p:cNvSpPr>
          <p:nvPr>
            <p:ph type="subTitle" idx="3"/>
          </p:nvPr>
        </p:nvSpPr>
        <p:spPr>
          <a:xfrm>
            <a:off x="-16200" y="1699533"/>
            <a:ext cx="12224800" cy="595200"/>
          </a:xfrm>
          <a:prstGeom prst="rect">
            <a:avLst/>
          </a:prstGeom>
        </p:spPr>
        <p:txBody>
          <a:bodyPr spcFirstLastPara="1" vert="horz" wrap="square" lIns="1889733" tIns="0" rIns="609600" bIns="0" rtlCol="0" anchor="ctr" anchorCtr="0">
            <a:noAutofit/>
          </a:bodyPr>
          <a:lstStyle/>
          <a:p>
            <a:pPr marL="0" indent="0"/>
            <a:r>
              <a:rPr lang="en" sz="2000" dirty="0"/>
              <a:t>The core message/hypothesis for your project, </a:t>
            </a:r>
            <a:r>
              <a:rPr lang="en" sz="2000" b="1" dirty="0"/>
              <a:t>&amp; </a:t>
            </a:r>
            <a:r>
              <a:rPr lang="en" sz="2000" dirty="0"/>
              <a:t>questions you found interesting and what motivated you to answer them</a:t>
            </a:r>
            <a:endParaRPr sz="2000" dirty="0"/>
          </a:p>
        </p:txBody>
      </p:sp>
      <p:sp>
        <p:nvSpPr>
          <p:cNvPr id="4192" name="Google Shape;4192;p248"/>
          <p:cNvSpPr txBox="1">
            <a:spLocks noGrp="1"/>
          </p:cNvSpPr>
          <p:nvPr>
            <p:ph type="subTitle" idx="4"/>
          </p:nvPr>
        </p:nvSpPr>
        <p:spPr>
          <a:xfrm>
            <a:off x="-16133" y="2465133"/>
            <a:ext cx="12224800" cy="595200"/>
          </a:xfrm>
          <a:prstGeom prst="rect">
            <a:avLst/>
          </a:prstGeom>
        </p:spPr>
        <p:txBody>
          <a:bodyPr spcFirstLastPara="1" vert="horz" wrap="square" lIns="1889733" tIns="0" rIns="609600" bIns="0" rtlCol="0" anchor="ctr" anchorCtr="0">
            <a:noAutofit/>
          </a:bodyPr>
          <a:lstStyle/>
          <a:p>
            <a:pPr marL="0" indent="0"/>
            <a:r>
              <a:rPr lang="en" sz="2000" dirty="0"/>
              <a:t>Where and how you found the data you used to answer these questions</a:t>
            </a:r>
            <a:endParaRPr sz="2000" dirty="0"/>
          </a:p>
        </p:txBody>
      </p:sp>
      <p:sp>
        <p:nvSpPr>
          <p:cNvPr id="4193" name="Google Shape;4193;p248"/>
          <p:cNvSpPr txBox="1">
            <a:spLocks noGrp="1"/>
          </p:cNvSpPr>
          <p:nvPr>
            <p:ph type="subTitle" idx="5"/>
          </p:nvPr>
        </p:nvSpPr>
        <p:spPr>
          <a:xfrm>
            <a:off x="-16267" y="3253233"/>
            <a:ext cx="12224800" cy="595200"/>
          </a:xfrm>
          <a:prstGeom prst="rect">
            <a:avLst/>
          </a:prstGeom>
        </p:spPr>
        <p:txBody>
          <a:bodyPr spcFirstLastPara="1" vert="horz" wrap="square" lIns="1889733" tIns="0" rIns="609600" bIns="0" rtlCol="0" anchor="ctr" anchorCtr="0">
            <a:noAutofit/>
          </a:bodyPr>
          <a:lstStyle/>
          <a:p>
            <a:pPr marL="0" indent="0"/>
            <a:r>
              <a:rPr lang="en" sz="2000" dirty="0"/>
              <a:t>The data exploration and cleanup process (accompanied by your </a:t>
            </a:r>
            <a:r>
              <a:rPr lang="en" sz="2000" dirty="0" err="1"/>
              <a:t>Jupyter</a:t>
            </a:r>
            <a:r>
              <a:rPr lang="en" sz="2000" dirty="0"/>
              <a:t> Notebook)</a:t>
            </a:r>
            <a:endParaRPr sz="2000" dirty="0"/>
          </a:p>
        </p:txBody>
      </p:sp>
      <p:sp>
        <p:nvSpPr>
          <p:cNvPr id="4194" name="Google Shape;4194;p248"/>
          <p:cNvSpPr txBox="1">
            <a:spLocks noGrp="1"/>
          </p:cNvSpPr>
          <p:nvPr>
            <p:ph type="subTitle" idx="6"/>
          </p:nvPr>
        </p:nvSpPr>
        <p:spPr>
          <a:xfrm>
            <a:off x="-16333" y="4041367"/>
            <a:ext cx="12224800" cy="595200"/>
          </a:xfrm>
          <a:prstGeom prst="rect">
            <a:avLst/>
          </a:prstGeom>
        </p:spPr>
        <p:txBody>
          <a:bodyPr spcFirstLastPara="1" vert="horz" wrap="square" lIns="1889733" tIns="0" rIns="609600" bIns="0" rtlCol="0" anchor="ctr" anchorCtr="0">
            <a:noAutofit/>
          </a:bodyPr>
          <a:lstStyle/>
          <a:p>
            <a:pPr marL="0" indent="0"/>
            <a:r>
              <a:rPr lang="en" sz="2000" dirty="0"/>
              <a:t>The analysis process (accompanied by your </a:t>
            </a:r>
            <a:r>
              <a:rPr lang="en" sz="2000" dirty="0" err="1"/>
              <a:t>Jupyter</a:t>
            </a:r>
            <a:r>
              <a:rPr lang="en" sz="2000" dirty="0"/>
              <a:t> Notebook)</a:t>
            </a:r>
            <a:endParaRPr sz="2000" dirty="0"/>
          </a:p>
        </p:txBody>
      </p:sp>
      <p:sp>
        <p:nvSpPr>
          <p:cNvPr id="4195" name="Google Shape;4195;p248"/>
          <p:cNvSpPr txBox="1">
            <a:spLocks noGrp="1"/>
          </p:cNvSpPr>
          <p:nvPr>
            <p:ph type="subTitle" idx="7"/>
          </p:nvPr>
        </p:nvSpPr>
        <p:spPr>
          <a:xfrm>
            <a:off x="-16167" y="4829467"/>
            <a:ext cx="12224800" cy="595200"/>
          </a:xfrm>
          <a:prstGeom prst="rect">
            <a:avLst/>
          </a:prstGeom>
        </p:spPr>
        <p:txBody>
          <a:bodyPr spcFirstLastPara="1" vert="horz" wrap="square" lIns="1889733" tIns="0" rIns="609600" bIns="0" rtlCol="0" anchor="ctr" anchorCtr="0">
            <a:noAutofit/>
          </a:bodyPr>
          <a:lstStyle/>
          <a:p>
            <a:pPr marL="0" indent="0"/>
            <a:r>
              <a:rPr lang="en" sz="2000" dirty="0"/>
              <a:t>Your conclusions including a numerical summary and visualizations of the summary</a:t>
            </a:r>
            <a:endParaRPr sz="2000" dirty="0"/>
          </a:p>
        </p:txBody>
      </p:sp>
      <p:sp>
        <p:nvSpPr>
          <p:cNvPr id="4196" name="Google Shape;4196;p248"/>
          <p:cNvSpPr txBox="1">
            <a:spLocks noGrp="1"/>
          </p:cNvSpPr>
          <p:nvPr>
            <p:ph type="subTitle" idx="8"/>
          </p:nvPr>
        </p:nvSpPr>
        <p:spPr>
          <a:xfrm>
            <a:off x="-16167" y="5648167"/>
            <a:ext cx="12224800" cy="595200"/>
          </a:xfrm>
          <a:prstGeom prst="rect">
            <a:avLst/>
          </a:prstGeom>
        </p:spPr>
        <p:txBody>
          <a:bodyPr spcFirstLastPara="1" vert="horz" wrap="square" lIns="1889733" tIns="0" rIns="609600" bIns="0" rtlCol="0" anchor="ctr" anchorCtr="0">
            <a:noAutofit/>
          </a:bodyPr>
          <a:lstStyle/>
          <a:p>
            <a:pPr marL="0" indent="0"/>
            <a:r>
              <a:rPr lang="en" sz="2000" dirty="0"/>
              <a:t>The implications of your findings: what do your findings mean?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09073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1154</Words>
  <Application>Microsoft Macintosh PowerPoint</Application>
  <PresentationFormat>Widescreen</PresentationFormat>
  <Paragraphs>143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Roboto Light</vt:lpstr>
      <vt:lpstr>Roboto Medium</vt:lpstr>
      <vt:lpstr>Office Theme</vt:lpstr>
      <vt:lpstr>Project 1</vt:lpstr>
      <vt:lpstr>Background</vt:lpstr>
      <vt:lpstr>PowerPoint Presentation</vt:lpstr>
      <vt:lpstr>PowerPoint Presentation</vt:lpstr>
      <vt:lpstr>Before You Start</vt:lpstr>
      <vt:lpstr>PowerPoint Presentation</vt:lpstr>
      <vt:lpstr>Project Requirements</vt:lpstr>
      <vt:lpstr>Development Requirements</vt:lpstr>
      <vt:lpstr>Presentation Requirements</vt:lpstr>
      <vt:lpstr>PowerPoint Presentation</vt:lpstr>
      <vt:lpstr>Suggested Data Sources</vt:lpstr>
      <vt:lpstr>Suggestions for Data Sources</vt:lpstr>
      <vt:lpstr>Suggestions for Data Sources Cont..</vt:lpstr>
      <vt:lpstr>Example Project Ideas</vt:lpstr>
      <vt:lpstr>Private Investigator</vt:lpstr>
      <vt:lpstr>Uber Rides and Weather</vt:lpstr>
      <vt:lpstr>Bullying and Crime Rates  </vt:lpstr>
      <vt:lpstr>Additional Information</vt:lpstr>
      <vt:lpstr>PowerPoint Presentation</vt:lpstr>
      <vt:lpstr>Teams</vt:lpstr>
      <vt:lpstr>Team Cobra  Lauren Stein Dylan Jean Raj Rana Angie Baldassare Jim Pyle   Team Boa  Jayden Le Blanc Max Tipton Danny Petrella Dave Damon Palida Prasitanond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Madison Leopold</dc:creator>
  <cp:lastModifiedBy>Madison Leopold</cp:lastModifiedBy>
  <cp:revision>34</cp:revision>
  <dcterms:created xsi:type="dcterms:W3CDTF">2020-07-16T22:40:07Z</dcterms:created>
  <dcterms:modified xsi:type="dcterms:W3CDTF">2020-07-18T17:54:03Z</dcterms:modified>
</cp:coreProperties>
</file>