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dvent Pro SemiBold"/>
      <p:regular r:id="rId24"/>
      <p:bold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e2e42f1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e2e42f1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e2e42f1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e2e42f1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063187e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063187e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f063187e4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f063187e4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f063187e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f063187e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e10e3f6ff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e10e3f6f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e2e42f1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e2e42f1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6c7b76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86c7b76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f063187e4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f063187e4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f063187e4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f063187e4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e10e3f6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e10e3f6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where and how you found the data you used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f063187e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f063187e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• Data exploration and clean process (accompanied by your Jupyter Notebook) - for example, how you went about finding "dirty" data and how you removed it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e10e3f6ff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e10e3f6ff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8f063187e4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8f063187e4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f063187e4_0_1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8f063187e4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f063187e4_0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8f063187e4_0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484250" y="3454950"/>
            <a:ext cx="378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Dave, Danny, Jayden, Max, Palida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898000" y="1159213"/>
            <a:ext cx="6955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the </a:t>
            </a:r>
            <a:r>
              <a:rPr lang="en">
                <a:solidFill>
                  <a:srgbClr val="00CFCC"/>
                </a:solidFill>
              </a:rPr>
              <a:t>COVID-19</a:t>
            </a:r>
            <a:r>
              <a:rPr lang="en">
                <a:solidFill>
                  <a:srgbClr val="00CFCC"/>
                </a:solidFill>
              </a:rPr>
              <a:t> </a:t>
            </a:r>
            <a:r>
              <a:rPr lang="en"/>
              <a:t>Pandemic on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Industry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4" name="Google Shape;444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47" name="Google Shape;447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/>
          <p:nvPr>
            <p:ph type="ctrTitle"/>
          </p:nvPr>
        </p:nvSpPr>
        <p:spPr>
          <a:xfrm>
            <a:off x="618825" y="411675"/>
            <a:ext cx="653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</a:t>
            </a:r>
            <a:r>
              <a:rPr lang="en"/>
              <a:t>2017 to 2018 Flight Volume  </a:t>
            </a:r>
            <a:endParaRPr/>
          </a:p>
        </p:txBody>
      </p:sp>
      <p:pic>
        <p:nvPicPr>
          <p:cNvPr id="599" name="Google Shape;5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925" y="1030100"/>
            <a:ext cx="6739500" cy="35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>
            <p:ph type="ctrTitle"/>
          </p:nvPr>
        </p:nvSpPr>
        <p:spPr>
          <a:xfrm>
            <a:off x="618825" y="411675"/>
            <a:ext cx="647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2019 to 2020 Flight Volume</a:t>
            </a:r>
            <a:endParaRPr/>
          </a:p>
        </p:txBody>
      </p:sp>
      <p:pic>
        <p:nvPicPr>
          <p:cNvPr id="605" name="Google Shape;6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925" y="989475"/>
            <a:ext cx="7002200" cy="33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/>
          <p:nvPr>
            <p:ph idx="8" type="ctrTitle"/>
          </p:nvPr>
        </p:nvSpPr>
        <p:spPr>
          <a:xfrm>
            <a:off x="618825" y="411675"/>
            <a:ext cx="768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2017-2018 U.S.A. Flu Season</a:t>
            </a:r>
            <a:endParaRPr/>
          </a:p>
        </p:txBody>
      </p:sp>
      <p:pic>
        <p:nvPicPr>
          <p:cNvPr id="611" name="Google Shape;6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096075"/>
            <a:ext cx="8021424" cy="3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4"/>
          <p:cNvSpPr/>
          <p:nvPr/>
        </p:nvSpPr>
        <p:spPr>
          <a:xfrm rot="10800000">
            <a:off x="4518700" y="2143275"/>
            <a:ext cx="562500" cy="34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4"/>
          <p:cNvSpPr txBox="1"/>
          <p:nvPr/>
        </p:nvSpPr>
        <p:spPr>
          <a:xfrm>
            <a:off x="5331150" y="1994175"/>
            <a:ext cx="1403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cases peaked during February 2018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5"/>
          <p:cNvSpPr txBox="1"/>
          <p:nvPr>
            <p:ph idx="8" type="ctrTitle"/>
          </p:nvPr>
        </p:nvSpPr>
        <p:spPr>
          <a:xfrm>
            <a:off x="618825" y="411675"/>
            <a:ext cx="768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COVID-19 Cases in the U.S.</a:t>
            </a:r>
            <a:endParaRPr/>
          </a:p>
        </p:txBody>
      </p:sp>
      <p:pic>
        <p:nvPicPr>
          <p:cNvPr id="619" name="Google Shape;6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900" y="1099100"/>
            <a:ext cx="7051925" cy="37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5"/>
          <p:cNvSpPr/>
          <p:nvPr/>
        </p:nvSpPr>
        <p:spPr>
          <a:xfrm>
            <a:off x="3711875" y="3207325"/>
            <a:ext cx="562500" cy="34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5"/>
          <p:cNvSpPr txBox="1"/>
          <p:nvPr/>
        </p:nvSpPr>
        <p:spPr>
          <a:xfrm>
            <a:off x="2676825" y="2909125"/>
            <a:ext cx="1403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Significant increase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 cases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35"/>
          <p:cNvSpPr/>
          <p:nvPr/>
        </p:nvSpPr>
        <p:spPr>
          <a:xfrm rot="5400000">
            <a:off x="4365750" y="3358225"/>
            <a:ext cx="412500" cy="41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 txBox="1"/>
          <p:nvPr>
            <p:ph idx="8" type="ctrTitle"/>
          </p:nvPr>
        </p:nvSpPr>
        <p:spPr>
          <a:xfrm>
            <a:off x="618825" y="411675"/>
            <a:ext cx="768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COVID-19 Global Cases</a:t>
            </a:r>
            <a:endParaRPr/>
          </a:p>
        </p:txBody>
      </p:sp>
      <p:pic>
        <p:nvPicPr>
          <p:cNvPr id="628" name="Google Shape;6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25" y="989475"/>
            <a:ext cx="7297600" cy="3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6"/>
          <p:cNvSpPr/>
          <p:nvPr/>
        </p:nvSpPr>
        <p:spPr>
          <a:xfrm>
            <a:off x="3803475" y="3634750"/>
            <a:ext cx="562500" cy="34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6"/>
          <p:cNvSpPr txBox="1"/>
          <p:nvPr/>
        </p:nvSpPr>
        <p:spPr>
          <a:xfrm>
            <a:off x="2478375" y="3153400"/>
            <a:ext cx="1566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global trend shares similar pattern as the U.S. trend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4091575" y="4259050"/>
            <a:ext cx="1129500" cy="41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"/>
          <p:cNvSpPr txBox="1"/>
          <p:nvPr>
            <p:ph idx="8" type="ctrTitle"/>
          </p:nvPr>
        </p:nvSpPr>
        <p:spPr>
          <a:xfrm>
            <a:off x="618825" y="411675"/>
            <a:ext cx="768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Departure Seats vs. Virus Outbreaks</a:t>
            </a:r>
            <a:endParaRPr/>
          </a:p>
        </p:txBody>
      </p:sp>
      <p:pic>
        <p:nvPicPr>
          <p:cNvPr id="637" name="Google Shape;637;p37"/>
          <p:cNvPicPr preferRelativeResize="0"/>
          <p:nvPr/>
        </p:nvPicPr>
        <p:blipFill rotWithShape="1">
          <a:blip r:embed="rId3">
            <a:alphaModFix/>
          </a:blip>
          <a:srcRect b="0" l="5278" r="7476" t="11738"/>
          <a:stretch/>
        </p:blipFill>
        <p:spPr>
          <a:xfrm>
            <a:off x="302275" y="1114575"/>
            <a:ext cx="8692049" cy="36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7"/>
          <p:cNvSpPr/>
          <p:nvPr/>
        </p:nvSpPr>
        <p:spPr>
          <a:xfrm>
            <a:off x="6963400" y="3146250"/>
            <a:ext cx="771000" cy="4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 txBox="1"/>
          <p:nvPr/>
        </p:nvSpPr>
        <p:spPr>
          <a:xfrm>
            <a:off x="5760425" y="2980450"/>
            <a:ext cx="1403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Significant Drop due to COVID-19 Pandemic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37"/>
          <p:cNvSpPr/>
          <p:nvPr/>
        </p:nvSpPr>
        <p:spPr>
          <a:xfrm rot="5400000">
            <a:off x="6948100" y="2846800"/>
            <a:ext cx="1984800" cy="41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 rot="5400000">
            <a:off x="3655900" y="2021600"/>
            <a:ext cx="1984800" cy="564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 rot="-2452909">
            <a:off x="3635307" y="2833083"/>
            <a:ext cx="770969" cy="4396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 txBox="1"/>
          <p:nvPr/>
        </p:nvSpPr>
        <p:spPr>
          <a:xfrm>
            <a:off x="2962450" y="3397600"/>
            <a:ext cx="1403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‘17 - ‘18 U.S.A. Flu Season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 Cases vs Departures</a:t>
            </a:r>
            <a:endParaRPr/>
          </a:p>
        </p:txBody>
      </p:sp>
      <p:sp>
        <p:nvSpPr>
          <p:cNvPr id="649" name="Google Shape;649;p38"/>
          <p:cNvSpPr txBox="1"/>
          <p:nvPr/>
        </p:nvSpPr>
        <p:spPr>
          <a:xfrm>
            <a:off x="7771025" y="3842125"/>
            <a:ext cx="1164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0" name="Google Shape;650;p38"/>
          <p:cNvSpPr txBox="1"/>
          <p:nvPr/>
        </p:nvSpPr>
        <p:spPr>
          <a:xfrm>
            <a:off x="1093650" y="4350300"/>
            <a:ext cx="663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correlation value between the number of flu cases and number of departures is weak/moderate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1" name="Google Shape;6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325" y="1021138"/>
            <a:ext cx="6271350" cy="32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8"/>
          <p:cNvSpPr/>
          <p:nvPr/>
        </p:nvSpPr>
        <p:spPr>
          <a:xfrm rot="3146863">
            <a:off x="2303407" y="2740930"/>
            <a:ext cx="770815" cy="439412"/>
          </a:xfrm>
          <a:prstGeom prst="rightArrow">
            <a:avLst>
              <a:gd fmla="val 3149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"/>
          <p:cNvSpPr txBox="1"/>
          <p:nvPr/>
        </p:nvSpPr>
        <p:spPr>
          <a:xfrm>
            <a:off x="2604850" y="2149538"/>
            <a:ext cx="1611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Correlation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r= 0.44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vs Flight Departures</a:t>
            </a:r>
            <a:endParaRPr/>
          </a:p>
        </p:txBody>
      </p:sp>
      <p:pic>
        <p:nvPicPr>
          <p:cNvPr id="659" name="Google Shape;6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300" y="1102200"/>
            <a:ext cx="5791400" cy="31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39"/>
          <p:cNvSpPr/>
          <p:nvPr/>
        </p:nvSpPr>
        <p:spPr>
          <a:xfrm rot="8454498">
            <a:off x="5595800" y="2877911"/>
            <a:ext cx="770739" cy="439533"/>
          </a:xfrm>
          <a:prstGeom prst="rightArrow">
            <a:avLst>
              <a:gd fmla="val 3149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9"/>
          <p:cNvSpPr txBox="1"/>
          <p:nvPr/>
        </p:nvSpPr>
        <p:spPr>
          <a:xfrm>
            <a:off x="4561700" y="2684125"/>
            <a:ext cx="1110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4852600" y="2474988"/>
            <a:ext cx="1335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Correlation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 = -0.43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3" name="Google Shape;663;p39"/>
          <p:cNvSpPr txBox="1"/>
          <p:nvPr/>
        </p:nvSpPr>
        <p:spPr>
          <a:xfrm>
            <a:off x="618825" y="4244375"/>
            <a:ext cx="76029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correlation value between the number of flu cases and number of departures is weak/moderate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>
            <p:ph idx="1" type="body"/>
          </p:nvPr>
        </p:nvSpPr>
        <p:spPr>
          <a:xfrm>
            <a:off x="618825" y="1118875"/>
            <a:ext cx="55692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There was a significant impact of COVID-19 on flight  volume in 2020.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There was a moderate positive correlation between the change in flight departures from the 5 major US airports and the US influenza outbreak in 2018. Where as the was a negative moderate correlation between flight departures and the COVID-19 pandemic in the United States.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0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670" name="Google Shape;670;p40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71" name="Google Shape;671;p40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40"/>
          <p:cNvGrpSpPr/>
          <p:nvPr/>
        </p:nvGrpSpPr>
        <p:grpSpPr>
          <a:xfrm>
            <a:off x="7168167" y="911138"/>
            <a:ext cx="933701" cy="1042749"/>
            <a:chOff x="3963652" y="1999759"/>
            <a:chExt cx="374154" cy="284050"/>
          </a:xfrm>
        </p:grpSpPr>
        <p:sp>
          <p:nvSpPr>
            <p:cNvPr id="677" name="Google Shape;677;p40"/>
            <p:cNvSpPr/>
            <p:nvPr/>
          </p:nvSpPr>
          <p:spPr>
            <a:xfrm>
              <a:off x="4123441" y="2104652"/>
              <a:ext cx="214366" cy="179158"/>
            </a:xfrm>
            <a:custGeom>
              <a:rect b="b" l="l" r="r" t="t"/>
              <a:pathLst>
                <a:path extrusionOk="0" h="5633" w="6740">
                  <a:moveTo>
                    <a:pt x="6573" y="1"/>
                  </a:moveTo>
                  <a:cubicBezTo>
                    <a:pt x="6490" y="1"/>
                    <a:pt x="6395" y="84"/>
                    <a:pt x="6395" y="179"/>
                  </a:cubicBezTo>
                  <a:lnTo>
                    <a:pt x="6395" y="5275"/>
                  </a:lnTo>
                  <a:lnTo>
                    <a:pt x="180" y="5275"/>
                  </a:lnTo>
                  <a:cubicBezTo>
                    <a:pt x="84" y="5275"/>
                    <a:pt x="1" y="5346"/>
                    <a:pt x="1" y="5454"/>
                  </a:cubicBezTo>
                  <a:cubicBezTo>
                    <a:pt x="1" y="5549"/>
                    <a:pt x="72" y="5632"/>
                    <a:pt x="180" y="5632"/>
                  </a:cubicBezTo>
                  <a:lnTo>
                    <a:pt x="6561" y="5632"/>
                  </a:lnTo>
                  <a:cubicBezTo>
                    <a:pt x="6645" y="5632"/>
                    <a:pt x="6740" y="5549"/>
                    <a:pt x="6740" y="5454"/>
                  </a:cubicBezTo>
                  <a:lnTo>
                    <a:pt x="6740" y="179"/>
                  </a:lnTo>
                  <a:cubicBezTo>
                    <a:pt x="6740" y="84"/>
                    <a:pt x="6668" y="1"/>
                    <a:pt x="6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3963652" y="1999759"/>
              <a:ext cx="374154" cy="283669"/>
            </a:xfrm>
            <a:custGeom>
              <a:rect b="b" l="l" r="r" t="t"/>
              <a:pathLst>
                <a:path extrusionOk="0" h="8919" w="11764">
                  <a:moveTo>
                    <a:pt x="1036" y="1"/>
                  </a:moveTo>
                  <a:cubicBezTo>
                    <a:pt x="465" y="1"/>
                    <a:pt x="0" y="465"/>
                    <a:pt x="0" y="1024"/>
                  </a:cubicBezTo>
                  <a:lnTo>
                    <a:pt x="0" y="7847"/>
                  </a:lnTo>
                  <a:cubicBezTo>
                    <a:pt x="0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608" y="8918"/>
                    <a:pt x="4692" y="8835"/>
                    <a:pt x="4692" y="8740"/>
                  </a:cubicBezTo>
                  <a:cubicBezTo>
                    <a:pt x="4692" y="8644"/>
                    <a:pt x="4620" y="8561"/>
                    <a:pt x="4513" y="8561"/>
                  </a:cubicBezTo>
                  <a:lnTo>
                    <a:pt x="1072" y="8561"/>
                  </a:lnTo>
                  <a:cubicBezTo>
                    <a:pt x="679" y="8561"/>
                    <a:pt x="358" y="8228"/>
                    <a:pt x="358" y="7847"/>
                  </a:cubicBezTo>
                  <a:lnTo>
                    <a:pt x="358" y="7799"/>
                  </a:lnTo>
                  <a:lnTo>
                    <a:pt x="358" y="7763"/>
                  </a:lnTo>
                  <a:cubicBezTo>
                    <a:pt x="405" y="7430"/>
                    <a:pt x="691" y="7168"/>
                    <a:pt x="1036" y="7168"/>
                  </a:cubicBezTo>
                  <a:lnTo>
                    <a:pt x="1358" y="7168"/>
                  </a:lnTo>
                  <a:cubicBezTo>
                    <a:pt x="1453" y="7168"/>
                    <a:pt x="1536" y="7097"/>
                    <a:pt x="1536" y="6990"/>
                  </a:cubicBezTo>
                  <a:cubicBezTo>
                    <a:pt x="1536" y="6906"/>
                    <a:pt x="1465" y="6811"/>
                    <a:pt x="1358" y="6811"/>
                  </a:cubicBezTo>
                  <a:cubicBezTo>
                    <a:pt x="1335" y="6814"/>
                    <a:pt x="1309" y="6815"/>
                    <a:pt x="1278" y="6815"/>
                  </a:cubicBezTo>
                  <a:cubicBezTo>
                    <a:pt x="1232" y="6815"/>
                    <a:pt x="1177" y="6813"/>
                    <a:pt x="1116" y="6813"/>
                  </a:cubicBezTo>
                  <a:cubicBezTo>
                    <a:pt x="905" y="6813"/>
                    <a:pt x="620" y="6839"/>
                    <a:pt x="346" y="7073"/>
                  </a:cubicBezTo>
                  <a:lnTo>
                    <a:pt x="346" y="1013"/>
                  </a:lnTo>
                  <a:cubicBezTo>
                    <a:pt x="346" y="643"/>
                    <a:pt x="655" y="322"/>
                    <a:pt x="1036" y="322"/>
                  </a:cubicBezTo>
                  <a:lnTo>
                    <a:pt x="2465" y="322"/>
                  </a:lnTo>
                  <a:lnTo>
                    <a:pt x="2465" y="6811"/>
                  </a:lnTo>
                  <a:lnTo>
                    <a:pt x="2048" y="6811"/>
                  </a:lnTo>
                  <a:cubicBezTo>
                    <a:pt x="1953" y="6811"/>
                    <a:pt x="1870" y="6894"/>
                    <a:pt x="1870" y="6990"/>
                  </a:cubicBezTo>
                  <a:cubicBezTo>
                    <a:pt x="1870" y="7085"/>
                    <a:pt x="1941" y="7168"/>
                    <a:pt x="2048" y="7168"/>
                  </a:cubicBezTo>
                  <a:lnTo>
                    <a:pt x="2620" y="7168"/>
                  </a:lnTo>
                  <a:cubicBezTo>
                    <a:pt x="2715" y="7168"/>
                    <a:pt x="2798" y="7097"/>
                    <a:pt x="2798" y="6990"/>
                  </a:cubicBezTo>
                  <a:lnTo>
                    <a:pt x="2798" y="1191"/>
                  </a:lnTo>
                  <a:lnTo>
                    <a:pt x="11407" y="1191"/>
                  </a:lnTo>
                  <a:lnTo>
                    <a:pt x="11407" y="2763"/>
                  </a:lnTo>
                  <a:cubicBezTo>
                    <a:pt x="11407" y="2858"/>
                    <a:pt x="11478" y="2941"/>
                    <a:pt x="11585" y="2941"/>
                  </a:cubicBezTo>
                  <a:cubicBezTo>
                    <a:pt x="11669" y="2941"/>
                    <a:pt x="11764" y="2870"/>
                    <a:pt x="11764" y="2763"/>
                  </a:cubicBezTo>
                  <a:lnTo>
                    <a:pt x="11764" y="1024"/>
                  </a:lnTo>
                  <a:cubicBezTo>
                    <a:pt x="11764" y="941"/>
                    <a:pt x="11692" y="858"/>
                    <a:pt x="11597" y="858"/>
                  </a:cubicBezTo>
                  <a:lnTo>
                    <a:pt x="2822" y="858"/>
                  </a:lnTo>
                  <a:lnTo>
                    <a:pt x="2822" y="179"/>
                  </a:lnTo>
                  <a:cubicBezTo>
                    <a:pt x="2822" y="84"/>
                    <a:pt x="2739" y="1"/>
                    <a:pt x="2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069309" y="2061874"/>
              <a:ext cx="234435" cy="182911"/>
            </a:xfrm>
            <a:custGeom>
              <a:rect b="b" l="l" r="r" t="t"/>
              <a:pathLst>
                <a:path extrusionOk="0" h="5751" w="7371">
                  <a:moveTo>
                    <a:pt x="5477" y="357"/>
                  </a:moveTo>
                  <a:lnTo>
                    <a:pt x="5477" y="1631"/>
                  </a:lnTo>
                  <a:lnTo>
                    <a:pt x="3013" y="1631"/>
                  </a:lnTo>
                  <a:lnTo>
                    <a:pt x="3013" y="357"/>
                  </a:lnTo>
                  <a:close/>
                  <a:moveTo>
                    <a:pt x="2667" y="3036"/>
                  </a:moveTo>
                  <a:lnTo>
                    <a:pt x="2667" y="5394"/>
                  </a:lnTo>
                  <a:lnTo>
                    <a:pt x="1643" y="5394"/>
                  </a:lnTo>
                  <a:cubicBezTo>
                    <a:pt x="929" y="5394"/>
                    <a:pt x="358" y="4822"/>
                    <a:pt x="358" y="4120"/>
                  </a:cubicBezTo>
                  <a:lnTo>
                    <a:pt x="358" y="3036"/>
                  </a:lnTo>
                  <a:close/>
                  <a:moveTo>
                    <a:pt x="7013" y="334"/>
                  </a:moveTo>
                  <a:lnTo>
                    <a:pt x="7013" y="5394"/>
                  </a:lnTo>
                  <a:lnTo>
                    <a:pt x="3013" y="5394"/>
                  </a:lnTo>
                  <a:lnTo>
                    <a:pt x="3013" y="1977"/>
                  </a:lnTo>
                  <a:lnTo>
                    <a:pt x="5656" y="1977"/>
                  </a:lnTo>
                  <a:cubicBezTo>
                    <a:pt x="5751" y="1977"/>
                    <a:pt x="5834" y="1905"/>
                    <a:pt x="5834" y="1798"/>
                  </a:cubicBezTo>
                  <a:lnTo>
                    <a:pt x="5834" y="334"/>
                  </a:lnTo>
                  <a:close/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lnTo>
                    <a:pt x="0" y="4120"/>
                  </a:lnTo>
                  <a:cubicBezTo>
                    <a:pt x="0" y="5025"/>
                    <a:pt x="727" y="5751"/>
                    <a:pt x="1643" y="5751"/>
                  </a:cubicBezTo>
                  <a:lnTo>
                    <a:pt x="7192" y="5751"/>
                  </a:lnTo>
                  <a:cubicBezTo>
                    <a:pt x="7275" y="5751"/>
                    <a:pt x="7370" y="5679"/>
                    <a:pt x="7370" y="5572"/>
                  </a:cubicBezTo>
                  <a:lnTo>
                    <a:pt x="7370" y="179"/>
                  </a:lnTo>
                  <a:cubicBezTo>
                    <a:pt x="7358" y="72"/>
                    <a:pt x="7275" y="0"/>
                    <a:pt x="7192" y="0"/>
                  </a:cubicBezTo>
                  <a:lnTo>
                    <a:pt x="2024" y="0"/>
                  </a:lnTo>
                  <a:cubicBezTo>
                    <a:pt x="1941" y="0"/>
                    <a:pt x="1846" y="72"/>
                    <a:pt x="1846" y="179"/>
                  </a:cubicBezTo>
                  <a:cubicBezTo>
                    <a:pt x="1846" y="262"/>
                    <a:pt x="1917" y="357"/>
                    <a:pt x="2024" y="357"/>
                  </a:cubicBezTo>
                  <a:lnTo>
                    <a:pt x="2667" y="357"/>
                  </a:lnTo>
                  <a:lnTo>
                    <a:pt x="2667" y="2691"/>
                  </a:lnTo>
                  <a:lnTo>
                    <a:pt x="358" y="2691"/>
                  </a:lnTo>
                  <a:lnTo>
                    <a:pt x="358" y="357"/>
                  </a:lnTo>
                  <a:lnTo>
                    <a:pt x="1322" y="357"/>
                  </a:lnTo>
                  <a:cubicBezTo>
                    <a:pt x="1417" y="357"/>
                    <a:pt x="1501" y="274"/>
                    <a:pt x="1501" y="179"/>
                  </a:cubicBezTo>
                  <a:cubicBezTo>
                    <a:pt x="1501" y="84"/>
                    <a:pt x="1429" y="0"/>
                    <a:pt x="1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6751596" y="520764"/>
            <a:ext cx="1644741" cy="2025360"/>
            <a:chOff x="2501950" y="1507050"/>
            <a:chExt cx="2392350" cy="2696525"/>
          </a:xfrm>
        </p:grpSpPr>
        <p:sp>
          <p:nvSpPr>
            <p:cNvPr id="681" name="Google Shape;681;p40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Google Shape;704;p41"/>
          <p:cNvCxnSpPr/>
          <p:nvPr/>
        </p:nvCxnSpPr>
        <p:spPr>
          <a:xfrm>
            <a:off x="8042975" y="1092599"/>
            <a:ext cx="0" cy="670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41"/>
          <p:cNvSpPr txBox="1"/>
          <p:nvPr>
            <p:ph idx="4294967295" type="title"/>
          </p:nvPr>
        </p:nvSpPr>
        <p:spPr>
          <a:xfrm>
            <a:off x="2547475" y="1092600"/>
            <a:ext cx="38232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  <p:cxnSp>
        <p:nvCxnSpPr>
          <p:cNvPr id="706" name="Google Shape;706;p41"/>
          <p:cNvCxnSpPr/>
          <p:nvPr/>
        </p:nvCxnSpPr>
        <p:spPr>
          <a:xfrm>
            <a:off x="776375" y="3821474"/>
            <a:ext cx="0" cy="670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ctrTitle"/>
          </p:nvPr>
        </p:nvSpPr>
        <p:spPr>
          <a:xfrm>
            <a:off x="1064750" y="2394600"/>
            <a:ext cx="3231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SCOPE OF THE PROJECT</a:t>
            </a:r>
            <a:endParaRPr sz="2200"/>
          </a:p>
        </p:txBody>
      </p:sp>
      <p:sp>
        <p:nvSpPr>
          <p:cNvPr id="455" name="Google Shape;455;p24"/>
          <p:cNvSpPr txBox="1"/>
          <p:nvPr>
            <p:ph idx="2" type="subTitle"/>
          </p:nvPr>
        </p:nvSpPr>
        <p:spPr>
          <a:xfrm>
            <a:off x="618825" y="3005350"/>
            <a:ext cx="3157800" cy="127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discover if there is any correlation between major disease outbreaks and flight volume within the 5 most frequented airports in the U.S.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24"/>
          <p:cNvSpPr txBox="1"/>
          <p:nvPr>
            <p:ph idx="3" type="title"/>
          </p:nvPr>
        </p:nvSpPr>
        <p:spPr>
          <a:xfrm>
            <a:off x="1398775" y="1999238"/>
            <a:ext cx="7692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7" name="Google Shape;457;p24"/>
          <p:cNvSpPr txBox="1"/>
          <p:nvPr>
            <p:ph idx="7" type="ctrTitle"/>
          </p:nvPr>
        </p:nvSpPr>
        <p:spPr>
          <a:xfrm>
            <a:off x="618825" y="365350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1395425" y="1138000"/>
            <a:ext cx="700500" cy="65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24"/>
          <p:cNvCxnSpPr>
            <a:stCxn id="458" idx="1"/>
            <a:endCxn id="456" idx="1"/>
          </p:cNvCxnSpPr>
          <p:nvPr/>
        </p:nvCxnSpPr>
        <p:spPr>
          <a:xfrm>
            <a:off x="1395425" y="1464850"/>
            <a:ext cx="3300" cy="715500"/>
          </a:xfrm>
          <a:prstGeom prst="bentConnector3">
            <a:avLst>
              <a:gd fmla="val -7215909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24"/>
          <p:cNvSpPr/>
          <p:nvPr/>
        </p:nvSpPr>
        <p:spPr>
          <a:xfrm>
            <a:off x="2451475" y="13120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7489808" y="23741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1529950" y="1201075"/>
            <a:ext cx="503965" cy="533750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 txBox="1"/>
          <p:nvPr>
            <p:ph idx="6" type="title"/>
          </p:nvPr>
        </p:nvSpPr>
        <p:spPr>
          <a:xfrm>
            <a:off x="5289377" y="190332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5289375" y="1138000"/>
            <a:ext cx="700500" cy="65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4"/>
          <p:cNvGrpSpPr/>
          <p:nvPr/>
        </p:nvGrpSpPr>
        <p:grpSpPr>
          <a:xfrm>
            <a:off x="5405444" y="1194910"/>
            <a:ext cx="468359" cy="539915"/>
            <a:chOff x="3095745" y="3805393"/>
            <a:chExt cx="352840" cy="354717"/>
          </a:xfrm>
        </p:grpSpPr>
        <p:sp>
          <p:nvSpPr>
            <p:cNvPr id="466" name="Google Shape;466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2" name="Google Shape;472;p24"/>
          <p:cNvCxnSpPr/>
          <p:nvPr/>
        </p:nvCxnSpPr>
        <p:spPr>
          <a:xfrm>
            <a:off x="5286075" y="1464863"/>
            <a:ext cx="3300" cy="715500"/>
          </a:xfrm>
          <a:prstGeom prst="bentConnector3">
            <a:avLst>
              <a:gd fmla="val -7215909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4"/>
          <p:cNvSpPr txBox="1"/>
          <p:nvPr>
            <p:ph type="ctrTitle"/>
          </p:nvPr>
        </p:nvSpPr>
        <p:spPr>
          <a:xfrm>
            <a:off x="4979450" y="2406375"/>
            <a:ext cx="3231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PURPOSE OF THE PROJECT</a:t>
            </a:r>
            <a:endParaRPr sz="2200"/>
          </a:p>
        </p:txBody>
      </p:sp>
      <p:sp>
        <p:nvSpPr>
          <p:cNvPr id="474" name="Google Shape;474;p24"/>
          <p:cNvSpPr txBox="1"/>
          <p:nvPr>
            <p:ph idx="2" type="subTitle"/>
          </p:nvPr>
        </p:nvSpPr>
        <p:spPr>
          <a:xfrm>
            <a:off x="4530675" y="3069275"/>
            <a:ext cx="3157800" cy="127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understand the nature of disease outbreak and how it has impacted the economy, specifically, the airline industry.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"/>
          <p:cNvSpPr txBox="1"/>
          <p:nvPr>
            <p:ph idx="1" type="body"/>
          </p:nvPr>
        </p:nvSpPr>
        <p:spPr>
          <a:xfrm>
            <a:off x="618825" y="1118875"/>
            <a:ext cx="55692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Initial interest in the airline industry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COVID-19 has tremendously impacted air travel around the world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Air carriers are one of the major modes of transportation  in the U.S.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Focus on the current pandemic situation and its impact on flight volume in the U.S.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Comparing the COVID-19 pandemic to the Influenza outbreak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grpSp>
        <p:nvGrpSpPr>
          <p:cNvPr id="481" name="Google Shape;481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82" name="Google Shape;482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5"/>
          <p:cNvGrpSpPr/>
          <p:nvPr/>
        </p:nvGrpSpPr>
        <p:grpSpPr>
          <a:xfrm>
            <a:off x="7054296" y="667011"/>
            <a:ext cx="1206834" cy="1114671"/>
            <a:chOff x="3963652" y="1999759"/>
            <a:chExt cx="374154" cy="284050"/>
          </a:xfrm>
        </p:grpSpPr>
        <p:sp>
          <p:nvSpPr>
            <p:cNvPr id="488" name="Google Shape;488;p25"/>
            <p:cNvSpPr/>
            <p:nvPr/>
          </p:nvSpPr>
          <p:spPr>
            <a:xfrm>
              <a:off x="4123441" y="2104652"/>
              <a:ext cx="214366" cy="179158"/>
            </a:xfrm>
            <a:custGeom>
              <a:rect b="b" l="l" r="r" t="t"/>
              <a:pathLst>
                <a:path extrusionOk="0" h="5633" w="6740">
                  <a:moveTo>
                    <a:pt x="6573" y="1"/>
                  </a:moveTo>
                  <a:cubicBezTo>
                    <a:pt x="6490" y="1"/>
                    <a:pt x="6395" y="84"/>
                    <a:pt x="6395" y="179"/>
                  </a:cubicBezTo>
                  <a:lnTo>
                    <a:pt x="6395" y="5275"/>
                  </a:lnTo>
                  <a:lnTo>
                    <a:pt x="180" y="5275"/>
                  </a:lnTo>
                  <a:cubicBezTo>
                    <a:pt x="84" y="5275"/>
                    <a:pt x="1" y="5346"/>
                    <a:pt x="1" y="5454"/>
                  </a:cubicBezTo>
                  <a:cubicBezTo>
                    <a:pt x="1" y="5549"/>
                    <a:pt x="72" y="5632"/>
                    <a:pt x="180" y="5632"/>
                  </a:cubicBezTo>
                  <a:lnTo>
                    <a:pt x="6561" y="5632"/>
                  </a:lnTo>
                  <a:cubicBezTo>
                    <a:pt x="6645" y="5632"/>
                    <a:pt x="6740" y="5549"/>
                    <a:pt x="6740" y="5454"/>
                  </a:cubicBezTo>
                  <a:lnTo>
                    <a:pt x="6740" y="179"/>
                  </a:lnTo>
                  <a:cubicBezTo>
                    <a:pt x="6740" y="84"/>
                    <a:pt x="6668" y="1"/>
                    <a:pt x="6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3963652" y="1999759"/>
              <a:ext cx="374154" cy="283669"/>
            </a:xfrm>
            <a:custGeom>
              <a:rect b="b" l="l" r="r" t="t"/>
              <a:pathLst>
                <a:path extrusionOk="0" h="8919" w="11764">
                  <a:moveTo>
                    <a:pt x="1036" y="1"/>
                  </a:moveTo>
                  <a:cubicBezTo>
                    <a:pt x="465" y="1"/>
                    <a:pt x="0" y="465"/>
                    <a:pt x="0" y="1024"/>
                  </a:cubicBezTo>
                  <a:lnTo>
                    <a:pt x="0" y="7847"/>
                  </a:lnTo>
                  <a:cubicBezTo>
                    <a:pt x="0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608" y="8918"/>
                    <a:pt x="4692" y="8835"/>
                    <a:pt x="4692" y="8740"/>
                  </a:cubicBezTo>
                  <a:cubicBezTo>
                    <a:pt x="4692" y="8644"/>
                    <a:pt x="4620" y="8561"/>
                    <a:pt x="4513" y="8561"/>
                  </a:cubicBezTo>
                  <a:lnTo>
                    <a:pt x="1072" y="8561"/>
                  </a:lnTo>
                  <a:cubicBezTo>
                    <a:pt x="679" y="8561"/>
                    <a:pt x="358" y="8228"/>
                    <a:pt x="358" y="7847"/>
                  </a:cubicBezTo>
                  <a:lnTo>
                    <a:pt x="358" y="7799"/>
                  </a:lnTo>
                  <a:lnTo>
                    <a:pt x="358" y="7763"/>
                  </a:lnTo>
                  <a:cubicBezTo>
                    <a:pt x="405" y="7430"/>
                    <a:pt x="691" y="7168"/>
                    <a:pt x="1036" y="7168"/>
                  </a:cubicBezTo>
                  <a:lnTo>
                    <a:pt x="1358" y="7168"/>
                  </a:lnTo>
                  <a:cubicBezTo>
                    <a:pt x="1453" y="7168"/>
                    <a:pt x="1536" y="7097"/>
                    <a:pt x="1536" y="6990"/>
                  </a:cubicBezTo>
                  <a:cubicBezTo>
                    <a:pt x="1536" y="6906"/>
                    <a:pt x="1465" y="6811"/>
                    <a:pt x="1358" y="6811"/>
                  </a:cubicBezTo>
                  <a:cubicBezTo>
                    <a:pt x="1335" y="6814"/>
                    <a:pt x="1309" y="6815"/>
                    <a:pt x="1278" y="6815"/>
                  </a:cubicBezTo>
                  <a:cubicBezTo>
                    <a:pt x="1232" y="6815"/>
                    <a:pt x="1177" y="6813"/>
                    <a:pt x="1116" y="6813"/>
                  </a:cubicBezTo>
                  <a:cubicBezTo>
                    <a:pt x="905" y="6813"/>
                    <a:pt x="620" y="6839"/>
                    <a:pt x="346" y="7073"/>
                  </a:cubicBezTo>
                  <a:lnTo>
                    <a:pt x="346" y="1013"/>
                  </a:lnTo>
                  <a:cubicBezTo>
                    <a:pt x="346" y="643"/>
                    <a:pt x="655" y="322"/>
                    <a:pt x="1036" y="322"/>
                  </a:cubicBezTo>
                  <a:lnTo>
                    <a:pt x="2465" y="322"/>
                  </a:lnTo>
                  <a:lnTo>
                    <a:pt x="2465" y="6811"/>
                  </a:lnTo>
                  <a:lnTo>
                    <a:pt x="2048" y="6811"/>
                  </a:lnTo>
                  <a:cubicBezTo>
                    <a:pt x="1953" y="6811"/>
                    <a:pt x="1870" y="6894"/>
                    <a:pt x="1870" y="6990"/>
                  </a:cubicBezTo>
                  <a:cubicBezTo>
                    <a:pt x="1870" y="7085"/>
                    <a:pt x="1941" y="7168"/>
                    <a:pt x="2048" y="7168"/>
                  </a:cubicBezTo>
                  <a:lnTo>
                    <a:pt x="2620" y="7168"/>
                  </a:lnTo>
                  <a:cubicBezTo>
                    <a:pt x="2715" y="7168"/>
                    <a:pt x="2798" y="7097"/>
                    <a:pt x="2798" y="6990"/>
                  </a:cubicBezTo>
                  <a:lnTo>
                    <a:pt x="2798" y="1191"/>
                  </a:lnTo>
                  <a:lnTo>
                    <a:pt x="11407" y="1191"/>
                  </a:lnTo>
                  <a:lnTo>
                    <a:pt x="11407" y="2763"/>
                  </a:lnTo>
                  <a:cubicBezTo>
                    <a:pt x="11407" y="2858"/>
                    <a:pt x="11478" y="2941"/>
                    <a:pt x="11585" y="2941"/>
                  </a:cubicBezTo>
                  <a:cubicBezTo>
                    <a:pt x="11669" y="2941"/>
                    <a:pt x="11764" y="2870"/>
                    <a:pt x="11764" y="2763"/>
                  </a:cubicBezTo>
                  <a:lnTo>
                    <a:pt x="11764" y="1024"/>
                  </a:lnTo>
                  <a:cubicBezTo>
                    <a:pt x="11764" y="941"/>
                    <a:pt x="11692" y="858"/>
                    <a:pt x="11597" y="858"/>
                  </a:cubicBezTo>
                  <a:lnTo>
                    <a:pt x="2822" y="858"/>
                  </a:lnTo>
                  <a:lnTo>
                    <a:pt x="2822" y="179"/>
                  </a:lnTo>
                  <a:cubicBezTo>
                    <a:pt x="2822" y="84"/>
                    <a:pt x="2739" y="1"/>
                    <a:pt x="2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069309" y="2061874"/>
              <a:ext cx="234435" cy="182911"/>
            </a:xfrm>
            <a:custGeom>
              <a:rect b="b" l="l" r="r" t="t"/>
              <a:pathLst>
                <a:path extrusionOk="0" h="5751" w="7371">
                  <a:moveTo>
                    <a:pt x="5477" y="357"/>
                  </a:moveTo>
                  <a:lnTo>
                    <a:pt x="5477" y="1631"/>
                  </a:lnTo>
                  <a:lnTo>
                    <a:pt x="3013" y="1631"/>
                  </a:lnTo>
                  <a:lnTo>
                    <a:pt x="3013" y="357"/>
                  </a:lnTo>
                  <a:close/>
                  <a:moveTo>
                    <a:pt x="2667" y="3036"/>
                  </a:moveTo>
                  <a:lnTo>
                    <a:pt x="2667" y="5394"/>
                  </a:lnTo>
                  <a:lnTo>
                    <a:pt x="1643" y="5394"/>
                  </a:lnTo>
                  <a:cubicBezTo>
                    <a:pt x="929" y="5394"/>
                    <a:pt x="358" y="4822"/>
                    <a:pt x="358" y="4120"/>
                  </a:cubicBezTo>
                  <a:lnTo>
                    <a:pt x="358" y="3036"/>
                  </a:lnTo>
                  <a:close/>
                  <a:moveTo>
                    <a:pt x="7013" y="334"/>
                  </a:moveTo>
                  <a:lnTo>
                    <a:pt x="7013" y="5394"/>
                  </a:lnTo>
                  <a:lnTo>
                    <a:pt x="3013" y="5394"/>
                  </a:lnTo>
                  <a:lnTo>
                    <a:pt x="3013" y="1977"/>
                  </a:lnTo>
                  <a:lnTo>
                    <a:pt x="5656" y="1977"/>
                  </a:lnTo>
                  <a:cubicBezTo>
                    <a:pt x="5751" y="1977"/>
                    <a:pt x="5834" y="1905"/>
                    <a:pt x="5834" y="1798"/>
                  </a:cubicBezTo>
                  <a:lnTo>
                    <a:pt x="5834" y="334"/>
                  </a:lnTo>
                  <a:close/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lnTo>
                    <a:pt x="0" y="4120"/>
                  </a:lnTo>
                  <a:cubicBezTo>
                    <a:pt x="0" y="5025"/>
                    <a:pt x="727" y="5751"/>
                    <a:pt x="1643" y="5751"/>
                  </a:cubicBezTo>
                  <a:lnTo>
                    <a:pt x="7192" y="5751"/>
                  </a:lnTo>
                  <a:cubicBezTo>
                    <a:pt x="7275" y="5751"/>
                    <a:pt x="7370" y="5679"/>
                    <a:pt x="7370" y="5572"/>
                  </a:cubicBezTo>
                  <a:lnTo>
                    <a:pt x="7370" y="179"/>
                  </a:lnTo>
                  <a:cubicBezTo>
                    <a:pt x="7358" y="72"/>
                    <a:pt x="7275" y="0"/>
                    <a:pt x="7192" y="0"/>
                  </a:cubicBezTo>
                  <a:lnTo>
                    <a:pt x="2024" y="0"/>
                  </a:lnTo>
                  <a:cubicBezTo>
                    <a:pt x="1941" y="0"/>
                    <a:pt x="1846" y="72"/>
                    <a:pt x="1846" y="179"/>
                  </a:cubicBezTo>
                  <a:cubicBezTo>
                    <a:pt x="1846" y="262"/>
                    <a:pt x="1917" y="357"/>
                    <a:pt x="2024" y="357"/>
                  </a:cubicBezTo>
                  <a:lnTo>
                    <a:pt x="2667" y="357"/>
                  </a:lnTo>
                  <a:lnTo>
                    <a:pt x="2667" y="2691"/>
                  </a:lnTo>
                  <a:lnTo>
                    <a:pt x="358" y="2691"/>
                  </a:lnTo>
                  <a:lnTo>
                    <a:pt x="358" y="357"/>
                  </a:lnTo>
                  <a:lnTo>
                    <a:pt x="1322" y="357"/>
                  </a:lnTo>
                  <a:cubicBezTo>
                    <a:pt x="1417" y="357"/>
                    <a:pt x="1501" y="274"/>
                    <a:pt x="1501" y="179"/>
                  </a:cubicBezTo>
                  <a:cubicBezTo>
                    <a:pt x="1501" y="84"/>
                    <a:pt x="1429" y="0"/>
                    <a:pt x="1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5"/>
          <p:cNvGrpSpPr/>
          <p:nvPr/>
        </p:nvGrpSpPr>
        <p:grpSpPr>
          <a:xfrm>
            <a:off x="6751596" y="520764"/>
            <a:ext cx="1644741" cy="2025360"/>
            <a:chOff x="2501950" y="1507050"/>
            <a:chExt cx="2392350" cy="2696525"/>
          </a:xfrm>
        </p:grpSpPr>
        <p:sp>
          <p:nvSpPr>
            <p:cNvPr id="492" name="Google Shape;492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idx="8" type="ctrTitle"/>
          </p:nvPr>
        </p:nvSpPr>
        <p:spPr>
          <a:xfrm>
            <a:off x="610130" y="411700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 sz="3000"/>
          </a:p>
        </p:txBody>
      </p:sp>
      <p:sp>
        <p:nvSpPr>
          <p:cNvPr id="516" name="Google Shape;516;p26"/>
          <p:cNvSpPr txBox="1"/>
          <p:nvPr>
            <p:ph idx="2" type="ctrTitle"/>
          </p:nvPr>
        </p:nvSpPr>
        <p:spPr>
          <a:xfrm>
            <a:off x="1168055" y="218320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</a:t>
            </a:r>
            <a:endParaRPr/>
          </a:p>
        </p:txBody>
      </p:sp>
      <p:sp>
        <p:nvSpPr>
          <p:cNvPr id="517" name="Google Shape;517;p26"/>
          <p:cNvSpPr txBox="1"/>
          <p:nvPr>
            <p:ph idx="4" type="ctrTitle"/>
          </p:nvPr>
        </p:nvSpPr>
        <p:spPr>
          <a:xfrm>
            <a:off x="1099016" y="33769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518" name="Google Shape;518;p26"/>
          <p:cNvSpPr txBox="1"/>
          <p:nvPr>
            <p:ph idx="7" type="subTitle"/>
          </p:nvPr>
        </p:nvSpPr>
        <p:spPr>
          <a:xfrm>
            <a:off x="1730535" y="1352525"/>
            <a:ext cx="28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Observing the numbers of departure seats between 2016 and 2020.</a:t>
            </a:r>
            <a:endParaRPr/>
          </a:p>
        </p:txBody>
      </p:sp>
      <p:sp>
        <p:nvSpPr>
          <p:cNvPr id="519" name="Google Shape;519;p26"/>
          <p:cNvSpPr txBox="1"/>
          <p:nvPr>
            <p:ph type="ctrTitle"/>
          </p:nvPr>
        </p:nvSpPr>
        <p:spPr>
          <a:xfrm>
            <a:off x="5430166" y="287614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PALIDA</a:t>
            </a:r>
            <a:endParaRPr/>
          </a:p>
        </p:txBody>
      </p:sp>
      <p:sp>
        <p:nvSpPr>
          <p:cNvPr id="520" name="Google Shape;520;p26"/>
          <p:cNvSpPr txBox="1"/>
          <p:nvPr>
            <p:ph idx="1" type="subTitle"/>
          </p:nvPr>
        </p:nvSpPr>
        <p:spPr>
          <a:xfrm>
            <a:off x="5946625" y="3367950"/>
            <a:ext cx="28107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COVID-19 data and understanding the statistics</a:t>
            </a:r>
            <a:endParaRPr/>
          </a:p>
        </p:txBody>
      </p:sp>
      <p:sp>
        <p:nvSpPr>
          <p:cNvPr id="521" name="Google Shape;521;p26"/>
          <p:cNvSpPr txBox="1"/>
          <p:nvPr>
            <p:ph idx="3" type="subTitle"/>
          </p:nvPr>
        </p:nvSpPr>
        <p:spPr>
          <a:xfrm>
            <a:off x="1684511" y="2683913"/>
            <a:ext cx="26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Observing the flight volume in the 5 major U.S. airports</a:t>
            </a:r>
            <a:endParaRPr/>
          </a:p>
        </p:txBody>
      </p:sp>
      <p:sp>
        <p:nvSpPr>
          <p:cNvPr id="522" name="Google Shape;522;p26"/>
          <p:cNvSpPr txBox="1"/>
          <p:nvPr>
            <p:ph idx="5" type="subTitle"/>
          </p:nvPr>
        </p:nvSpPr>
        <p:spPr>
          <a:xfrm>
            <a:off x="1730516" y="38462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trend of Influenza pandemic </a:t>
            </a:r>
            <a:endParaRPr/>
          </a:p>
        </p:txBody>
      </p:sp>
      <p:sp>
        <p:nvSpPr>
          <p:cNvPr id="523" name="Google Shape;523;p26"/>
          <p:cNvSpPr txBox="1"/>
          <p:nvPr>
            <p:ph idx="6" type="ctrTitle"/>
          </p:nvPr>
        </p:nvSpPr>
        <p:spPr>
          <a:xfrm>
            <a:off x="1099030" y="8342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5172000" y="3367950"/>
            <a:ext cx="413400" cy="43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 txBox="1"/>
          <p:nvPr>
            <p:ph idx="4" type="ctrTitle"/>
          </p:nvPr>
        </p:nvSpPr>
        <p:spPr>
          <a:xfrm>
            <a:off x="5499041" y="15798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JAYDEN</a:t>
            </a:r>
            <a:endParaRPr/>
          </a:p>
        </p:txBody>
      </p:sp>
      <p:sp>
        <p:nvSpPr>
          <p:cNvPr id="526" name="Google Shape;526;p26"/>
          <p:cNvSpPr txBox="1"/>
          <p:nvPr>
            <p:ph idx="5" type="subTitle"/>
          </p:nvPr>
        </p:nvSpPr>
        <p:spPr>
          <a:xfrm>
            <a:off x="5952850" y="2036025"/>
            <a:ext cx="27195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flight volume data from 2019 to 2020 (Covid-19) and 2017 to 2018 (Influenza)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909875" y="2680725"/>
            <a:ext cx="413400" cy="43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909875" y="3807225"/>
            <a:ext cx="413400" cy="43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5172000" y="2036025"/>
            <a:ext cx="413400" cy="43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909863" y="1455725"/>
            <a:ext cx="413400" cy="43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ctrTitle"/>
          </p:nvPr>
        </p:nvSpPr>
        <p:spPr>
          <a:xfrm>
            <a:off x="962466" y="110513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Sources:</a:t>
            </a:r>
            <a:endParaRPr sz="2400"/>
          </a:p>
        </p:txBody>
      </p:sp>
      <p:sp>
        <p:nvSpPr>
          <p:cNvPr id="536" name="Google Shape;536;p27"/>
          <p:cNvSpPr txBox="1"/>
          <p:nvPr>
            <p:ph idx="1" type="subTitle"/>
          </p:nvPr>
        </p:nvSpPr>
        <p:spPr>
          <a:xfrm>
            <a:off x="962475" y="1865475"/>
            <a:ext cx="27321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Center for Disease Control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World Health Organization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Kaggle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Bureau</a:t>
            </a: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Transportation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Federal Aviation Administration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2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538" name="Google Shape;538;p27"/>
          <p:cNvSpPr txBox="1"/>
          <p:nvPr>
            <p:ph type="ctrTitle"/>
          </p:nvPr>
        </p:nvSpPr>
        <p:spPr>
          <a:xfrm>
            <a:off x="4896004" y="1105125"/>
            <a:ext cx="26511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Cleaning Process:</a:t>
            </a:r>
            <a:endParaRPr sz="2200"/>
          </a:p>
        </p:txBody>
      </p:sp>
      <p:sp>
        <p:nvSpPr>
          <p:cNvPr id="539" name="Google Shape;539;p27"/>
          <p:cNvSpPr txBox="1"/>
          <p:nvPr>
            <p:ph idx="1" type="subTitle"/>
          </p:nvPr>
        </p:nvSpPr>
        <p:spPr>
          <a:xfrm>
            <a:off x="4815000" y="1865475"/>
            <a:ext cx="27321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conversion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Merge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Fill-in missing values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Unit conversion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File conversion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Excess columns removal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4" name="Google Shape;544;p28"/>
          <p:cNvCxnSpPr/>
          <p:nvPr/>
        </p:nvCxnSpPr>
        <p:spPr>
          <a:xfrm flipH="1">
            <a:off x="4700163" y="1476900"/>
            <a:ext cx="3600" cy="51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28"/>
          <p:cNvSpPr txBox="1"/>
          <p:nvPr>
            <p:ph type="ctrTitle"/>
          </p:nvPr>
        </p:nvSpPr>
        <p:spPr>
          <a:xfrm>
            <a:off x="558575" y="4116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ANALYSIS</a:t>
            </a:r>
            <a:endParaRPr/>
          </a:p>
        </p:txBody>
      </p:sp>
      <p:cxnSp>
        <p:nvCxnSpPr>
          <p:cNvPr id="546" name="Google Shape;546;p28"/>
          <p:cNvCxnSpPr/>
          <p:nvPr/>
        </p:nvCxnSpPr>
        <p:spPr>
          <a:xfrm>
            <a:off x="1034400" y="1411675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7" name="Google Shape;547;p28"/>
          <p:cNvGrpSpPr/>
          <p:nvPr/>
        </p:nvGrpSpPr>
        <p:grpSpPr>
          <a:xfrm>
            <a:off x="1372725" y="1224925"/>
            <a:ext cx="373500" cy="373500"/>
            <a:chOff x="1372725" y="1912500"/>
            <a:chExt cx="373500" cy="373500"/>
          </a:xfrm>
        </p:grpSpPr>
        <p:sp>
          <p:nvSpPr>
            <p:cNvPr id="548" name="Google Shape;548;p2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8"/>
          <p:cNvGrpSpPr/>
          <p:nvPr/>
        </p:nvGrpSpPr>
        <p:grpSpPr>
          <a:xfrm>
            <a:off x="4517029" y="1224913"/>
            <a:ext cx="373500" cy="373500"/>
            <a:chOff x="3212675" y="1912500"/>
            <a:chExt cx="373500" cy="373500"/>
          </a:xfrm>
        </p:grpSpPr>
        <p:sp>
          <p:nvSpPr>
            <p:cNvPr id="551" name="Google Shape;551;p2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7474608" y="1224925"/>
            <a:ext cx="373500" cy="373500"/>
            <a:chOff x="5557850" y="1912500"/>
            <a:chExt cx="373500" cy="373500"/>
          </a:xfrm>
        </p:grpSpPr>
        <p:sp>
          <p:nvSpPr>
            <p:cNvPr id="554" name="Google Shape;554;p2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8"/>
          <p:cNvSpPr txBox="1"/>
          <p:nvPr>
            <p:ph idx="4294967295" type="subTitle"/>
          </p:nvPr>
        </p:nvSpPr>
        <p:spPr>
          <a:xfrm>
            <a:off x="504525" y="3485375"/>
            <a:ext cx="2109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Looking at the general view of the departure seats in 5 major U.S. Airport, over 5 years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28"/>
          <p:cNvSpPr txBox="1"/>
          <p:nvPr>
            <p:ph idx="4294967295" type="ctrTitle"/>
          </p:nvPr>
        </p:nvSpPr>
        <p:spPr>
          <a:xfrm>
            <a:off x="916275" y="2110900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LARGER</a:t>
            </a:r>
            <a:br>
              <a:rPr lang="en" sz="2400">
                <a:solidFill>
                  <a:schemeClr val="accent2"/>
                </a:solidFill>
              </a:rPr>
            </a:br>
            <a:r>
              <a:rPr lang="en" sz="2400">
                <a:solidFill>
                  <a:schemeClr val="accent2"/>
                </a:solidFill>
              </a:rPr>
              <a:t>VIEW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558" name="Google Shape;558;p28"/>
          <p:cNvSpPr txBox="1"/>
          <p:nvPr>
            <p:ph idx="4294967295" type="ctrTitle"/>
          </p:nvPr>
        </p:nvSpPr>
        <p:spPr>
          <a:xfrm>
            <a:off x="4060575" y="22793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MEDIUM</a:t>
            </a:r>
            <a:br>
              <a:rPr lang="en" sz="2400">
                <a:solidFill>
                  <a:schemeClr val="accent1"/>
                </a:solidFill>
              </a:rPr>
            </a:br>
            <a:r>
              <a:rPr lang="en" sz="2400">
                <a:solidFill>
                  <a:schemeClr val="accent1"/>
                </a:solidFill>
              </a:rPr>
              <a:t>VIEW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59" name="Google Shape;559;p28"/>
          <p:cNvSpPr txBox="1"/>
          <p:nvPr>
            <p:ph idx="4294967295" type="ctrTitle"/>
          </p:nvPr>
        </p:nvSpPr>
        <p:spPr>
          <a:xfrm>
            <a:off x="7018150" y="2110899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FOCUSED VIEW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560" name="Google Shape;560;p28"/>
          <p:cNvCxnSpPr/>
          <p:nvPr/>
        </p:nvCxnSpPr>
        <p:spPr>
          <a:xfrm>
            <a:off x="1551088" y="1496075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8"/>
          <p:cNvCxnSpPr/>
          <p:nvPr/>
        </p:nvCxnSpPr>
        <p:spPr>
          <a:xfrm>
            <a:off x="7661350" y="1318199"/>
            <a:ext cx="0" cy="670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28"/>
          <p:cNvSpPr txBox="1"/>
          <p:nvPr>
            <p:ph idx="4294967295" type="subTitle"/>
          </p:nvPr>
        </p:nvSpPr>
        <p:spPr>
          <a:xfrm>
            <a:off x="3427575" y="3485375"/>
            <a:ext cx="2548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Observing for the impact of Influenza and COVID-19 pandemic in 2018 &amp; 2020 (by specific months)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28"/>
          <p:cNvSpPr txBox="1"/>
          <p:nvPr>
            <p:ph idx="4294967295" type="subTitle"/>
          </p:nvPr>
        </p:nvSpPr>
        <p:spPr>
          <a:xfrm>
            <a:off x="6463600" y="3726425"/>
            <a:ext cx="2395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Discovering the impact of Influenza and COVID-19 pandemic in 2018 &amp; 2020 (by specific months)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TOTAL DEPARTURES</a:t>
            </a:r>
            <a:endParaRPr/>
          </a:p>
        </p:txBody>
      </p:sp>
      <p:pic>
        <p:nvPicPr>
          <p:cNvPr id="569" name="Google Shape;5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230513"/>
            <a:ext cx="4023725" cy="268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025" y="1230513"/>
            <a:ext cx="4023725" cy="268248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9"/>
          <p:cNvSpPr/>
          <p:nvPr/>
        </p:nvSpPr>
        <p:spPr>
          <a:xfrm rot="5400000">
            <a:off x="3735352" y="2353711"/>
            <a:ext cx="3456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9"/>
          <p:cNvSpPr txBox="1"/>
          <p:nvPr/>
        </p:nvSpPr>
        <p:spPr>
          <a:xfrm>
            <a:off x="3418500" y="1751475"/>
            <a:ext cx="111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Significant drop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29"/>
          <p:cNvSpPr/>
          <p:nvPr/>
        </p:nvSpPr>
        <p:spPr>
          <a:xfrm rot="5400000">
            <a:off x="7980327" y="2353711"/>
            <a:ext cx="3456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9"/>
          <p:cNvSpPr txBox="1"/>
          <p:nvPr/>
        </p:nvSpPr>
        <p:spPr>
          <a:xfrm>
            <a:off x="7663475" y="1751475"/>
            <a:ext cx="111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Significant drop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TOTAL DEPARTURES</a:t>
            </a:r>
            <a:endParaRPr/>
          </a:p>
        </p:txBody>
      </p:sp>
      <p:pic>
        <p:nvPicPr>
          <p:cNvPr id="580" name="Google Shape;5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5" y="11418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775" y="11418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0"/>
          <p:cNvSpPr/>
          <p:nvPr/>
        </p:nvSpPr>
        <p:spPr>
          <a:xfrm rot="5400000">
            <a:off x="3466402" y="2306936"/>
            <a:ext cx="3456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"/>
          <p:cNvSpPr txBox="1"/>
          <p:nvPr/>
        </p:nvSpPr>
        <p:spPr>
          <a:xfrm>
            <a:off x="3208025" y="1704700"/>
            <a:ext cx="111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Significant drop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30"/>
          <p:cNvSpPr/>
          <p:nvPr/>
        </p:nvSpPr>
        <p:spPr>
          <a:xfrm rot="5400000">
            <a:off x="7840027" y="2306936"/>
            <a:ext cx="3456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0"/>
          <p:cNvSpPr txBox="1"/>
          <p:nvPr/>
        </p:nvSpPr>
        <p:spPr>
          <a:xfrm>
            <a:off x="7523175" y="1704700"/>
            <a:ext cx="111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Significant drop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TOTAL DEPARTURES</a:t>
            </a:r>
            <a:endParaRPr/>
          </a:p>
        </p:txBody>
      </p:sp>
      <p:pic>
        <p:nvPicPr>
          <p:cNvPr id="591" name="Google Shape;5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00" y="1265925"/>
            <a:ext cx="4233150" cy="28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1"/>
          <p:cNvSpPr/>
          <p:nvPr/>
        </p:nvSpPr>
        <p:spPr>
          <a:xfrm rot="5400000">
            <a:off x="5571177" y="2377111"/>
            <a:ext cx="3456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1"/>
          <p:cNvSpPr txBox="1"/>
          <p:nvPr/>
        </p:nvSpPr>
        <p:spPr>
          <a:xfrm>
            <a:off x="5254325" y="1774875"/>
            <a:ext cx="111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Significant drop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