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Corbel" panose="020B0503020204020204" pitchFamily="34" charset="0"/>
      <p:regular r:id="rId12"/>
      <p:bold r:id="rId13"/>
      <p:italic r:id="rId14"/>
      <p:boldItalic r:id="rId15"/>
    </p:embeddedFont>
    <p:embeddedFont>
      <p:font typeface="Fira Sans Condensed" panose="020B0503050000020004" pitchFamily="34" charset="0"/>
      <p:regular r:id="rId16"/>
      <p:bold r:id="rId17"/>
      <p:italic r:id="rId18"/>
      <p:boldItalic r:id="rId19"/>
    </p:embeddedFont>
    <p:embeddedFont>
      <p:font typeface="Franklin Gothic" panose="020B0604020202020204" charset="0"/>
      <p:bold r:id="rId20"/>
    </p:embeddedFont>
    <p:embeddedFont>
      <p:font typeface="Libre Franklin"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XzlTarEKS/z40ozGsn4Slap3T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485A42-109A-48C7-AE1F-B65DC8866614}">
  <a:tblStyle styleId="{27485A42-109A-48C7-AE1F-B65DC886661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theme" Target="theme/theme1.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1"/>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 name="Google Shape;18;p21"/>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 name="Google Shape;19;p21"/>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21"/>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 name="Google Shape;21;p21"/>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21"/>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21"/>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21"/>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5" name="Google Shape;25;p21"/>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 name="Google Shape;26;p21"/>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7" name="Google Shape;27;p2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3"/>
        <p:cNvGrpSpPr/>
        <p:nvPr/>
      </p:nvGrpSpPr>
      <p:grpSpPr>
        <a:xfrm>
          <a:off x="0" y="0"/>
          <a:ext cx="0" cy="0"/>
          <a:chOff x="0" y="0"/>
          <a:chExt cx="0" cy="0"/>
        </a:xfrm>
      </p:grpSpPr>
      <p:sp>
        <p:nvSpPr>
          <p:cNvPr id="84" name="Google Shape;84;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6" name="Google Shape;86;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7" name="Google Shape;8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0"/>
        <p:cNvGrpSpPr/>
        <p:nvPr/>
      </p:nvGrpSpPr>
      <p:grpSpPr>
        <a:xfrm>
          <a:off x="0" y="0"/>
          <a:ext cx="0" cy="0"/>
          <a:chOff x="0" y="0"/>
          <a:chExt cx="0" cy="0"/>
        </a:xfrm>
      </p:grpSpPr>
      <p:sp>
        <p:nvSpPr>
          <p:cNvPr id="91" name="Google Shape;91;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32"/>
          <p:cNvSpPr>
            <a:spLocks noGrp="1"/>
          </p:cNvSpPr>
          <p:nvPr>
            <p:ph type="pic" idx="2"/>
          </p:nvPr>
        </p:nvSpPr>
        <p:spPr>
          <a:xfrm>
            <a:off x="5183188" y="987425"/>
            <a:ext cx="6172200" cy="4873625"/>
          </a:xfrm>
          <a:prstGeom prst="rect">
            <a:avLst/>
          </a:prstGeom>
          <a:noFill/>
          <a:ln>
            <a:noFill/>
          </a:ln>
        </p:spPr>
      </p:sp>
      <p:sp>
        <p:nvSpPr>
          <p:cNvPr id="93" name="Google Shape;93;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4" name="Google Shape;9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7"/>
        <p:cNvGrpSpPr/>
        <p:nvPr/>
      </p:nvGrpSpPr>
      <p:grpSpPr>
        <a:xfrm>
          <a:off x="0" y="0"/>
          <a:ext cx="0" cy="0"/>
          <a:chOff x="0" y="0"/>
          <a:chExt cx="0" cy="0"/>
        </a:xfrm>
      </p:grpSpPr>
      <p:sp>
        <p:nvSpPr>
          <p:cNvPr id="98" name="Google Shape;98;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3"/>
        <p:cNvGrpSpPr/>
        <p:nvPr/>
      </p:nvGrpSpPr>
      <p:grpSpPr>
        <a:xfrm>
          <a:off x="0" y="0"/>
          <a:ext cx="0" cy="0"/>
          <a:chOff x="0" y="0"/>
          <a:chExt cx="0" cy="0"/>
        </a:xfrm>
      </p:grpSpPr>
      <p:sp>
        <p:nvSpPr>
          <p:cNvPr id="104" name="Google Shape;104;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30"/>
        <p:cNvGrpSpPr/>
        <p:nvPr/>
      </p:nvGrpSpPr>
      <p:grpSpPr>
        <a:xfrm>
          <a:off x="0" y="0"/>
          <a:ext cx="0" cy="0"/>
          <a:chOff x="0" y="0"/>
          <a:chExt cx="0" cy="0"/>
        </a:xfrm>
      </p:grpSpPr>
      <p:sp>
        <p:nvSpPr>
          <p:cNvPr id="31" name="Google Shape;31;p22"/>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33"/>
        <p:cNvGrpSpPr/>
        <p:nvPr/>
      </p:nvGrpSpPr>
      <p:grpSpPr>
        <a:xfrm>
          <a:off x="0" y="0"/>
          <a:ext cx="0" cy="0"/>
          <a:chOff x="0" y="0"/>
          <a:chExt cx="0" cy="0"/>
        </a:xfrm>
      </p:grpSpPr>
      <p:sp>
        <p:nvSpPr>
          <p:cNvPr id="34" name="Google Shape;34;p23"/>
          <p:cNvSpPr>
            <a:spLocks noGrp="1"/>
          </p:cNvSpPr>
          <p:nvPr>
            <p:ph type="pic" idx="2"/>
          </p:nvPr>
        </p:nvSpPr>
        <p:spPr>
          <a:xfrm>
            <a:off x="6096000" y="-22543"/>
            <a:ext cx="6096000" cy="6903086"/>
          </a:xfrm>
          <a:prstGeom prst="rect">
            <a:avLst/>
          </a:prstGeom>
          <a:noFill/>
          <a:ln>
            <a:noFill/>
          </a:ln>
        </p:spPr>
      </p:sp>
      <p:sp>
        <p:nvSpPr>
          <p:cNvPr id="35" name="Google Shape;35;p2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3"/>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2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
        <p:cNvGrpSpPr/>
        <p:nvPr/>
      </p:nvGrpSpPr>
      <p:grpSpPr>
        <a:xfrm>
          <a:off x="0" y="0"/>
          <a:ext cx="0" cy="0"/>
          <a:chOff x="0" y="0"/>
          <a:chExt cx="0" cy="0"/>
        </a:xfrm>
      </p:grpSpPr>
      <p:sp>
        <p:nvSpPr>
          <p:cNvPr id="41" name="Google Shape;41;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3" name="Google Shape;4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6"/>
        <p:cNvGrpSpPr/>
        <p:nvPr/>
      </p:nvGrpSpPr>
      <p:grpSpPr>
        <a:xfrm>
          <a:off x="0" y="0"/>
          <a:ext cx="0" cy="0"/>
          <a:chOff x="0" y="0"/>
          <a:chExt cx="0" cy="0"/>
        </a:xfrm>
      </p:grpSpPr>
      <p:sp>
        <p:nvSpPr>
          <p:cNvPr id="47" name="Google Shape;4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 name="Google Shape;68;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0" name="Google Shape;70;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200"/>
              <a:buNone/>
              <a:defRPr/>
            </a:lvl1pPr>
            <a:lvl2pPr marL="0" lvl="1" indent="0" algn="l">
              <a:lnSpc>
                <a:spcPct val="100000"/>
              </a:lnSpc>
              <a:spcBef>
                <a:spcPts val="0"/>
              </a:spcBef>
              <a:spcAft>
                <a:spcPts val="0"/>
              </a:spcAft>
              <a:buSzPts val="1200"/>
              <a:buNone/>
              <a:defRPr/>
            </a:lvl2pPr>
            <a:lvl3pPr marL="0" lvl="2" indent="0" algn="l">
              <a:lnSpc>
                <a:spcPct val="100000"/>
              </a:lnSpc>
              <a:spcBef>
                <a:spcPts val="0"/>
              </a:spcBef>
              <a:spcAft>
                <a:spcPts val="0"/>
              </a:spcAft>
              <a:buSzPts val="1200"/>
              <a:buNone/>
              <a:defRPr/>
            </a:lvl3pPr>
            <a:lvl4pPr marL="0" lvl="3" indent="0" algn="l">
              <a:lnSpc>
                <a:spcPct val="100000"/>
              </a:lnSpc>
              <a:spcBef>
                <a:spcPts val="0"/>
              </a:spcBef>
              <a:spcAft>
                <a:spcPts val="0"/>
              </a:spcAft>
              <a:buSzPts val="1200"/>
              <a:buNone/>
              <a:defRPr/>
            </a:lvl4pPr>
            <a:lvl5pPr marL="0" lvl="4" indent="0" algn="l">
              <a:lnSpc>
                <a:spcPct val="100000"/>
              </a:lnSpc>
              <a:spcBef>
                <a:spcPts val="0"/>
              </a:spcBef>
              <a:spcAft>
                <a:spcPts val="0"/>
              </a:spcAft>
              <a:buSzPts val="1200"/>
              <a:buNone/>
              <a:defRPr/>
            </a:lvl5pPr>
            <a:lvl6pPr marL="0" lvl="5" indent="0" algn="l">
              <a:lnSpc>
                <a:spcPct val="100000"/>
              </a:lnSpc>
              <a:spcBef>
                <a:spcPts val="0"/>
              </a:spcBef>
              <a:spcAft>
                <a:spcPts val="0"/>
              </a:spcAft>
              <a:buSzPts val="1200"/>
              <a:buNone/>
              <a:defRPr/>
            </a:lvl6pPr>
            <a:lvl7pPr marL="0" lvl="6" indent="0" algn="l">
              <a:lnSpc>
                <a:spcPct val="100000"/>
              </a:lnSpc>
              <a:spcBef>
                <a:spcPts val="0"/>
              </a:spcBef>
              <a:spcAft>
                <a:spcPts val="0"/>
              </a:spcAft>
              <a:buSzPts val="1200"/>
              <a:buNone/>
              <a:defRPr/>
            </a:lvl7pPr>
            <a:lvl8pPr marL="0" lvl="7" indent="0" algn="l">
              <a:lnSpc>
                <a:spcPct val="100000"/>
              </a:lnSpc>
              <a:spcBef>
                <a:spcPts val="0"/>
              </a:spcBef>
              <a:spcAft>
                <a:spcPts val="0"/>
              </a:spcAft>
              <a:buSzPts val="1200"/>
              <a:buNone/>
              <a:defRPr/>
            </a:lvl8pPr>
            <a:lvl9pPr marL="0" lvl="8" indent="0" algn="l">
              <a:lnSpc>
                <a:spcPct val="100000"/>
              </a:lnSpc>
              <a:spcBef>
                <a:spcPts val="0"/>
              </a:spcBef>
              <a:spcAft>
                <a:spcPts val="0"/>
              </a:spcAft>
              <a:buSzPts val="120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irector.vnest@vit.ac.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kavach.mic.gov.in/kavach2023P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1001094" y="273582"/>
            <a:ext cx="1003107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11111"/>
              <a:buFont typeface="Franklin Gothic"/>
              <a:buNone/>
            </a:pPr>
            <a:r>
              <a:rPr lang="en-US"/>
              <a:t>Important Pointers for the Idea Submission </a:t>
            </a:r>
            <a:endParaRPr/>
          </a:p>
        </p:txBody>
      </p:sp>
      <p:sp>
        <p:nvSpPr>
          <p:cNvPr id="114" name="Google Shape;114;p5"/>
          <p:cNvSpPr txBox="1">
            <a:spLocks noGrp="1"/>
          </p:cNvSpPr>
          <p:nvPr>
            <p:ph type="body" idx="1"/>
          </p:nvPr>
        </p:nvSpPr>
        <p:spPr>
          <a:xfrm>
            <a:off x="959194" y="1433306"/>
            <a:ext cx="10755011" cy="392296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a:t>Kindly keep the maximum slides limit to 4 pages.</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All the topics should be utilized for description of your idea</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Try to avoid paragraphs and post your idea in points</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Keep your explanation precisely and easy to understand</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Idea should be unique and novel. If it has a business potential more weightage will be given. </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Apart from this PPT abstract of your idea will be asked separately while submitting</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You need to save the file in PDF and upload the same on portal. No PPT, Word Doc or any other format will be supported.</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You can use own theme for the slides.</a:t>
            </a:r>
            <a:endParaRPr/>
          </a:p>
          <a:p>
            <a:pPr marL="285750" lvl="0" indent="-285750" algn="l" rtl="0">
              <a:lnSpc>
                <a:spcPct val="90000"/>
              </a:lnSpc>
              <a:spcBef>
                <a:spcPts val="1000"/>
              </a:spcBef>
              <a:spcAft>
                <a:spcPts val="0"/>
              </a:spcAft>
              <a:buSzPts val="1600"/>
              <a:buFont typeface="Noto Sans Symbols"/>
              <a:buChar char="⮚"/>
            </a:pPr>
            <a:r>
              <a:rPr lang="en-US"/>
              <a:t>It is mandatory to have one faculty mentor associated with your team.</a:t>
            </a:r>
            <a:endParaRPr/>
          </a:p>
          <a:p>
            <a:pPr marL="285750" lvl="0" indent="-285750" algn="l" rtl="0">
              <a:lnSpc>
                <a:spcPct val="90000"/>
              </a:lnSpc>
              <a:spcBef>
                <a:spcPts val="1000"/>
              </a:spcBef>
              <a:spcAft>
                <a:spcPts val="0"/>
              </a:spcAft>
              <a:buSzPts val="1600"/>
              <a:buFont typeface="Noto Sans Symbols"/>
              <a:buChar char="⮚"/>
            </a:pPr>
            <a:r>
              <a:rPr lang="en-US"/>
              <a:t>One Industry Mentor is most recommended (if you need guidance, please contact Faculty coordinators or write to </a:t>
            </a:r>
            <a:r>
              <a:rPr lang="en-US" u="sng">
                <a:solidFill>
                  <a:schemeClr val="hlink"/>
                </a:solidFill>
                <a:hlinkClick r:id="rId3"/>
              </a:rPr>
              <a:t>director.vnest@vit.ac.in</a:t>
            </a:r>
            <a:endParaRPr/>
          </a:p>
          <a:p>
            <a:pPr marL="285750" lvl="0" indent="-285750" algn="l" rtl="0">
              <a:lnSpc>
                <a:spcPct val="90000"/>
              </a:lnSpc>
              <a:spcBef>
                <a:spcPts val="1000"/>
              </a:spcBef>
              <a:spcAft>
                <a:spcPts val="0"/>
              </a:spcAft>
              <a:buSzPts val="1600"/>
              <a:buFont typeface="Noto Sans Symbols"/>
              <a:buChar char="⮚"/>
            </a:pPr>
            <a:r>
              <a:rPr lang="en-US"/>
              <a:t>At least on girl student participant is required per team. </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You can delete this slide (Important Pointers) when you upload the details of your idea on KAVACH PORTAL.</a:t>
            </a:r>
            <a:endParaRPr/>
          </a:p>
        </p:txBody>
      </p:sp>
      <p:sp>
        <p:nvSpPr>
          <p:cNvPr id="115" name="Google Shape;115;p5"/>
          <p:cNvSpPr txBox="1">
            <a:spLocks noGrp="1"/>
          </p:cNvSpPr>
          <p:nvPr>
            <p:ph type="body" idx="2"/>
          </p:nvPr>
        </p:nvSpPr>
        <p:spPr>
          <a:xfrm>
            <a:off x="1070403" y="932277"/>
            <a:ext cx="6145943"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a:solidFill>
                  <a:schemeClr val="dk1"/>
                </a:solidFill>
              </a:rPr>
              <a:t>Please ensure below pointers are met while registering   </a:t>
            </a:r>
            <a:endParaRPr>
              <a:solidFill>
                <a:schemeClr val="dk1"/>
              </a:solidFill>
            </a:endParaRPr>
          </a:p>
        </p:txBody>
      </p:sp>
      <p:sp>
        <p:nvSpPr>
          <p:cNvPr id="116" name="Google Shape;116;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fld id="{00000000-1234-1234-1234-123412341234}" type="slidenum">
              <a:rPr lang="en-US"/>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
          <p:cNvSpPr txBox="1">
            <a:spLocks noGrp="1"/>
          </p:cNvSpPr>
          <p:nvPr>
            <p:ph type="ctrTitle"/>
          </p:nvPr>
        </p:nvSpPr>
        <p:spPr>
          <a:xfrm>
            <a:off x="388322" y="423933"/>
            <a:ext cx="11041678"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122" name="Google Shape;122;p1"/>
          <p:cNvSpPr txBox="1">
            <a:spLocks noGrp="1"/>
          </p:cNvSpPr>
          <p:nvPr>
            <p:ph type="body" idx="1"/>
          </p:nvPr>
        </p:nvSpPr>
        <p:spPr>
          <a:xfrm>
            <a:off x="388322" y="1103970"/>
            <a:ext cx="11481124" cy="4861932"/>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r>
              <a:rPr lang="en-US" b="1">
                <a:solidFill>
                  <a:schemeClr val="dk1"/>
                </a:solidFill>
                <a:latin typeface="Franklin Gothic"/>
                <a:ea typeface="Franklin Gothic"/>
                <a:cs typeface="Franklin Gothic"/>
                <a:sym typeface="Franklin Gothic"/>
              </a:rPr>
              <a:t>PSID (Problem statement ID) : </a:t>
            </a:r>
            <a:r>
              <a:rPr lang="en-US" b="1">
                <a:solidFill>
                  <a:srgbClr val="212529"/>
                </a:solidFill>
                <a:latin typeface="Franklin Gothic"/>
                <a:ea typeface="Franklin Gothic"/>
                <a:cs typeface="Franklin Gothic"/>
                <a:sym typeface="Franklin Gothic"/>
              </a:rPr>
              <a:t>KVH-005</a:t>
            </a:r>
            <a:endParaRPr sz="2400" b="1">
              <a:latin typeface="Franklin Gothic"/>
              <a:ea typeface="Franklin Gothic"/>
              <a:cs typeface="Franklin Gothic"/>
              <a:sym typeface="Franklin Gothic"/>
            </a:endParaRPr>
          </a:p>
          <a:p>
            <a:pPr marL="0" lvl="0" indent="0" algn="l" rtl="0">
              <a:lnSpc>
                <a:spcPct val="90000"/>
              </a:lnSpc>
              <a:spcBef>
                <a:spcPts val="1000"/>
              </a:spcBef>
              <a:spcAft>
                <a:spcPts val="0"/>
              </a:spcAft>
              <a:buSzPts val="1800"/>
              <a:buNone/>
            </a:pPr>
            <a:r>
              <a:rPr lang="en-US" sz="1400">
                <a:solidFill>
                  <a:schemeClr val="dk1"/>
                </a:solidFill>
                <a:latin typeface="Calibri"/>
                <a:ea typeface="Calibri"/>
                <a:cs typeface="Calibri"/>
                <a:sym typeface="Calibri"/>
              </a:rPr>
              <a:t>(Click here- </a:t>
            </a:r>
            <a:r>
              <a:rPr lang="en-US" sz="14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https://kavach.mic.gov.in/kavach2023PS</a:t>
            </a:r>
            <a:r>
              <a:rPr lang="en-US"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lt2"/>
              </a:buClr>
              <a:buSzPts val="1800"/>
              <a:buNone/>
            </a:pPr>
            <a:r>
              <a:rPr lang="en-US" b="1">
                <a:solidFill>
                  <a:schemeClr val="dk1"/>
                </a:solidFill>
                <a:latin typeface="Franklin Gothic"/>
                <a:ea typeface="Franklin Gothic"/>
                <a:cs typeface="Franklin Gothic"/>
                <a:sym typeface="Franklin Gothic"/>
              </a:rPr>
              <a:t>   </a:t>
            </a:r>
            <a:br>
              <a:rPr lang="en-US" b="1">
                <a:solidFill>
                  <a:schemeClr val="dk1"/>
                </a:solidFill>
                <a:latin typeface="Franklin Gothic"/>
                <a:ea typeface="Franklin Gothic"/>
                <a:cs typeface="Franklin Gothic"/>
                <a:sym typeface="Franklin Gothic"/>
              </a:rPr>
            </a:br>
            <a:r>
              <a:rPr lang="en-US" b="1">
                <a:solidFill>
                  <a:schemeClr val="dk1"/>
                </a:solidFill>
                <a:latin typeface="Franklin Gothic"/>
                <a:ea typeface="Franklin Gothic"/>
                <a:cs typeface="Franklin Gothic"/>
                <a:sym typeface="Franklin Gothic"/>
              </a:rPr>
              <a:t>Problem Statement Title: </a:t>
            </a:r>
            <a:r>
              <a:rPr lang="en-US" b="1">
                <a:solidFill>
                  <a:srgbClr val="212529"/>
                </a:solidFill>
                <a:highlight>
                  <a:srgbClr val="FFFFFF"/>
                </a:highlight>
                <a:latin typeface="Franklin Gothic"/>
                <a:ea typeface="Franklin Gothic"/>
                <a:cs typeface="Franklin Gothic"/>
                <a:sym typeface="Franklin Gothic"/>
              </a:rPr>
              <a:t>Advanced ANPR &amp; FRS solution</a:t>
            </a:r>
            <a:endParaRPr b="1">
              <a:solidFill>
                <a:schemeClr val="dk1"/>
              </a:solidFill>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br>
              <a:rPr lang="en-US" b="1">
                <a:solidFill>
                  <a:schemeClr val="dk1"/>
                </a:solidFill>
                <a:latin typeface="Franklin Gothic"/>
                <a:ea typeface="Franklin Gothic"/>
                <a:cs typeface="Franklin Gothic"/>
                <a:sym typeface="Franklin Gothic"/>
              </a:rPr>
            </a:br>
            <a:r>
              <a:rPr lang="en-US" b="1">
                <a:solidFill>
                  <a:schemeClr val="dk1"/>
                </a:solidFill>
                <a:latin typeface="Franklin Gothic"/>
                <a:ea typeface="Franklin Gothic"/>
                <a:cs typeface="Franklin Gothic"/>
                <a:sym typeface="Franklin Gothic"/>
              </a:rPr>
              <a:t>Team Name: Enigma Decoders</a:t>
            </a:r>
            <a:endParaRPr b="1">
              <a:solidFill>
                <a:schemeClr val="dk1"/>
              </a:solidFill>
            </a:endParaRPr>
          </a:p>
          <a:p>
            <a:pPr marL="0" lvl="0" indent="0" algn="l" rtl="0">
              <a:lnSpc>
                <a:spcPct val="90000"/>
              </a:lnSpc>
              <a:spcBef>
                <a:spcPts val="1000"/>
              </a:spcBef>
              <a:spcAft>
                <a:spcPts val="0"/>
              </a:spcAft>
              <a:buClr>
                <a:schemeClr val="lt2"/>
              </a:buClr>
              <a:buSzPts val="1800"/>
              <a:buNone/>
            </a:pPr>
            <a:br>
              <a:rPr lang="en-US" b="1">
                <a:solidFill>
                  <a:schemeClr val="dk1"/>
                </a:solidFill>
                <a:latin typeface="Franklin Gothic"/>
                <a:ea typeface="Franklin Gothic"/>
                <a:cs typeface="Franklin Gothic"/>
                <a:sym typeface="Franklin Gothic"/>
              </a:rPr>
            </a:br>
            <a:r>
              <a:rPr lang="en-US" b="1">
                <a:solidFill>
                  <a:schemeClr val="dk1"/>
                </a:solidFill>
                <a:latin typeface="Franklin Gothic"/>
                <a:ea typeface="Franklin Gothic"/>
                <a:cs typeface="Franklin Gothic"/>
                <a:sym typeface="Franklin Gothic"/>
              </a:rPr>
              <a:t>Team Leader Name: Prathamesh Potabatti</a:t>
            </a:r>
            <a:endParaRPr b="1">
              <a:solidFill>
                <a:schemeClr val="dk1"/>
              </a:solidFill>
            </a:endParaRPr>
          </a:p>
          <a:p>
            <a:pPr marL="0" lvl="0" indent="0" algn="l" rtl="0">
              <a:lnSpc>
                <a:spcPct val="90000"/>
              </a:lnSpc>
              <a:spcBef>
                <a:spcPts val="1000"/>
              </a:spcBef>
              <a:spcAft>
                <a:spcPts val="0"/>
              </a:spcAft>
              <a:buClr>
                <a:schemeClr val="lt2"/>
              </a:buClr>
              <a:buSzPts val="1800"/>
              <a:buNone/>
            </a:pPr>
            <a:br>
              <a:rPr lang="en-US" b="1">
                <a:solidFill>
                  <a:schemeClr val="dk1"/>
                </a:solidFill>
                <a:latin typeface="Franklin Gothic"/>
                <a:ea typeface="Franklin Gothic"/>
                <a:cs typeface="Franklin Gothic"/>
                <a:sym typeface="Franklin Gothic"/>
              </a:rPr>
            </a:br>
            <a:r>
              <a:rPr lang="en-US" b="1">
                <a:solidFill>
                  <a:schemeClr val="dk1"/>
                </a:solidFill>
                <a:latin typeface="Franklin Gothic"/>
                <a:ea typeface="Franklin Gothic"/>
                <a:cs typeface="Franklin Gothic"/>
                <a:sym typeface="Franklin Gothic"/>
              </a:rPr>
              <a:t>Institute Code (AISHE):C-49441</a:t>
            </a:r>
            <a:endParaRPr/>
          </a:p>
          <a:p>
            <a:pPr marL="0" lvl="0" indent="0" algn="l" rtl="0">
              <a:lnSpc>
                <a:spcPct val="90000"/>
              </a:lnSpc>
              <a:spcBef>
                <a:spcPts val="1000"/>
              </a:spcBef>
              <a:spcAft>
                <a:spcPts val="0"/>
              </a:spcAft>
              <a:buClr>
                <a:schemeClr val="lt2"/>
              </a:buClr>
              <a:buSzPts val="1800"/>
              <a:buNone/>
            </a:pPr>
            <a:br>
              <a:rPr lang="en-US" b="1">
                <a:solidFill>
                  <a:schemeClr val="dk1"/>
                </a:solidFill>
                <a:latin typeface="Franklin Gothic"/>
                <a:ea typeface="Franklin Gothic"/>
                <a:cs typeface="Franklin Gothic"/>
                <a:sym typeface="Franklin Gothic"/>
              </a:rPr>
            </a:br>
            <a:r>
              <a:rPr lang="en-US" b="1">
                <a:solidFill>
                  <a:schemeClr val="dk1"/>
                </a:solidFill>
                <a:latin typeface="Franklin Gothic"/>
                <a:ea typeface="Franklin Gothic"/>
                <a:cs typeface="Franklin Gothic"/>
                <a:sym typeface="Franklin Gothic"/>
              </a:rPr>
              <a:t>Institute Name: Vellore Institute of Technology, Chennai</a:t>
            </a:r>
            <a:endParaRPr b="1">
              <a:solidFill>
                <a:schemeClr val="dk1"/>
              </a:solidFill>
            </a:endParaRPr>
          </a:p>
          <a:p>
            <a:pPr marL="0" lvl="0" indent="0" algn="l" rtl="0">
              <a:lnSpc>
                <a:spcPct val="90000"/>
              </a:lnSpc>
              <a:spcBef>
                <a:spcPts val="1000"/>
              </a:spcBef>
              <a:spcAft>
                <a:spcPts val="0"/>
              </a:spcAft>
              <a:buClr>
                <a:schemeClr val="lt2"/>
              </a:buClr>
              <a:buSzPts val="1800"/>
              <a:buNone/>
            </a:pPr>
            <a:endParaRPr b="1">
              <a:solidFill>
                <a:schemeClr val="dk1"/>
              </a:solidFill>
              <a:latin typeface="Franklin Gothic"/>
              <a:ea typeface="Franklin Gothic"/>
              <a:cs typeface="Franklin Gothic"/>
              <a:sym typeface="Frankli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
          <p:cNvSpPr txBox="1">
            <a:spLocks noGrp="1"/>
          </p:cNvSpPr>
          <p:nvPr>
            <p:ph type="title"/>
          </p:nvPr>
        </p:nvSpPr>
        <p:spPr>
          <a:xfrm>
            <a:off x="94228" y="144261"/>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Idea/Approach Details</a:t>
            </a:r>
            <a:endParaRPr/>
          </a:p>
        </p:txBody>
      </p:sp>
      <p:sp>
        <p:nvSpPr>
          <p:cNvPr id="129" name="Google Shape;129;p2"/>
          <p:cNvSpPr txBox="1">
            <a:spLocks noGrp="1"/>
          </p:cNvSpPr>
          <p:nvPr>
            <p:ph type="body" idx="1"/>
          </p:nvPr>
        </p:nvSpPr>
        <p:spPr>
          <a:xfrm>
            <a:off x="94228" y="755124"/>
            <a:ext cx="7165215" cy="5824747"/>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dk1"/>
                </a:solidFill>
                <a:latin typeface="Franklin Gothic"/>
                <a:ea typeface="Franklin Gothic"/>
                <a:cs typeface="Franklin Gothic"/>
                <a:sym typeface="Franklin Gothic"/>
              </a:rPr>
              <a:t>Describe your idea/Solution/Prototype here:</a:t>
            </a:r>
            <a:endParaRPr dirty="0">
              <a:solidFill>
                <a:schemeClr val="dk1"/>
              </a:solidFill>
            </a:endParaRPr>
          </a:p>
          <a:p>
            <a:pPr marL="285750" lvl="0" indent="-298450" algn="l" rtl="0">
              <a:lnSpc>
                <a:spcPct val="100000"/>
              </a:lnSpc>
              <a:spcBef>
                <a:spcPts val="1000"/>
              </a:spcBef>
              <a:spcAft>
                <a:spcPts val="0"/>
              </a:spcAft>
              <a:buSzPts val="1800"/>
              <a:buFont typeface="Noto Sans Symbols"/>
              <a:buChar char="⮚"/>
            </a:pPr>
            <a:r>
              <a:rPr lang="en-US" sz="1800" dirty="0">
                <a:latin typeface="Fira Sans Condensed"/>
                <a:ea typeface="Fira Sans Condensed"/>
                <a:cs typeface="Fira Sans Condensed"/>
                <a:sym typeface="Fira Sans Condensed"/>
              </a:rPr>
              <a:t>The main goal of this project is to implement an automatic number plate recognition system from a CCTV footage. From the CCTV video footage we have to extract the characters on the number plate of the ongoing cars. Another feature which we would be adding to this project is face recognition. We have to extract the number plate and the face of the driver and store the face image and the number plate as text in a backend database.</a:t>
            </a:r>
            <a:endParaRPr sz="1800" dirty="0">
              <a:latin typeface="Fira Sans Condensed"/>
              <a:ea typeface="Fira Sans Condensed"/>
              <a:cs typeface="Fira Sans Condensed"/>
              <a:sym typeface="Fira Sans Condensed"/>
            </a:endParaRPr>
          </a:p>
          <a:p>
            <a:pPr marL="285750" lvl="0" indent="-298450" algn="l" rtl="0">
              <a:lnSpc>
                <a:spcPct val="100000"/>
              </a:lnSpc>
              <a:spcBef>
                <a:spcPts val="1000"/>
              </a:spcBef>
              <a:spcAft>
                <a:spcPts val="0"/>
              </a:spcAft>
              <a:buSzPts val="1800"/>
              <a:buFont typeface="Noto Sans Symbols"/>
              <a:buChar char="⮚"/>
            </a:pPr>
            <a:r>
              <a:rPr lang="en-US" sz="1800" dirty="0">
                <a:latin typeface="Fira Sans Condensed"/>
                <a:ea typeface="Fira Sans Condensed"/>
                <a:cs typeface="Fira Sans Condensed"/>
                <a:sym typeface="Fira Sans Condensed"/>
              </a:rPr>
              <a:t>We will be using CRNN algorithm to detect and record the number plate of the cars. We first have to train the Deep Learning model on a large datasets of car number plates. The dataset has to be augmented for better accuracy of the model. First, we focus on extracting the number plate, i.e., train the model to detect and draw a bounding box on the number plate. Then, we pass this to a Language processing model which uses LSTMs or Transformer based models to extract the textual content. Later, we will store this information into the database.</a:t>
            </a:r>
            <a:endParaRPr sz="1800" dirty="0">
              <a:latin typeface="Fira Sans Condensed"/>
              <a:ea typeface="Fira Sans Condensed"/>
              <a:cs typeface="Fira Sans Condensed"/>
              <a:sym typeface="Fira Sans Condensed"/>
            </a:endParaRPr>
          </a:p>
          <a:p>
            <a:pPr marL="101600" lvl="0" indent="0" algn="l" rtl="0">
              <a:lnSpc>
                <a:spcPct val="100000"/>
              </a:lnSpc>
              <a:spcBef>
                <a:spcPts val="1000"/>
              </a:spcBef>
              <a:spcAft>
                <a:spcPts val="0"/>
              </a:spcAft>
              <a:buClr>
                <a:schemeClr val="dk1"/>
              </a:buClr>
              <a:buSzPts val="1600"/>
              <a:buFont typeface="Noto Sans Symbols"/>
              <a:buNone/>
            </a:pPr>
            <a:endParaRPr dirty="0"/>
          </a:p>
        </p:txBody>
      </p:sp>
      <p:sp>
        <p:nvSpPr>
          <p:cNvPr id="130" name="Google Shape;130;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fld id="{00000000-1234-1234-1234-123412341234}" type="slidenum">
              <a:rPr lang="en-US"/>
              <a:t>3</a:t>
            </a:fld>
            <a:endParaRPr/>
          </a:p>
        </p:txBody>
      </p:sp>
      <p:sp>
        <p:nvSpPr>
          <p:cNvPr id="131" name="Google Shape;131;p2"/>
          <p:cNvSpPr txBox="1"/>
          <p:nvPr/>
        </p:nvSpPr>
        <p:spPr>
          <a:xfrm>
            <a:off x="7261438" y="2744167"/>
            <a:ext cx="4689138"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Franklin Gothic"/>
                <a:ea typeface="Franklin Gothic"/>
                <a:cs typeface="Franklin Gothic"/>
                <a:sym typeface="Franklin Gothic"/>
              </a:rPr>
              <a:t>Add process flow chart or simulated image of prototype or any relevant image related to your idea</a:t>
            </a:r>
            <a:endParaRPr sz="1400" b="0" i="0" u="none" strike="noStrike" cap="none">
              <a:solidFill>
                <a:schemeClr val="dk1"/>
              </a:solidFill>
              <a:latin typeface="Arial"/>
              <a:ea typeface="Arial"/>
              <a:cs typeface="Arial"/>
              <a:sym typeface="Arial"/>
            </a:endParaRPr>
          </a:p>
        </p:txBody>
      </p:sp>
      <p:sp>
        <p:nvSpPr>
          <p:cNvPr id="132" name="Google Shape;132;p2"/>
          <p:cNvSpPr txBox="1"/>
          <p:nvPr/>
        </p:nvSpPr>
        <p:spPr>
          <a:xfrm>
            <a:off x="7378575" y="4144617"/>
            <a:ext cx="4689138" cy="2435253"/>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u="none" strike="noStrike" cap="none" dirty="0">
                <a:solidFill>
                  <a:schemeClr val="dk1"/>
                </a:solidFill>
                <a:latin typeface="Franklin Gothic"/>
                <a:ea typeface="Franklin Gothic"/>
                <a:cs typeface="Franklin Gothic"/>
                <a:sym typeface="Franklin Gothic"/>
              </a:rPr>
              <a:t>Describe your Technology stack here</a:t>
            </a:r>
            <a:r>
              <a:rPr lang="en-US" sz="1600" b="0" i="0" u="none" strike="noStrike" cap="none" dirty="0">
                <a:solidFill>
                  <a:schemeClr val="dk1"/>
                </a:solidFill>
                <a:latin typeface="Libre Franklin"/>
                <a:ea typeface="Libre Franklin"/>
                <a:cs typeface="Libre Franklin"/>
                <a:sym typeface="Libre Franklin"/>
              </a:rPr>
              <a:t>:</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Python</a:t>
            </a:r>
            <a:r>
              <a:rPr lang="en-US" sz="1600" b="0" i="0" u="none" strike="noStrike" cap="none" dirty="0">
                <a:solidFill>
                  <a:schemeClr val="dk1"/>
                </a:solidFill>
                <a:latin typeface="Libre Franklin"/>
                <a:ea typeface="Libre Franklin"/>
                <a:cs typeface="Libre Franklin"/>
                <a:sym typeface="Libre Franklin"/>
              </a:rPr>
              <a:t>  </a:t>
            </a:r>
            <a:endParaRPr sz="1600" b="0" i="0" u="none" strike="noStrike" cap="none" dirty="0">
              <a:solidFill>
                <a:schemeClr val="dk1"/>
              </a:solidFill>
              <a:latin typeface="Libre Franklin"/>
              <a:ea typeface="Libre Franklin"/>
              <a:cs typeface="Libre Franklin"/>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u="none" strike="noStrike" cap="none" dirty="0">
                <a:solidFill>
                  <a:schemeClr val="dk1"/>
                </a:solidFill>
                <a:latin typeface="Libre Franklin"/>
                <a:ea typeface="Libre Franklin"/>
                <a:cs typeface="Libre Franklin"/>
                <a:sym typeface="Libre Franklin"/>
              </a:rPr>
              <a:t>Ope</a:t>
            </a:r>
            <a:r>
              <a:rPr lang="en-US" sz="1600" dirty="0">
                <a:solidFill>
                  <a:schemeClr val="dk1"/>
                </a:solidFill>
                <a:latin typeface="Libre Franklin"/>
                <a:ea typeface="Libre Franklin"/>
                <a:cs typeface="Libre Franklin"/>
                <a:sym typeface="Libre Franklin"/>
              </a:rPr>
              <a:t>nCV</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err="1">
                <a:solidFill>
                  <a:schemeClr val="dk1"/>
                </a:solidFill>
                <a:latin typeface="Libre Franklin"/>
                <a:ea typeface="Arial"/>
                <a:cs typeface="Arial"/>
                <a:sym typeface="Libre Franklin"/>
              </a:rPr>
              <a:t>Tensorflow</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dk1"/>
              </a:buClr>
              <a:buSzPts val="1600"/>
              <a:buFont typeface="Arial"/>
              <a:buNone/>
            </a:pPr>
            <a:endParaRPr sz="1600" b="0" i="0" u="none" strike="noStrike" cap="none" dirty="0">
              <a:solidFill>
                <a:schemeClr val="dk1"/>
              </a:solidFill>
              <a:latin typeface="Libre Franklin"/>
              <a:ea typeface="Libre Franklin"/>
              <a:cs typeface="Libre Franklin"/>
              <a:sym typeface="Libre Franklin"/>
            </a:endParaRPr>
          </a:p>
        </p:txBody>
      </p:sp>
      <p:pic>
        <p:nvPicPr>
          <p:cNvPr id="1026" name="Picture 2">
            <a:extLst>
              <a:ext uri="{FF2B5EF4-FFF2-40B4-BE49-F238E27FC236}">
                <a16:creationId xmlns:a16="http://schemas.microsoft.com/office/drawing/2014/main" id="{62C3D5A1-FD9D-1B39-9809-D0A0BF292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6777" y="278130"/>
            <a:ext cx="4672367" cy="34515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0" y="0"/>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Idea/Approach Details</a:t>
            </a:r>
            <a:endParaRPr/>
          </a:p>
        </p:txBody>
      </p:sp>
      <p:sp>
        <p:nvSpPr>
          <p:cNvPr id="138" name="Google Shape;138;p3"/>
          <p:cNvSpPr txBox="1">
            <a:spLocks noGrp="1"/>
          </p:cNvSpPr>
          <p:nvPr>
            <p:ph type="body" idx="1"/>
          </p:nvPr>
        </p:nvSpPr>
        <p:spPr>
          <a:xfrm>
            <a:off x="0" y="1613215"/>
            <a:ext cx="5780808" cy="559684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92100" algn="l" rtl="0">
              <a:lnSpc>
                <a:spcPct val="90000"/>
              </a:lnSpc>
              <a:spcBef>
                <a:spcPts val="0"/>
              </a:spcBef>
              <a:spcAft>
                <a:spcPts val="0"/>
              </a:spcAft>
              <a:buSzPts val="1700"/>
              <a:buFont typeface="Noto Sans Symbols"/>
              <a:buChar char="⮚"/>
            </a:pPr>
            <a:r>
              <a:rPr lang="en-US" sz="1800">
                <a:latin typeface="Fira Sans Condensed"/>
                <a:ea typeface="Fira Sans Condensed"/>
                <a:cs typeface="Fira Sans Condensed"/>
                <a:sym typeface="Fira Sans Condensed"/>
              </a:rPr>
              <a:t>Useful for speed cameras to detect if any driver is overspeeding and then capture his face and his car details.This system can be used on speed cameras to detect if any driver is overspeeding and then capture his face and his car details</a:t>
            </a:r>
            <a:r>
              <a:rPr lang="en-US" sz="1700">
                <a:latin typeface="Fira Sans Condensed"/>
                <a:ea typeface="Fira Sans Condensed"/>
                <a:cs typeface="Fira Sans Condensed"/>
                <a:sym typeface="Fira Sans Condensed"/>
              </a:rPr>
              <a:t>.</a:t>
            </a:r>
            <a:r>
              <a:rPr lang="en-US" sz="1700"/>
              <a:t>  </a:t>
            </a:r>
            <a:endParaRPr sz="1700"/>
          </a:p>
          <a:p>
            <a:pPr marL="285750" lvl="0" indent="-304800" algn="l" rtl="0">
              <a:lnSpc>
                <a:spcPct val="90000"/>
              </a:lnSpc>
              <a:spcBef>
                <a:spcPts val="0"/>
              </a:spcBef>
              <a:spcAft>
                <a:spcPts val="0"/>
              </a:spcAft>
              <a:buSzPts val="1900"/>
              <a:buChar char="⮚"/>
            </a:pPr>
            <a:r>
              <a:rPr lang="en-US" sz="1800">
                <a:latin typeface="Fira Sans Condensed"/>
                <a:ea typeface="Fira Sans Condensed"/>
                <a:cs typeface="Fira Sans Condensed"/>
                <a:sym typeface="Fira Sans Condensed"/>
              </a:rPr>
              <a:t>Huge parking lots can also use this system for better management of cars and keeping a record of who has entered and who has exited the parking lot along with the time stamps.</a:t>
            </a:r>
            <a:endParaRPr sz="1800">
              <a:latin typeface="Fira Sans Condensed"/>
              <a:ea typeface="Fira Sans Condensed"/>
              <a:cs typeface="Fira Sans Condensed"/>
              <a:sym typeface="Fira Sans Condensed"/>
            </a:endParaRPr>
          </a:p>
          <a:p>
            <a:pPr marL="285750" lvl="0" indent="-317500" algn="l" rtl="0">
              <a:lnSpc>
                <a:spcPct val="90000"/>
              </a:lnSpc>
              <a:spcBef>
                <a:spcPts val="0"/>
              </a:spcBef>
              <a:spcAft>
                <a:spcPts val="0"/>
              </a:spcAft>
              <a:buSzPts val="2100"/>
              <a:buChar char="⮚"/>
            </a:pPr>
            <a:r>
              <a:rPr lang="en-US" sz="1800">
                <a:latin typeface="Fira Sans Condensed"/>
                <a:ea typeface="Fira Sans Condensed"/>
                <a:cs typeface="Fira Sans Condensed"/>
                <a:sym typeface="Fira Sans Condensed"/>
              </a:rPr>
              <a:t>Implemented on tolls to capture the driver and the car details.</a:t>
            </a:r>
            <a:endParaRPr sz="1800">
              <a:latin typeface="Fira Sans Condensed"/>
              <a:ea typeface="Fira Sans Condensed"/>
              <a:cs typeface="Fira Sans Condensed"/>
              <a:sym typeface="Fira Sans Condensed"/>
            </a:endParaRPr>
          </a:p>
          <a:p>
            <a:pPr marL="285750" lvl="0" indent="-330200" algn="l" rtl="0">
              <a:lnSpc>
                <a:spcPct val="90000"/>
              </a:lnSpc>
              <a:spcBef>
                <a:spcPts val="0"/>
              </a:spcBef>
              <a:spcAft>
                <a:spcPts val="0"/>
              </a:spcAft>
              <a:buSzPts val="2300"/>
              <a:buChar char="⮚"/>
            </a:pPr>
            <a:r>
              <a:rPr lang="en-US" sz="1800">
                <a:latin typeface="Fira Sans Condensed"/>
                <a:ea typeface="Fira Sans Condensed"/>
                <a:cs typeface="Fira Sans Condensed"/>
                <a:sym typeface="Fira Sans Condensed"/>
              </a:rPr>
              <a:t>Airports can also make use of this to manage their parking lots and charge the drivers according to their waiting times.</a:t>
            </a:r>
            <a:endParaRPr sz="2000">
              <a:latin typeface="Fira Sans Condensed"/>
              <a:ea typeface="Fira Sans Condensed"/>
              <a:cs typeface="Fira Sans Condensed"/>
              <a:sym typeface="Fira Sans Condensed"/>
            </a:endParaRPr>
          </a:p>
        </p:txBody>
      </p:sp>
      <p:sp>
        <p:nvSpPr>
          <p:cNvPr id="139" name="Google Shape;139;p3"/>
          <p:cNvSpPr txBox="1">
            <a:spLocks noGrp="1"/>
          </p:cNvSpPr>
          <p:nvPr>
            <p:ph type="body" idx="2"/>
          </p:nvPr>
        </p:nvSpPr>
        <p:spPr>
          <a:xfrm>
            <a:off x="210065" y="623061"/>
            <a:ext cx="4967416"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1800"/>
              <a:buNone/>
            </a:pPr>
            <a:r>
              <a:rPr lang="en-US" sz="1800">
                <a:solidFill>
                  <a:schemeClr val="dk1"/>
                </a:solidFill>
              </a:rPr>
              <a:t>Describe your Use Cases here </a:t>
            </a:r>
            <a:r>
              <a:rPr lang="en-US" sz="1400">
                <a:solidFill>
                  <a:schemeClr val="dk1"/>
                </a:solidFill>
                <a:latin typeface="Corbel"/>
                <a:ea typeface="Corbel"/>
                <a:cs typeface="Corbel"/>
                <a:sym typeface="Corbel"/>
              </a:rPr>
              <a:t>(a specific situation in which a product or service could potentially be used) </a:t>
            </a:r>
            <a:endParaRPr sz="1400">
              <a:solidFill>
                <a:schemeClr val="dk1"/>
              </a:solidFill>
              <a:latin typeface="Corbel"/>
              <a:ea typeface="Corbel"/>
              <a:cs typeface="Corbel"/>
              <a:sym typeface="Corbel"/>
            </a:endParaRPr>
          </a:p>
        </p:txBody>
      </p:sp>
      <p:sp>
        <p:nvSpPr>
          <p:cNvPr id="140" name="Google Shape;14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fld id="{00000000-1234-1234-1234-123412341234}" type="slidenum">
              <a:rPr lang="en-US"/>
              <a:t>4</a:t>
            </a:fld>
            <a:endParaRPr/>
          </a:p>
        </p:txBody>
      </p:sp>
      <p:sp>
        <p:nvSpPr>
          <p:cNvPr id="141" name="Google Shape;141;p3"/>
          <p:cNvSpPr txBox="1"/>
          <p:nvPr/>
        </p:nvSpPr>
        <p:spPr>
          <a:xfrm>
            <a:off x="5780808" y="465104"/>
            <a:ext cx="6326659"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u="none" strike="noStrike" cap="none">
                <a:solidFill>
                  <a:schemeClr val="dk1"/>
                </a:solidFill>
                <a:latin typeface="Franklin Gothic"/>
                <a:ea typeface="Franklin Gothic"/>
                <a:cs typeface="Franklin Gothic"/>
                <a:sym typeface="Franklin Gothic"/>
              </a:rPr>
              <a:t>Describe your Dependencies / Show stopper here</a:t>
            </a:r>
            <a:endParaRPr/>
          </a:p>
          <a:p>
            <a:pPr marL="228600" marR="0" lvl="0" indent="-228600" algn="l" rtl="0">
              <a:lnSpc>
                <a:spcPct val="90000"/>
              </a:lnSpc>
              <a:spcBef>
                <a:spcPts val="0"/>
              </a:spcBef>
              <a:spcAft>
                <a:spcPts val="0"/>
              </a:spcAft>
              <a:buNone/>
            </a:pPr>
            <a:r>
              <a:rPr lang="en-US" sz="1400" b="0" i="0" u="none" strike="noStrike" cap="none">
                <a:solidFill>
                  <a:schemeClr val="dk1"/>
                </a:solidFill>
                <a:latin typeface="Corbel"/>
                <a:ea typeface="Corbel"/>
                <a:cs typeface="Corbel"/>
                <a:sym typeface="Corbel"/>
              </a:rPr>
              <a:t>(*Dependency means something without which your project cannot be developed...could be hardware or software...</a:t>
            </a:r>
            <a:endParaRPr/>
          </a:p>
          <a:p>
            <a:pPr marL="228600" marR="0" lvl="0" indent="-228600" algn="l" rtl="0">
              <a:lnSpc>
                <a:spcPct val="90000"/>
              </a:lnSpc>
              <a:spcBef>
                <a:spcPts val="0"/>
              </a:spcBef>
              <a:spcAft>
                <a:spcPts val="0"/>
              </a:spcAft>
              <a:buNone/>
            </a:pPr>
            <a:r>
              <a:rPr lang="en-US" sz="1400" b="0" i="0" u="none" strike="noStrike" cap="none">
                <a:solidFill>
                  <a:schemeClr val="dk1"/>
                </a:solidFill>
                <a:latin typeface="Corbel"/>
                <a:ea typeface="Corbel"/>
                <a:cs typeface="Corbel"/>
                <a:sym typeface="Corbel"/>
              </a:rPr>
              <a:t>*Show stoppers are threats that can arise and can delay the development of the solution...) </a:t>
            </a:r>
            <a:endParaRPr sz="1400" b="0" i="0" u="none" strike="noStrike" cap="none">
              <a:solidFill>
                <a:schemeClr val="dk1"/>
              </a:solidFill>
              <a:latin typeface="Corbel"/>
              <a:ea typeface="Corbel"/>
              <a:cs typeface="Corbel"/>
              <a:sym typeface="Corbel"/>
            </a:endParaRPr>
          </a:p>
        </p:txBody>
      </p:sp>
      <p:sp>
        <p:nvSpPr>
          <p:cNvPr id="142" name="Google Shape;142;p3"/>
          <p:cNvSpPr txBox="1"/>
          <p:nvPr/>
        </p:nvSpPr>
        <p:spPr>
          <a:xfrm>
            <a:off x="5780808" y="1613216"/>
            <a:ext cx="6411192" cy="559684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800">
                <a:solidFill>
                  <a:schemeClr val="dk1"/>
                </a:solidFill>
                <a:latin typeface="Libre Franklin"/>
                <a:ea typeface="Libre Franklin"/>
                <a:cs typeface="Libre Franklin"/>
                <a:sym typeface="Libre Franklin"/>
              </a:rPr>
              <a:t>We would require video footages of on road traffic. We will be applying our trained model on this video footage and test if it is successfully able to detect the number plate and extract the text.</a:t>
            </a:r>
            <a:endParaRPr sz="1800">
              <a:solidFill>
                <a:schemeClr val="dk1"/>
              </a:solidFill>
              <a:latin typeface="Libre Franklin"/>
              <a:ea typeface="Libre Franklin"/>
              <a:cs typeface="Libre Franklin"/>
              <a:sym typeface="Libre Franklin"/>
            </a:endParaRPr>
          </a:p>
          <a:p>
            <a:pPr marL="285750" marR="0" lvl="0" indent="-298450" algn="l" rtl="0">
              <a:lnSpc>
                <a:spcPct val="90000"/>
              </a:lnSpc>
              <a:spcBef>
                <a:spcPts val="0"/>
              </a:spcBef>
              <a:spcAft>
                <a:spcPts val="0"/>
              </a:spcAft>
              <a:buClr>
                <a:schemeClr val="dk1"/>
              </a:buClr>
              <a:buSzPts val="1800"/>
              <a:buFont typeface="Libre Franklin"/>
              <a:buChar char="⮚"/>
            </a:pPr>
            <a:r>
              <a:rPr lang="en-US" sz="1800">
                <a:solidFill>
                  <a:schemeClr val="dk1"/>
                </a:solidFill>
                <a:latin typeface="Libre Franklin"/>
                <a:ea typeface="Libre Franklin"/>
                <a:cs typeface="Libre Franklin"/>
                <a:sym typeface="Libre Franklin"/>
              </a:rPr>
              <a:t>Video footage data is available online. We can use online datasets.</a:t>
            </a:r>
            <a:endParaRPr sz="1800">
              <a:solidFill>
                <a:schemeClr val="dk1"/>
              </a:solidFill>
              <a:latin typeface="Libre Franklin"/>
              <a:ea typeface="Libre Franklin"/>
              <a:cs typeface="Libre Franklin"/>
              <a:sym typeface="Libre Franklin"/>
            </a:endParaRPr>
          </a:p>
          <a:p>
            <a:pPr marL="285750" marR="0" lvl="0" indent="-298450" algn="l" rtl="0">
              <a:lnSpc>
                <a:spcPct val="90000"/>
              </a:lnSpc>
              <a:spcBef>
                <a:spcPts val="0"/>
              </a:spcBef>
              <a:spcAft>
                <a:spcPts val="0"/>
              </a:spcAft>
              <a:buClr>
                <a:schemeClr val="dk1"/>
              </a:buClr>
              <a:buSzPts val="1800"/>
              <a:buFont typeface="Libre Franklin"/>
              <a:buChar char="⮚"/>
            </a:pPr>
            <a:r>
              <a:rPr lang="en-US" sz="1800">
                <a:solidFill>
                  <a:schemeClr val="dk1"/>
                </a:solidFill>
                <a:latin typeface="Libre Franklin"/>
                <a:ea typeface="Libre Franklin"/>
                <a:cs typeface="Libre Franklin"/>
                <a:sym typeface="Libre Franklin"/>
              </a:rPr>
              <a:t>One of the major problems we may face during the implementation of this system is that it may take a very long time to train the OCR model. Considering that the model is supposed to be trained on a large dataset to be accurate.</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
          <p:cNvSpPr txBox="1">
            <a:spLocks noGrp="1"/>
          </p:cNvSpPr>
          <p:nvPr>
            <p:ph type="title"/>
          </p:nvPr>
        </p:nvSpPr>
        <p:spPr>
          <a:xfrm>
            <a:off x="221908" y="254594"/>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graphicFrame>
        <p:nvGraphicFramePr>
          <p:cNvPr id="148" name="Google Shape;148;p4"/>
          <p:cNvGraphicFramePr/>
          <p:nvPr/>
        </p:nvGraphicFramePr>
        <p:xfrm>
          <a:off x="221933" y="1094638"/>
          <a:ext cx="11687550" cy="3366890"/>
        </p:xfrm>
        <a:graphic>
          <a:graphicData uri="http://schemas.openxmlformats.org/drawingml/2006/table">
            <a:tbl>
              <a:tblPr firstRow="1" bandRow="1">
                <a:noFill/>
                <a:tableStyleId>{27485A42-109A-48C7-AE1F-B65DC8866614}</a:tableStyleId>
              </a:tblPr>
              <a:tblGrid>
                <a:gridCol w="919025">
                  <a:extLst>
                    <a:ext uri="{9D8B030D-6E8A-4147-A177-3AD203B41FA5}">
                      <a16:colId xmlns:a16="http://schemas.microsoft.com/office/drawing/2014/main" val="20000"/>
                    </a:ext>
                  </a:extLst>
                </a:gridCol>
                <a:gridCol w="2976825">
                  <a:extLst>
                    <a:ext uri="{9D8B030D-6E8A-4147-A177-3AD203B41FA5}">
                      <a16:colId xmlns:a16="http://schemas.microsoft.com/office/drawing/2014/main" val="20001"/>
                    </a:ext>
                  </a:extLst>
                </a:gridCol>
                <a:gridCol w="1947925">
                  <a:extLst>
                    <a:ext uri="{9D8B030D-6E8A-4147-A177-3AD203B41FA5}">
                      <a16:colId xmlns:a16="http://schemas.microsoft.com/office/drawing/2014/main" val="20002"/>
                    </a:ext>
                  </a:extLst>
                </a:gridCol>
                <a:gridCol w="1947925">
                  <a:extLst>
                    <a:ext uri="{9D8B030D-6E8A-4147-A177-3AD203B41FA5}">
                      <a16:colId xmlns:a16="http://schemas.microsoft.com/office/drawing/2014/main" val="20003"/>
                    </a:ext>
                  </a:extLst>
                </a:gridCol>
                <a:gridCol w="1947925">
                  <a:extLst>
                    <a:ext uri="{9D8B030D-6E8A-4147-A177-3AD203B41FA5}">
                      <a16:colId xmlns:a16="http://schemas.microsoft.com/office/drawing/2014/main" val="20004"/>
                    </a:ext>
                  </a:extLst>
                </a:gridCol>
                <a:gridCol w="1947925">
                  <a:extLst>
                    <a:ext uri="{9D8B030D-6E8A-4147-A177-3AD203B41FA5}">
                      <a16:colId xmlns:a16="http://schemas.microsoft.com/office/drawing/2014/main" val="20005"/>
                    </a:ext>
                  </a:extLst>
                </a:gridCol>
              </a:tblGrid>
              <a:tr h="629650">
                <a:tc>
                  <a:txBody>
                    <a:bodyPr/>
                    <a:lstStyle/>
                    <a:p>
                      <a:pPr marL="0" marR="0" lvl="0" indent="0" algn="l" rtl="0">
                        <a:spcBef>
                          <a:spcPts val="0"/>
                        </a:spcBef>
                        <a:spcAft>
                          <a:spcPts val="0"/>
                        </a:spcAft>
                        <a:buNone/>
                      </a:pPr>
                      <a:r>
                        <a:rPr lang="en-US" sz="1800" u="none" strike="noStrike" cap="none"/>
                        <a:t>Sr. No.</a:t>
                      </a:r>
                      <a:endParaRPr sz="1800"/>
                    </a:p>
                  </a:txBody>
                  <a:tcPr marL="91450" marR="91450" marT="45725" marB="45725"/>
                </a:tc>
                <a:tc>
                  <a:txBody>
                    <a:bodyPr/>
                    <a:lstStyle/>
                    <a:p>
                      <a:pPr marL="0" marR="0" lvl="0" indent="0" algn="l" rtl="0">
                        <a:spcBef>
                          <a:spcPts val="0"/>
                        </a:spcBef>
                        <a:spcAft>
                          <a:spcPts val="0"/>
                        </a:spcAft>
                        <a:buNone/>
                      </a:pPr>
                      <a:r>
                        <a:rPr lang="en-US" sz="1800"/>
                        <a:t>Name of Team Member </a:t>
                      </a:r>
                      <a:endParaRPr sz="1800"/>
                    </a:p>
                  </a:txBody>
                  <a:tcPr marL="91450" marR="91450" marT="45725" marB="45725"/>
                </a:tc>
                <a:tc>
                  <a:txBody>
                    <a:bodyPr/>
                    <a:lstStyle/>
                    <a:p>
                      <a:pPr marL="0" marR="0" lvl="0" indent="0" algn="l" rtl="0">
                        <a:spcBef>
                          <a:spcPts val="0"/>
                        </a:spcBef>
                        <a:spcAft>
                          <a:spcPts val="0"/>
                        </a:spcAft>
                        <a:buNone/>
                      </a:pPr>
                      <a:r>
                        <a:rPr lang="en-US" sz="1800"/>
                        <a:t>Branch (Btech/Mtech/PhD etc):</a:t>
                      </a:r>
                      <a:endParaRPr sz="1800"/>
                    </a:p>
                  </a:txBody>
                  <a:tcPr marL="91450" marR="91450" marT="45725" marB="45725"/>
                </a:tc>
                <a:tc>
                  <a:txBody>
                    <a:bodyPr/>
                    <a:lstStyle/>
                    <a:p>
                      <a:pPr marL="0" marR="0" lvl="0" indent="0" algn="l" rtl="0">
                        <a:spcBef>
                          <a:spcPts val="0"/>
                        </a:spcBef>
                        <a:spcAft>
                          <a:spcPts val="0"/>
                        </a:spcAft>
                        <a:buNone/>
                      </a:pPr>
                      <a:r>
                        <a:rPr lang="en-US" sz="1800"/>
                        <a:t>Stream (ECE, CSE etc):</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Year</a:t>
                      </a:r>
                      <a:endParaRPr/>
                    </a:p>
                    <a:p>
                      <a:pPr marL="0" marR="0" lvl="0" indent="0" algn="l" rtl="0">
                        <a:spcBef>
                          <a:spcPts val="0"/>
                        </a:spcBef>
                        <a:spcAft>
                          <a:spcPts val="0"/>
                        </a:spcAft>
                        <a:buNone/>
                      </a:pP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Position in team </a:t>
                      </a:r>
                      <a:r>
                        <a:rPr lang="en-US" sz="1200"/>
                        <a:t>(Team Leader, Front end Developer, Back end Developer, Full Stack, Data base management etc.)</a:t>
                      </a:r>
                      <a:endParaRPr sz="1200"/>
                    </a:p>
                  </a:txBody>
                  <a:tcPr marL="91450" marR="91450" marT="45725" marB="45725"/>
                </a:tc>
                <a:extLst>
                  <a:ext uri="{0D108BD9-81ED-4DB2-BD59-A6C34878D82A}">
                    <a16:rowId xmlns:a16="http://schemas.microsoft.com/office/drawing/2014/main" val="10000"/>
                  </a:ext>
                </a:extLst>
              </a:tr>
              <a:tr h="440750">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Prathmesh R Potabatti</a:t>
                      </a:r>
                      <a:endParaRPr sz="1800"/>
                    </a:p>
                  </a:txBody>
                  <a:tcPr marL="91450" marR="91450" marT="45725" marB="45725"/>
                </a:tc>
                <a:tc>
                  <a:txBody>
                    <a:bodyPr/>
                    <a:lstStyle/>
                    <a:p>
                      <a:pPr marL="0" marR="0" lvl="0" indent="0" algn="l" rtl="0">
                        <a:spcBef>
                          <a:spcPts val="0"/>
                        </a:spcBef>
                        <a:spcAft>
                          <a:spcPts val="0"/>
                        </a:spcAft>
                        <a:buNone/>
                      </a:pPr>
                      <a:r>
                        <a:rPr lang="en-US" sz="1800"/>
                        <a:t>BTech</a:t>
                      </a:r>
                      <a:endParaRPr sz="1800"/>
                    </a:p>
                  </a:txBody>
                  <a:tcPr marL="91450" marR="91450" marT="45725" marB="45725"/>
                </a:tc>
                <a:tc>
                  <a:txBody>
                    <a:bodyPr/>
                    <a:lstStyle/>
                    <a:p>
                      <a:pPr marL="0" marR="0" lvl="0" indent="0" algn="l" rtl="0">
                        <a:spcBef>
                          <a:spcPts val="0"/>
                        </a:spcBef>
                        <a:spcAft>
                          <a:spcPts val="0"/>
                        </a:spcAft>
                        <a:buNone/>
                      </a:pPr>
                      <a:r>
                        <a:rPr lang="en-US" sz="1800"/>
                        <a:t>CSE with AI &amp; ML</a:t>
                      </a:r>
                      <a:endParaRPr sz="1800"/>
                    </a:p>
                  </a:txBody>
                  <a:tcPr marL="91450" marR="91450" marT="45725" marB="45725"/>
                </a:tc>
                <a:tc>
                  <a:txBody>
                    <a:bodyPr/>
                    <a:lstStyle/>
                    <a:p>
                      <a:pPr marL="0" marR="0" lvl="0" indent="0" algn="l" rtl="0">
                        <a:spcBef>
                          <a:spcPts val="0"/>
                        </a:spcBef>
                        <a:spcAft>
                          <a:spcPts val="0"/>
                        </a:spcAft>
                        <a:buNone/>
                      </a:pPr>
                      <a:r>
                        <a:rPr lang="en-US" sz="1800"/>
                        <a:t>3rd Year</a:t>
                      </a:r>
                      <a:endParaRPr sz="1800"/>
                    </a:p>
                  </a:txBody>
                  <a:tcPr marL="91450" marR="91450" marT="45725" marB="45725"/>
                </a:tc>
                <a:tc>
                  <a:txBody>
                    <a:bodyPr/>
                    <a:lstStyle/>
                    <a:p>
                      <a:pPr marL="0" marR="0" lvl="0" indent="0" algn="l" rtl="0">
                        <a:spcBef>
                          <a:spcPts val="0"/>
                        </a:spcBef>
                        <a:spcAft>
                          <a:spcPts val="0"/>
                        </a:spcAft>
                        <a:buNone/>
                      </a:pPr>
                      <a:r>
                        <a:rPr lang="en-US" sz="1800"/>
                        <a:t>Team Leader </a:t>
                      </a:r>
                      <a:endParaRPr sz="1800"/>
                    </a:p>
                  </a:txBody>
                  <a:tcPr marL="91450" marR="91450" marT="45725" marB="45725"/>
                </a:tc>
                <a:extLst>
                  <a:ext uri="{0D108BD9-81ED-4DB2-BD59-A6C34878D82A}">
                    <a16:rowId xmlns:a16="http://schemas.microsoft.com/office/drawing/2014/main" val="10001"/>
                  </a:ext>
                </a:extLst>
              </a:tr>
              <a:tr h="255350">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Chirag Chandrashekar</a:t>
                      </a:r>
                      <a:endParaRPr sz="1800"/>
                    </a:p>
                  </a:txBody>
                  <a:tcPr marL="91450" marR="91450" marT="45725" marB="45725"/>
                </a:tc>
                <a:tc>
                  <a:txBody>
                    <a:bodyPr/>
                    <a:lstStyle/>
                    <a:p>
                      <a:pPr marL="0" marR="0" lvl="0" indent="0" algn="l" rtl="0">
                        <a:spcBef>
                          <a:spcPts val="0"/>
                        </a:spcBef>
                        <a:spcAft>
                          <a:spcPts val="0"/>
                        </a:spcAft>
                        <a:buNone/>
                      </a:pPr>
                      <a:r>
                        <a:rPr lang="en-US" sz="1800"/>
                        <a:t>BTech</a:t>
                      </a:r>
                      <a:endParaRPr sz="1800"/>
                    </a:p>
                  </a:txBody>
                  <a:tcPr marL="91450" marR="91450" marT="45725" marB="45725"/>
                </a:tc>
                <a:tc>
                  <a:txBody>
                    <a:bodyPr/>
                    <a:lstStyle/>
                    <a:p>
                      <a:pPr marL="0" marR="0" lvl="0" indent="0" algn="l" rtl="0">
                        <a:spcBef>
                          <a:spcPts val="0"/>
                        </a:spcBef>
                        <a:spcAft>
                          <a:spcPts val="0"/>
                        </a:spcAft>
                        <a:buNone/>
                      </a:pPr>
                      <a:r>
                        <a:rPr lang="en-US" sz="1800"/>
                        <a:t>CSE with AI &amp; ML</a:t>
                      </a:r>
                      <a:endParaRPr sz="1800"/>
                    </a:p>
                  </a:txBody>
                  <a:tcPr marL="91450" marR="91450" marT="45725" marB="45725"/>
                </a:tc>
                <a:tc>
                  <a:txBody>
                    <a:bodyPr/>
                    <a:lstStyle/>
                    <a:p>
                      <a:pPr marL="0" marR="0" lvl="0" indent="0" algn="l" rtl="0">
                        <a:spcBef>
                          <a:spcPts val="0"/>
                        </a:spcBef>
                        <a:spcAft>
                          <a:spcPts val="0"/>
                        </a:spcAft>
                        <a:buNone/>
                      </a:pPr>
                      <a:r>
                        <a:rPr lang="en-US" sz="1800"/>
                        <a:t>3rd Year</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255350">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Gomathi L</a:t>
                      </a:r>
                      <a:endParaRPr sz="1800"/>
                    </a:p>
                  </a:txBody>
                  <a:tcPr marL="91450" marR="91450" marT="45725" marB="45725"/>
                </a:tc>
                <a:tc>
                  <a:txBody>
                    <a:bodyPr/>
                    <a:lstStyle/>
                    <a:p>
                      <a:pPr marL="0" marR="0" lvl="0" indent="0" algn="l" rtl="0">
                        <a:spcBef>
                          <a:spcPts val="0"/>
                        </a:spcBef>
                        <a:spcAft>
                          <a:spcPts val="0"/>
                        </a:spcAft>
                        <a:buNone/>
                      </a:pPr>
                      <a:r>
                        <a:rPr lang="en-US" sz="1800"/>
                        <a:t>BTech</a:t>
                      </a:r>
                      <a:endParaRPr sz="1800"/>
                    </a:p>
                  </a:txBody>
                  <a:tcPr marL="91450" marR="91450" marT="45725" marB="45725"/>
                </a:tc>
                <a:tc>
                  <a:txBody>
                    <a:bodyPr/>
                    <a:lstStyle/>
                    <a:p>
                      <a:pPr marL="0" marR="0" lvl="0" indent="0" algn="l" rtl="0">
                        <a:spcBef>
                          <a:spcPts val="0"/>
                        </a:spcBef>
                        <a:spcAft>
                          <a:spcPts val="0"/>
                        </a:spcAft>
                        <a:buNone/>
                      </a:pPr>
                      <a:r>
                        <a:rPr lang="en-US" sz="1800"/>
                        <a:t>CSE with AI &amp; ML</a:t>
                      </a:r>
                      <a:endParaRPr sz="1800"/>
                    </a:p>
                  </a:txBody>
                  <a:tcPr marL="91450" marR="91450" marT="45725" marB="45725"/>
                </a:tc>
                <a:tc>
                  <a:txBody>
                    <a:bodyPr/>
                    <a:lstStyle/>
                    <a:p>
                      <a:pPr marL="0" marR="0" lvl="0" indent="0" algn="l" rtl="0">
                        <a:spcBef>
                          <a:spcPts val="0"/>
                        </a:spcBef>
                        <a:spcAft>
                          <a:spcPts val="0"/>
                        </a:spcAft>
                        <a:buNone/>
                      </a:pPr>
                      <a:r>
                        <a:rPr lang="en-US" sz="1800"/>
                        <a:t>3rd Year</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r h="255350">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Sneha C Shakar</a:t>
                      </a:r>
                      <a:endParaRPr sz="1800"/>
                    </a:p>
                  </a:txBody>
                  <a:tcPr marL="91450" marR="91450" marT="45725" marB="45725"/>
                </a:tc>
                <a:tc>
                  <a:txBody>
                    <a:bodyPr/>
                    <a:lstStyle/>
                    <a:p>
                      <a:pPr marL="0" marR="0" lvl="0" indent="0" algn="l" rtl="0">
                        <a:spcBef>
                          <a:spcPts val="0"/>
                        </a:spcBef>
                        <a:spcAft>
                          <a:spcPts val="0"/>
                        </a:spcAft>
                        <a:buNone/>
                      </a:pPr>
                      <a:r>
                        <a:rPr lang="en-US" sz="1800"/>
                        <a:t>BTech</a:t>
                      </a:r>
                      <a:endParaRPr sz="1800"/>
                    </a:p>
                  </a:txBody>
                  <a:tcPr marL="91450" marR="91450" marT="45725" marB="45725"/>
                </a:tc>
                <a:tc>
                  <a:txBody>
                    <a:bodyPr/>
                    <a:lstStyle/>
                    <a:p>
                      <a:pPr marL="0" marR="0" lvl="0" indent="0" algn="l" rtl="0">
                        <a:spcBef>
                          <a:spcPts val="0"/>
                        </a:spcBef>
                        <a:spcAft>
                          <a:spcPts val="0"/>
                        </a:spcAft>
                        <a:buNone/>
                      </a:pPr>
                      <a:r>
                        <a:rPr lang="en-US" sz="1800"/>
                        <a:t>CSE with AI &amp; ML</a:t>
                      </a:r>
                      <a:endParaRPr sz="1800"/>
                    </a:p>
                  </a:txBody>
                  <a:tcPr marL="91450" marR="91450" marT="45725" marB="45725"/>
                </a:tc>
                <a:tc>
                  <a:txBody>
                    <a:bodyPr/>
                    <a:lstStyle/>
                    <a:p>
                      <a:pPr marL="0" marR="0" lvl="0" indent="0" algn="l" rtl="0">
                        <a:spcBef>
                          <a:spcPts val="0"/>
                        </a:spcBef>
                        <a:spcAft>
                          <a:spcPts val="0"/>
                        </a:spcAft>
                        <a:buNone/>
                      </a:pPr>
                      <a:r>
                        <a:rPr lang="en-US" sz="1800"/>
                        <a:t>3rd Year</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4"/>
                  </a:ext>
                </a:extLst>
              </a:tr>
              <a:tr h="255350">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Bhuvaneshwari R</a:t>
                      </a:r>
                      <a:endParaRPr sz="1800"/>
                    </a:p>
                  </a:txBody>
                  <a:tcPr marL="91450" marR="91450" marT="45725" marB="45725"/>
                </a:tc>
                <a:tc>
                  <a:txBody>
                    <a:bodyPr/>
                    <a:lstStyle/>
                    <a:p>
                      <a:pPr marL="0" marR="0" lvl="0" indent="0" algn="l" rtl="0">
                        <a:spcBef>
                          <a:spcPts val="0"/>
                        </a:spcBef>
                        <a:spcAft>
                          <a:spcPts val="0"/>
                        </a:spcAft>
                        <a:buNone/>
                      </a:pPr>
                      <a:r>
                        <a:rPr lang="en-US" sz="1800"/>
                        <a:t>BTech</a:t>
                      </a:r>
                      <a:endParaRPr sz="1800"/>
                    </a:p>
                  </a:txBody>
                  <a:tcPr marL="91450" marR="91450" marT="45725" marB="45725"/>
                </a:tc>
                <a:tc>
                  <a:txBody>
                    <a:bodyPr/>
                    <a:lstStyle/>
                    <a:p>
                      <a:pPr marL="0" marR="0" lvl="0" indent="0" algn="l" rtl="0">
                        <a:spcBef>
                          <a:spcPts val="0"/>
                        </a:spcBef>
                        <a:spcAft>
                          <a:spcPts val="0"/>
                        </a:spcAft>
                        <a:buNone/>
                      </a:pPr>
                      <a:r>
                        <a:rPr lang="en-US" sz="1800"/>
                        <a:t>CSE with AI &amp; ML</a:t>
                      </a:r>
                      <a:endParaRPr sz="1800"/>
                    </a:p>
                  </a:txBody>
                  <a:tcPr marL="91450" marR="91450" marT="45725" marB="45725"/>
                </a:tc>
                <a:tc>
                  <a:txBody>
                    <a:bodyPr/>
                    <a:lstStyle/>
                    <a:p>
                      <a:pPr marL="0" marR="0" lvl="0" indent="0" algn="l" rtl="0">
                        <a:spcBef>
                          <a:spcPts val="0"/>
                        </a:spcBef>
                        <a:spcAft>
                          <a:spcPts val="0"/>
                        </a:spcAft>
                        <a:buNone/>
                      </a:pPr>
                      <a:r>
                        <a:rPr lang="en-US" sz="1800"/>
                        <a:t>3rd Year</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5"/>
                  </a:ext>
                </a:extLst>
              </a:tr>
              <a:tr h="255350">
                <a:tc>
                  <a:txBody>
                    <a:bodyPr/>
                    <a:lstStyle/>
                    <a:p>
                      <a:pPr marL="0" marR="0" lvl="0" indent="0" algn="l" rtl="0">
                        <a:spcBef>
                          <a:spcPts val="0"/>
                        </a:spcBef>
                        <a:spcAft>
                          <a:spcPts val="0"/>
                        </a:spcAft>
                        <a:buNone/>
                      </a:pPr>
                      <a:r>
                        <a:rPr lang="en-US" sz="1800"/>
                        <a:t>6</a:t>
                      </a:r>
                      <a:endParaRPr sz="1800"/>
                    </a:p>
                  </a:txBody>
                  <a:tcPr marL="91450" marR="91450" marT="45725" marB="45725"/>
                </a:tc>
                <a:tc>
                  <a:txBody>
                    <a:bodyPr/>
                    <a:lstStyle/>
                    <a:p>
                      <a:pPr marL="0" marR="0" lvl="0" indent="0" algn="l" rtl="0">
                        <a:spcBef>
                          <a:spcPts val="0"/>
                        </a:spcBef>
                        <a:spcAft>
                          <a:spcPts val="0"/>
                        </a:spcAft>
                        <a:buNone/>
                      </a:pPr>
                      <a:r>
                        <a:rPr lang="en-US" sz="1800"/>
                        <a:t>Jahnavi Thondepu</a:t>
                      </a:r>
                      <a:endParaRPr sz="1800"/>
                    </a:p>
                  </a:txBody>
                  <a:tcPr marL="91450" marR="91450" marT="45725" marB="45725"/>
                </a:tc>
                <a:tc>
                  <a:txBody>
                    <a:bodyPr/>
                    <a:lstStyle/>
                    <a:p>
                      <a:pPr marL="0" marR="0" lvl="0" indent="0" algn="l" rtl="0">
                        <a:spcBef>
                          <a:spcPts val="0"/>
                        </a:spcBef>
                        <a:spcAft>
                          <a:spcPts val="0"/>
                        </a:spcAft>
                        <a:buNone/>
                      </a:pPr>
                      <a:r>
                        <a:rPr lang="en-US" sz="1800"/>
                        <a:t>BTech</a:t>
                      </a:r>
                      <a:endParaRPr sz="1800"/>
                    </a:p>
                  </a:txBody>
                  <a:tcPr marL="91450" marR="91450" marT="45725" marB="45725"/>
                </a:tc>
                <a:tc>
                  <a:txBody>
                    <a:bodyPr/>
                    <a:lstStyle/>
                    <a:p>
                      <a:pPr marL="0" marR="0" lvl="0" indent="0" algn="l" rtl="0">
                        <a:spcBef>
                          <a:spcPts val="0"/>
                        </a:spcBef>
                        <a:spcAft>
                          <a:spcPts val="0"/>
                        </a:spcAft>
                        <a:buNone/>
                      </a:pPr>
                      <a:r>
                        <a:rPr lang="en-US" sz="1800"/>
                        <a:t>CSE with AI &amp; ML</a:t>
                      </a:r>
                      <a:endParaRPr sz="1800"/>
                    </a:p>
                  </a:txBody>
                  <a:tcPr marL="91450" marR="91450" marT="45725" marB="45725"/>
                </a:tc>
                <a:tc>
                  <a:txBody>
                    <a:bodyPr/>
                    <a:lstStyle/>
                    <a:p>
                      <a:pPr marL="0" marR="0" lvl="0" indent="0" algn="l" rtl="0">
                        <a:spcBef>
                          <a:spcPts val="0"/>
                        </a:spcBef>
                        <a:spcAft>
                          <a:spcPts val="0"/>
                        </a:spcAft>
                        <a:buNone/>
                      </a:pPr>
                      <a:r>
                        <a:rPr lang="en-US" sz="1800"/>
                        <a:t>3rd Year</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6"/>
                  </a:ext>
                </a:extLst>
              </a:tr>
            </a:tbl>
          </a:graphicData>
        </a:graphic>
      </p:graphicFrame>
      <p:graphicFrame>
        <p:nvGraphicFramePr>
          <p:cNvPr id="149" name="Google Shape;149;p4"/>
          <p:cNvGraphicFramePr/>
          <p:nvPr>
            <p:extLst>
              <p:ext uri="{D42A27DB-BD31-4B8C-83A1-F6EECF244321}">
                <p14:modId xmlns:p14="http://schemas.microsoft.com/office/powerpoint/2010/main" val="348047278"/>
              </p:ext>
            </p:extLst>
          </p:nvPr>
        </p:nvGraphicFramePr>
        <p:xfrm>
          <a:off x="221909" y="5259966"/>
          <a:ext cx="11687625" cy="1381790"/>
        </p:xfrm>
        <a:graphic>
          <a:graphicData uri="http://schemas.openxmlformats.org/drawingml/2006/table">
            <a:tbl>
              <a:tblPr firstRow="1" bandRow="1">
                <a:noFill/>
                <a:tableStyleId>{27485A42-109A-48C7-AE1F-B65DC8866614}</a:tableStyleId>
              </a:tblPr>
              <a:tblGrid>
                <a:gridCol w="1102850">
                  <a:extLst>
                    <a:ext uri="{9D8B030D-6E8A-4147-A177-3AD203B41FA5}">
                      <a16:colId xmlns:a16="http://schemas.microsoft.com/office/drawing/2014/main" val="20000"/>
                    </a:ext>
                  </a:extLst>
                </a:gridCol>
                <a:gridCol w="3572200">
                  <a:extLst>
                    <a:ext uri="{9D8B030D-6E8A-4147-A177-3AD203B41FA5}">
                      <a16:colId xmlns:a16="http://schemas.microsoft.com/office/drawing/2014/main" val="20001"/>
                    </a:ext>
                  </a:extLst>
                </a:gridCol>
                <a:gridCol w="2337525">
                  <a:extLst>
                    <a:ext uri="{9D8B030D-6E8A-4147-A177-3AD203B41FA5}">
                      <a16:colId xmlns:a16="http://schemas.microsoft.com/office/drawing/2014/main" val="20002"/>
                    </a:ext>
                  </a:extLst>
                </a:gridCol>
                <a:gridCol w="2337525">
                  <a:extLst>
                    <a:ext uri="{9D8B030D-6E8A-4147-A177-3AD203B41FA5}">
                      <a16:colId xmlns:a16="http://schemas.microsoft.com/office/drawing/2014/main" val="20003"/>
                    </a:ext>
                  </a:extLst>
                </a:gridCol>
                <a:gridCol w="233752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1800"/>
                        <a:t>Sr. No.</a:t>
                      </a:r>
                      <a:endParaRPr sz="1800"/>
                    </a:p>
                  </a:txBody>
                  <a:tcPr marL="91450" marR="91450" marT="45725" marB="45725"/>
                </a:tc>
                <a:tc>
                  <a:txBody>
                    <a:bodyPr/>
                    <a:lstStyle/>
                    <a:p>
                      <a:pPr marL="0" marR="0" lvl="0" indent="0" algn="l" rtl="0">
                        <a:spcBef>
                          <a:spcPts val="0"/>
                        </a:spcBef>
                        <a:spcAft>
                          <a:spcPts val="0"/>
                        </a:spcAft>
                        <a:buNone/>
                      </a:pPr>
                      <a:r>
                        <a:rPr lang="en-US" sz="1800"/>
                        <a:t>Name of Mentor </a:t>
                      </a:r>
                      <a:endParaRPr sz="1800"/>
                    </a:p>
                  </a:txBody>
                  <a:tcPr marL="91450" marR="91450" marT="45725" marB="45725"/>
                </a:tc>
                <a:tc>
                  <a:txBody>
                    <a:bodyPr/>
                    <a:lstStyle/>
                    <a:p>
                      <a:pPr marL="0" marR="0" lvl="0" indent="0" algn="l" rtl="0">
                        <a:spcBef>
                          <a:spcPts val="0"/>
                        </a:spcBef>
                        <a:spcAft>
                          <a:spcPts val="0"/>
                        </a:spcAft>
                        <a:buNone/>
                      </a:pPr>
                      <a:r>
                        <a:rPr lang="en-US" sz="1800"/>
                        <a:t>Category </a:t>
                      </a:r>
                      <a:r>
                        <a:rPr lang="en-US" sz="1600"/>
                        <a:t>(Academic/Industry): </a:t>
                      </a:r>
                      <a:endParaRPr sz="1600"/>
                    </a:p>
                  </a:txBody>
                  <a:tcPr marL="91450" marR="91450" marT="45725" marB="45725"/>
                </a:tc>
                <a:tc>
                  <a:txBody>
                    <a:bodyPr/>
                    <a:lstStyle/>
                    <a:p>
                      <a:pPr marL="0" marR="0" lvl="0" indent="0" algn="l" rtl="0">
                        <a:spcBef>
                          <a:spcPts val="0"/>
                        </a:spcBef>
                        <a:spcAft>
                          <a:spcPts val="0"/>
                        </a:spcAft>
                        <a:buNone/>
                      </a:pPr>
                      <a:r>
                        <a:rPr lang="en-US" sz="1800"/>
                        <a:t>Expertise </a:t>
                      </a:r>
                      <a:r>
                        <a:rPr lang="en-US" sz="1400"/>
                        <a:t>(AI/ML/Blockchain etc):</a:t>
                      </a:r>
                      <a:r>
                        <a:rPr lang="en-US" sz="1800"/>
                        <a:t> </a:t>
                      </a:r>
                      <a:endParaRPr sz="1800"/>
                    </a:p>
                  </a:txBody>
                  <a:tcPr marL="91450" marR="91450" marT="45725" marB="45725"/>
                </a:tc>
                <a:tc>
                  <a:txBody>
                    <a:bodyPr/>
                    <a:lstStyle/>
                    <a:p>
                      <a:pPr marL="0" marR="0" lvl="0" indent="0" algn="l" rtl="0">
                        <a:spcBef>
                          <a:spcPts val="0"/>
                        </a:spcBef>
                        <a:spcAft>
                          <a:spcPts val="0"/>
                        </a:spcAft>
                        <a:buNone/>
                      </a:pPr>
                      <a:r>
                        <a:rPr lang="en-US" sz="1800"/>
                        <a:t>Domain Experience  </a:t>
                      </a:r>
                      <a:r>
                        <a:rPr lang="en-US" sz="1600"/>
                        <a:t>(in Years )</a:t>
                      </a:r>
                      <a:endParaRPr sz="16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Dr. Nachiyappan S</a:t>
                      </a:r>
                      <a:endParaRPr sz="1800"/>
                    </a:p>
                  </a:txBody>
                  <a:tcPr marL="91450" marR="91450" marT="45725" marB="45725"/>
                </a:tc>
                <a:tc>
                  <a:txBody>
                    <a:bodyPr/>
                    <a:lstStyle/>
                    <a:p>
                      <a:pPr marL="0" marR="0" lvl="0" indent="0" algn="l" rtl="0">
                        <a:spcBef>
                          <a:spcPts val="0"/>
                        </a:spcBef>
                        <a:spcAft>
                          <a:spcPts val="0"/>
                        </a:spcAft>
                        <a:buNone/>
                      </a:pPr>
                      <a:r>
                        <a:rPr lang="en-US" sz="1800"/>
                        <a:t>Academic</a:t>
                      </a:r>
                      <a:endParaRPr sz="1800"/>
                    </a:p>
                  </a:txBody>
                  <a:tcPr marL="91450" marR="91450" marT="45725" marB="45725"/>
                </a:tc>
                <a:tc>
                  <a:txBody>
                    <a:bodyPr/>
                    <a:lstStyle/>
                    <a:p>
                      <a:pPr marL="0" marR="0" lvl="0" indent="0" algn="l" rtl="0">
                        <a:spcBef>
                          <a:spcPts val="0"/>
                        </a:spcBef>
                        <a:spcAft>
                          <a:spcPts val="0"/>
                        </a:spcAft>
                        <a:buNone/>
                      </a:pPr>
                      <a:r>
                        <a:rPr lang="en-US" sz="1800" dirty="0"/>
                        <a:t>Cybersecurity</a:t>
                      </a:r>
                      <a:endParaRPr sz="1800" dirty="0"/>
                    </a:p>
                  </a:txBody>
                  <a:tcPr marL="91450" marR="91450" marT="45725" marB="45725"/>
                </a:tc>
                <a:tc>
                  <a:txBody>
                    <a:bodyPr/>
                    <a:lstStyle/>
                    <a:p>
                      <a:pPr marL="0" marR="0" lvl="0" indent="0" algn="l" rtl="0">
                        <a:spcBef>
                          <a:spcPts val="0"/>
                        </a:spcBef>
                        <a:spcAft>
                          <a:spcPts val="0"/>
                        </a:spcAft>
                        <a:buNone/>
                      </a:pPr>
                      <a:r>
                        <a:rPr lang="en-US" sz="1800" dirty="0"/>
                        <a:t>10</a:t>
                      </a: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bl>
          </a:graphicData>
        </a:graphic>
      </p:graphicFrame>
      <p:sp>
        <p:nvSpPr>
          <p:cNvPr id="150" name="Google Shape;150;p4"/>
          <p:cNvSpPr txBox="1"/>
          <p:nvPr/>
        </p:nvSpPr>
        <p:spPr>
          <a:xfrm>
            <a:off x="221908" y="4520051"/>
            <a:ext cx="6617507" cy="610863"/>
          </a:xfrm>
          <a:prstGeom prst="rect">
            <a:avLst/>
          </a:prstGeom>
          <a:noFill/>
          <a:ln>
            <a:noFill/>
          </a:ln>
        </p:spPr>
        <p:txBody>
          <a:bodyPr spcFirstLastPara="1" wrap="square" lIns="0" tIns="0" rIns="0" bIns="0" anchor="b" anchorCtr="0">
            <a:normAutofit fontScale="77500" lnSpcReduction="20000"/>
          </a:bodyPr>
          <a:lstStyle/>
          <a:p>
            <a:pPr marL="0" marR="0" lvl="0" indent="0" algn="l" rtl="0">
              <a:lnSpc>
                <a:spcPct val="90000"/>
              </a:lnSpc>
              <a:spcBef>
                <a:spcPts val="0"/>
              </a:spcBef>
              <a:spcAft>
                <a:spcPts val="0"/>
              </a:spcAft>
              <a:buClr>
                <a:schemeClr val="dk1"/>
              </a:buClr>
              <a:buSzPct val="129032"/>
              <a:buFont typeface="Franklin Gothic"/>
              <a:buNone/>
            </a:pPr>
            <a:r>
              <a:rPr lang="en-US" sz="4400" b="1" i="0" u="none" strike="noStrike" cap="none">
                <a:solidFill>
                  <a:schemeClr val="dk1"/>
                </a:solidFill>
                <a:latin typeface="Franklin Gothic"/>
                <a:ea typeface="Franklin Gothic"/>
                <a:cs typeface="Franklin Gothic"/>
                <a:sym typeface="Franklin Gothic"/>
              </a:rPr>
              <a:t>Team Mentor/s Details (Mandatory)  </a:t>
            </a:r>
            <a:endParaRPr sz="4400" b="1" i="0" u="none" strike="noStrike" cap="none">
              <a:solidFill>
                <a:schemeClr val="dk1"/>
              </a:solidFill>
              <a:latin typeface="Franklin Gothic"/>
              <a:ea typeface="Franklin Gothic"/>
              <a:cs typeface="Franklin Gothic"/>
              <a:sym typeface="Franklin Gothic"/>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947</Words>
  <Application>Microsoft Office PowerPoint</Application>
  <PresentationFormat>Widescreen</PresentationFormat>
  <Paragraphs>96</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Franklin Gothic</vt:lpstr>
      <vt:lpstr>Libre Franklin</vt:lpstr>
      <vt:lpstr>Noto Sans Symbols</vt:lpstr>
      <vt:lpstr>Arial</vt:lpstr>
      <vt:lpstr>Corbel</vt:lpstr>
      <vt:lpstr>Calibri</vt:lpstr>
      <vt:lpstr>Fira Sans Condensed</vt:lpstr>
      <vt:lpstr>Office Theme</vt:lpstr>
      <vt:lpstr>Important Pointers for the Idea Submission </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Pointers for the Idea Submission </dc:title>
  <dc:creator>Sarim Moin</dc:creator>
  <cp:lastModifiedBy>Prathamesh Potabatti</cp:lastModifiedBy>
  <cp:revision>2</cp:revision>
  <dcterms:created xsi:type="dcterms:W3CDTF">2022-02-11T07:14:46Z</dcterms:created>
  <dcterms:modified xsi:type="dcterms:W3CDTF">2023-03-25T08:30:53Z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