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Fira Sans Condensed" panose="020B0503050000020004" pitchFamily="34" charset="0"/>
      <p:regular r:id="rId11"/>
      <p:bold r:id="rId12"/>
      <p:italic r:id="rId13"/>
      <p:boldItalic r:id="rId14"/>
    </p:embeddedFont>
    <p:embeddedFont>
      <p:font typeface="Fira Sans Condensed Light" panose="020B04030500000200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ajdhani" panose="020B0604020202020204" charset="0"/>
      <p:regular r:id="rId23"/>
      <p:bold r:id="rId24"/>
    </p:embeddedFont>
    <p:embeddedFont>
      <p:font typeface="Roboto Condensed Light" panose="02000000000000000000"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2"/>
      </p:cViewPr>
      <p:guideLst>
        <p:guide orient="horz" pos="62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38b9cb9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238b9cb9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38b9cb9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238b9cb9b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body" idx="1"/>
          </p:nvPr>
        </p:nvSpPr>
        <p:spPr>
          <a:xfrm>
            <a:off x="1115100" y="1152475"/>
            <a:ext cx="6913800" cy="3456000"/>
          </a:xfrm>
          <a:prstGeom prst="rect">
            <a:avLst/>
          </a:prstGeom>
          <a:solidFill>
            <a:schemeClr val="dk1">
              <a:alpha val="56470"/>
            </a:schemeClr>
          </a:solid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lgn="l">
              <a:lnSpc>
                <a:spcPct val="100000"/>
              </a:lnSpc>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lgn="l">
              <a:lnSpc>
                <a:spcPct val="100000"/>
              </a:lnSpc>
              <a:spcBef>
                <a:spcPts val="0"/>
              </a:spcBef>
              <a:spcAft>
                <a:spcPts val="0"/>
              </a:spcAft>
              <a:buClr>
                <a:srgbClr val="191919"/>
              </a:buClr>
              <a:buSzPts val="1400"/>
              <a:buFont typeface="Roboto Condensed Light"/>
              <a:buChar char="■"/>
              <a:defRPr sz="1200"/>
            </a:lvl3pPr>
            <a:lvl4pPr marL="1828800" lvl="3" indent="-317500" algn="l">
              <a:lnSpc>
                <a:spcPct val="100000"/>
              </a:lnSpc>
              <a:spcBef>
                <a:spcPts val="0"/>
              </a:spcBef>
              <a:spcAft>
                <a:spcPts val="0"/>
              </a:spcAft>
              <a:buClr>
                <a:srgbClr val="191919"/>
              </a:buClr>
              <a:buSzPts val="1400"/>
              <a:buFont typeface="Roboto Condensed Light"/>
              <a:buChar char="●"/>
              <a:defRPr sz="1200"/>
            </a:lvl4pPr>
            <a:lvl5pPr marL="2286000" lvl="4" indent="-317500" algn="l">
              <a:lnSpc>
                <a:spcPct val="100000"/>
              </a:lnSpc>
              <a:spcBef>
                <a:spcPts val="0"/>
              </a:spcBef>
              <a:spcAft>
                <a:spcPts val="0"/>
              </a:spcAft>
              <a:buClr>
                <a:srgbClr val="191919"/>
              </a:buClr>
              <a:buSzPts val="1400"/>
              <a:buFont typeface="Roboto Condensed Light"/>
              <a:buChar char="○"/>
              <a:defRPr sz="1200"/>
            </a:lvl5pPr>
            <a:lvl6pPr marL="2743200" lvl="5" indent="-317500" algn="l">
              <a:lnSpc>
                <a:spcPct val="100000"/>
              </a:lnSpc>
              <a:spcBef>
                <a:spcPts val="0"/>
              </a:spcBef>
              <a:spcAft>
                <a:spcPts val="0"/>
              </a:spcAft>
              <a:buClr>
                <a:srgbClr val="191919"/>
              </a:buClr>
              <a:buSzPts val="1400"/>
              <a:buFont typeface="Roboto Condensed Light"/>
              <a:buChar char="■"/>
              <a:defRPr sz="1200"/>
            </a:lvl6pPr>
            <a:lvl7pPr marL="3200400" lvl="6" indent="-317500" algn="l">
              <a:lnSpc>
                <a:spcPct val="100000"/>
              </a:lnSpc>
              <a:spcBef>
                <a:spcPts val="0"/>
              </a:spcBef>
              <a:spcAft>
                <a:spcPts val="0"/>
              </a:spcAft>
              <a:buClr>
                <a:srgbClr val="191919"/>
              </a:buClr>
              <a:buSzPts val="1400"/>
              <a:buFont typeface="Roboto Condensed Light"/>
              <a:buChar char="●"/>
              <a:defRPr sz="1200"/>
            </a:lvl7pPr>
            <a:lvl8pPr marL="3657600" lvl="7" indent="-317500" algn="l">
              <a:lnSpc>
                <a:spcPct val="100000"/>
              </a:lnSpc>
              <a:spcBef>
                <a:spcPts val="0"/>
              </a:spcBef>
              <a:spcAft>
                <a:spcPts val="0"/>
              </a:spcAft>
              <a:buClr>
                <a:srgbClr val="191919"/>
              </a:buClr>
              <a:buSzPts val="1400"/>
              <a:buFont typeface="Roboto Condensed Light"/>
              <a:buChar char="○"/>
              <a:defRPr sz="1200"/>
            </a:lvl8pPr>
            <a:lvl9pPr marL="4114800" lvl="8" indent="-317500" algn="l">
              <a:lnSpc>
                <a:spcPct val="100000"/>
              </a:lnSpc>
              <a:spcBef>
                <a:spcPts val="0"/>
              </a:spcBef>
              <a:spcAft>
                <a:spcPts val="0"/>
              </a:spcAft>
              <a:buClr>
                <a:srgbClr val="191919"/>
              </a:buClr>
              <a:buSzPts val="1400"/>
              <a:buFont typeface="Roboto Condensed Light"/>
              <a:buChar char="■"/>
              <a:defRPr sz="1200"/>
            </a:lvl9pPr>
          </a:lstStyle>
          <a:p>
            <a:endParaRPr/>
          </a:p>
        </p:txBody>
      </p:sp>
      <p:sp>
        <p:nvSpPr>
          <p:cNvPr id="15" name="Google Shape;15;p3"/>
          <p:cNvSpPr txBox="1">
            <a:spLocks noGrp="1"/>
          </p:cNvSpPr>
          <p:nvPr>
            <p:ph type="title"/>
          </p:nvPr>
        </p:nvSpPr>
        <p:spPr>
          <a:xfrm>
            <a:off x="7201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8" name="Google Shape;18;p4"/>
          <p:cNvSpPr txBox="1">
            <a:spLocks noGrp="1"/>
          </p:cNvSpPr>
          <p:nvPr>
            <p:ph type="title"/>
          </p:nvPr>
        </p:nvSpPr>
        <p:spPr>
          <a:xfrm>
            <a:off x="7201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title"/>
          </p:nvPr>
        </p:nvSpPr>
        <p:spPr>
          <a:xfrm>
            <a:off x="4634135" y="1434600"/>
            <a:ext cx="3532800" cy="227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4" name="Google Shape;24;p6"/>
          <p:cNvSpPr txBox="1">
            <a:spLocks noGrp="1"/>
          </p:cNvSpPr>
          <p:nvPr>
            <p:ph type="subTitle" idx="1"/>
          </p:nvPr>
        </p:nvSpPr>
        <p:spPr>
          <a:xfrm flipH="1">
            <a:off x="5584135" y="2904500"/>
            <a:ext cx="1701300" cy="445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5" name="Google Shape;25;p6"/>
          <p:cNvSpPr txBox="1">
            <a:spLocks noGrp="1"/>
          </p:cNvSpPr>
          <p:nvPr>
            <p:ph type="subTitle" idx="2"/>
          </p:nvPr>
        </p:nvSpPr>
        <p:spPr>
          <a:xfrm flipH="1">
            <a:off x="5079300" y="3229525"/>
            <a:ext cx="2711100" cy="73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6" name="Google Shape;26;p6"/>
          <p:cNvSpPr txBox="1">
            <a:spLocks noGrp="1"/>
          </p:cNvSpPr>
          <p:nvPr>
            <p:ph type="subTitle" idx="3"/>
          </p:nvPr>
        </p:nvSpPr>
        <p:spPr>
          <a:xfrm flipH="1">
            <a:off x="1858635" y="2904500"/>
            <a:ext cx="1701300" cy="445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7" name="Google Shape;27;p6"/>
          <p:cNvSpPr txBox="1">
            <a:spLocks noGrp="1"/>
          </p:cNvSpPr>
          <p:nvPr>
            <p:ph type="subTitle" idx="4"/>
          </p:nvPr>
        </p:nvSpPr>
        <p:spPr>
          <a:xfrm flipH="1">
            <a:off x="1353800" y="3229525"/>
            <a:ext cx="2711100" cy="73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8" name="Google Shape;28;p6"/>
          <p:cNvSpPr txBox="1">
            <a:spLocks noGrp="1"/>
          </p:cNvSpPr>
          <p:nvPr>
            <p:ph type="title"/>
          </p:nvPr>
        </p:nvSpPr>
        <p:spPr>
          <a:xfrm>
            <a:off x="720100" y="539500"/>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p:nvPr>
        </p:nvSpPr>
        <p:spPr>
          <a:xfrm>
            <a:off x="4849170" y="1001125"/>
            <a:ext cx="2026800" cy="181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0"/>
              <a:buNone/>
              <a:defRPr sz="1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4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3817400" y="1468659"/>
            <a:ext cx="4988210" cy="220618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a:t>VITISH’23</a:t>
            </a:r>
            <a:br>
              <a:rPr lang="en"/>
            </a:br>
            <a:r>
              <a:rPr lang="en"/>
              <a:t>HACKATHON</a:t>
            </a:r>
            <a:endParaRPr sz="5000"/>
          </a:p>
        </p:txBody>
      </p:sp>
      <p:pic>
        <p:nvPicPr>
          <p:cNvPr id="54" name="Google Shape;54;p13"/>
          <p:cNvPicPr preferRelativeResize="0"/>
          <p:nvPr/>
        </p:nvPicPr>
        <p:blipFill rotWithShape="1">
          <a:blip r:embed="rId4">
            <a:alphaModFix/>
          </a:blip>
          <a:srcRect l="25301" r="25297"/>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817400" y="271933"/>
            <a:ext cx="4558650" cy="14129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4800"/>
              <a:t>Team </a:t>
            </a:r>
            <a:br>
              <a:rPr lang="en" sz="4800"/>
            </a:br>
            <a:r>
              <a:rPr lang="en" sz="4800"/>
              <a:t>Enigma Decoders</a:t>
            </a:r>
            <a:endParaRPr sz="3600"/>
          </a:p>
        </p:txBody>
      </p:sp>
      <p:pic>
        <p:nvPicPr>
          <p:cNvPr id="60" name="Google Shape;60;p14"/>
          <p:cNvPicPr preferRelativeResize="0"/>
          <p:nvPr/>
        </p:nvPicPr>
        <p:blipFill rotWithShape="1">
          <a:blip r:embed="rId4">
            <a:alphaModFix/>
          </a:blip>
          <a:srcRect l="25301" r="25297"/>
          <a:stretch/>
        </p:blipFill>
        <p:spPr>
          <a:xfrm>
            <a:off x="767950" y="978400"/>
            <a:ext cx="3049450" cy="3472324"/>
          </a:xfrm>
          <a:prstGeom prst="rect">
            <a:avLst/>
          </a:prstGeom>
          <a:noFill/>
          <a:ln>
            <a:noFill/>
          </a:ln>
        </p:spPr>
      </p:pic>
      <p:sp>
        <p:nvSpPr>
          <p:cNvPr id="61" name="Google Shape;61;p14"/>
          <p:cNvSpPr txBox="1"/>
          <p:nvPr/>
        </p:nvSpPr>
        <p:spPr>
          <a:xfrm>
            <a:off x="3814999" y="1806621"/>
            <a:ext cx="4677000" cy="206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Team Members:</a:t>
            </a:r>
            <a:endParaRPr/>
          </a:p>
          <a:p>
            <a:pPr marL="0" marR="0" lvl="0" indent="0" algn="l" rtl="0">
              <a:lnSpc>
                <a:spcPct val="100000"/>
              </a:lnSpc>
              <a:spcBef>
                <a:spcPts val="0"/>
              </a:spcBef>
              <a:spcAft>
                <a:spcPts val="0"/>
              </a:spcAft>
              <a:buNone/>
            </a:pPr>
            <a:endParaRPr sz="16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Prathamesh R Potabatti – 20BAI1076</a:t>
            </a:r>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Chirag Chandrashekar – 20BAI1298</a:t>
            </a:r>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Gomathi L – 20BAI1013</a:t>
            </a:r>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Sneha Shankar – 20BAI1258</a:t>
            </a:r>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Bhuvaneshwari </a:t>
            </a:r>
            <a:r>
              <a:rPr lang="en" sz="1600" b="1">
                <a:solidFill>
                  <a:schemeClr val="lt2"/>
                </a:solidFill>
              </a:rPr>
              <a:t>R </a:t>
            </a:r>
            <a:r>
              <a:rPr lang="en" sz="1600" b="1" i="0" u="none" strike="noStrike" cap="none">
                <a:solidFill>
                  <a:schemeClr val="lt2"/>
                </a:solidFill>
                <a:latin typeface="Arial"/>
                <a:ea typeface="Arial"/>
                <a:cs typeface="Arial"/>
                <a:sym typeface="Arial"/>
              </a:rPr>
              <a:t>– 20BAI1212</a:t>
            </a:r>
            <a:endParaRPr/>
          </a:p>
          <a:p>
            <a:pPr marL="0" marR="0" lvl="0" indent="0" algn="l" rtl="0">
              <a:lnSpc>
                <a:spcPct val="100000"/>
              </a:lnSpc>
              <a:spcBef>
                <a:spcPts val="0"/>
              </a:spcBef>
              <a:spcAft>
                <a:spcPts val="0"/>
              </a:spcAft>
              <a:buNone/>
            </a:pPr>
            <a:r>
              <a:rPr lang="en" sz="1600" b="1" i="0" u="none" strike="noStrike" cap="none">
                <a:solidFill>
                  <a:schemeClr val="lt2"/>
                </a:solidFill>
                <a:latin typeface="Arial"/>
                <a:ea typeface="Arial"/>
                <a:cs typeface="Arial"/>
                <a:sym typeface="Arial"/>
              </a:rPr>
              <a:t>Jahnavi Thondepu – 20BAI1150</a:t>
            </a:r>
            <a:endParaRPr sz="1600" b="1" i="0" u="none" strike="noStrike" cap="non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20000" y="41208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000"/>
              <a:t>Problem Statement</a:t>
            </a:r>
            <a:endParaRPr sz="3000"/>
          </a:p>
        </p:txBody>
      </p:sp>
      <p:sp>
        <p:nvSpPr>
          <p:cNvPr id="67" name="Google Shape;67;p15"/>
          <p:cNvSpPr txBox="1">
            <a:spLocks noGrp="1"/>
          </p:cNvSpPr>
          <p:nvPr>
            <p:ph type="body" idx="1"/>
          </p:nvPr>
        </p:nvSpPr>
        <p:spPr>
          <a:xfrm>
            <a:off x="1115100" y="1152475"/>
            <a:ext cx="6913800" cy="3456000"/>
          </a:xfrm>
          <a:prstGeom prst="rect">
            <a:avLst/>
          </a:prstGeom>
          <a:solidFill>
            <a:schemeClr val="dk1">
              <a:alpha val="56470"/>
            </a:schemeClr>
          </a:solidFill>
          <a:ln>
            <a:noFill/>
          </a:ln>
        </p:spPr>
        <p:txBody>
          <a:bodyPr spcFirstLastPara="1" wrap="square" lIns="91425" tIns="91425" rIns="91425" bIns="91425" anchor="t" anchorCtr="0">
            <a:noAutofit/>
          </a:bodyPr>
          <a:lstStyle/>
          <a:p>
            <a:pPr marL="139700" lvl="0" indent="0" algn="ctr" rtl="0">
              <a:lnSpc>
                <a:spcPct val="100000"/>
              </a:lnSpc>
              <a:spcBef>
                <a:spcPts val="0"/>
              </a:spcBef>
              <a:spcAft>
                <a:spcPts val="0"/>
              </a:spcAft>
              <a:buClr>
                <a:schemeClr val="lt2"/>
              </a:buClr>
              <a:buSzPts val="1400"/>
              <a:buNone/>
            </a:pPr>
            <a:r>
              <a:rPr lang="en" sz="2000" b="1" i="0">
                <a:solidFill>
                  <a:schemeClr val="lt2"/>
                </a:solidFill>
                <a:latin typeface="Open Sans"/>
                <a:ea typeface="Open Sans"/>
                <a:cs typeface="Open Sans"/>
                <a:sym typeface="Open Sans"/>
              </a:rPr>
              <a:t>Advanced ANPR &amp; FRS solution</a:t>
            </a:r>
            <a:endParaRPr/>
          </a:p>
          <a:p>
            <a:pPr marL="139700" lvl="0" indent="0" algn="ctr" rtl="0">
              <a:lnSpc>
                <a:spcPct val="100000"/>
              </a:lnSpc>
              <a:spcBef>
                <a:spcPts val="0"/>
              </a:spcBef>
              <a:spcAft>
                <a:spcPts val="0"/>
              </a:spcAft>
              <a:buClr>
                <a:schemeClr val="lt2"/>
              </a:buClr>
              <a:buSzPts val="1400"/>
              <a:buNone/>
            </a:pPr>
            <a:endParaRPr sz="2000" b="1">
              <a:solidFill>
                <a:schemeClr val="lt2"/>
              </a:solidFill>
              <a:latin typeface="Open Sans"/>
              <a:ea typeface="Open Sans"/>
              <a:cs typeface="Open Sans"/>
              <a:sym typeface="Open Sans"/>
            </a:endParaRPr>
          </a:p>
          <a:p>
            <a:pPr marL="139700" lvl="0" indent="0" algn="ctr" rtl="0">
              <a:lnSpc>
                <a:spcPct val="100000"/>
              </a:lnSpc>
              <a:spcBef>
                <a:spcPts val="0"/>
              </a:spcBef>
              <a:spcAft>
                <a:spcPts val="0"/>
              </a:spcAft>
              <a:buClr>
                <a:schemeClr val="lt2"/>
              </a:buClr>
              <a:buSzPts val="1400"/>
              <a:buNone/>
            </a:pPr>
            <a:r>
              <a:rPr lang="en" sz="1800" b="0" i="0">
                <a:solidFill>
                  <a:schemeClr val="lt2"/>
                </a:solidFill>
                <a:latin typeface="Open Sans"/>
                <a:ea typeface="Open Sans"/>
                <a:cs typeface="Open Sans"/>
                <a:sym typeface="Open Sans"/>
              </a:rPr>
              <a:t>Design and develop a technological solution that can accurately perform the Automatic Number Plate Recognition (ANPR) along with Facial Recognition from the available CCTV feeds. The solution should be able to recognize number plates that are written in typical non-standard ways using varying font styles, sizes, designs, symbols, languages etc., i.e. difficult to recognize by existing ANPR Systems.</a:t>
            </a:r>
            <a:endParaRPr sz="2000" b="1">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720000" y="41208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ABSTRACT</a:t>
            </a:r>
            <a:endParaRPr sz="3000"/>
          </a:p>
        </p:txBody>
      </p:sp>
      <p:sp>
        <p:nvSpPr>
          <p:cNvPr id="73" name="Google Shape;73;p16"/>
          <p:cNvSpPr txBox="1">
            <a:spLocks noGrp="1"/>
          </p:cNvSpPr>
          <p:nvPr>
            <p:ph type="body" idx="1"/>
          </p:nvPr>
        </p:nvSpPr>
        <p:spPr>
          <a:xfrm>
            <a:off x="1115100" y="1152475"/>
            <a:ext cx="6913800" cy="3456000"/>
          </a:xfrm>
          <a:prstGeom prst="rect">
            <a:avLst/>
          </a:prstGeom>
          <a:solidFill>
            <a:schemeClr val="dk1">
              <a:alpha val="56470"/>
            </a:schemeClr>
          </a:solidFill>
          <a:ln>
            <a:noFill/>
          </a:ln>
        </p:spPr>
        <p:txBody>
          <a:bodyPr spcFirstLastPara="1" wrap="square" lIns="91425" tIns="91425" rIns="91425" bIns="91425" anchor="t" anchorCtr="0">
            <a:noAutofit/>
          </a:bodyPr>
          <a:lstStyle/>
          <a:p>
            <a:pPr marL="139700" lvl="0" indent="0" algn="ctr" rtl="0">
              <a:lnSpc>
                <a:spcPct val="100000"/>
              </a:lnSpc>
              <a:spcBef>
                <a:spcPts val="0"/>
              </a:spcBef>
              <a:spcAft>
                <a:spcPts val="0"/>
              </a:spcAft>
              <a:buClr>
                <a:schemeClr val="lt2"/>
              </a:buClr>
              <a:buSzPts val="1400"/>
              <a:buNone/>
            </a:pPr>
            <a:r>
              <a:rPr lang="en" sz="1600">
                <a:solidFill>
                  <a:schemeClr val="lt2"/>
                </a:solidFill>
              </a:rPr>
              <a:t>The main goal of this project is to implement an automatic number plate recognition system from a CCTV footage. From the CCTV video footage we have to extract the characters on the number plate of the ongoing cars. Another feature which we would be adding to this project is face recognition. We have to extract the number plate and the face of the driver and store the face image and the number plate as text in a backend database.</a:t>
            </a:r>
            <a:endParaRPr sz="16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720000" y="41208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INTRODUCTION</a:t>
            </a:r>
            <a:endParaRPr sz="3000"/>
          </a:p>
        </p:txBody>
      </p:sp>
      <p:sp>
        <p:nvSpPr>
          <p:cNvPr id="79" name="Google Shape;79;p17"/>
          <p:cNvSpPr txBox="1">
            <a:spLocks noGrp="1"/>
          </p:cNvSpPr>
          <p:nvPr>
            <p:ph type="body" idx="1"/>
          </p:nvPr>
        </p:nvSpPr>
        <p:spPr>
          <a:xfrm>
            <a:off x="1115100" y="1152475"/>
            <a:ext cx="6913800" cy="3456000"/>
          </a:xfrm>
          <a:prstGeom prst="rect">
            <a:avLst/>
          </a:prstGeom>
          <a:solidFill>
            <a:schemeClr val="dk1">
              <a:alpha val="56470"/>
            </a:schemeClr>
          </a:solidFill>
          <a:ln>
            <a:noFill/>
          </a:ln>
        </p:spPr>
        <p:txBody>
          <a:bodyPr spcFirstLastPara="1" wrap="square" lIns="91425" tIns="91425" rIns="91425" bIns="91425" anchor="t" anchorCtr="0">
            <a:noAutofit/>
          </a:bodyPr>
          <a:lstStyle/>
          <a:p>
            <a:pPr marL="139700" lvl="0" indent="0" algn="ctr" rtl="0">
              <a:lnSpc>
                <a:spcPct val="100000"/>
              </a:lnSpc>
              <a:spcBef>
                <a:spcPts val="0"/>
              </a:spcBef>
              <a:spcAft>
                <a:spcPts val="0"/>
              </a:spcAft>
              <a:buClr>
                <a:schemeClr val="lt2"/>
              </a:buClr>
              <a:buSzPts val="1400"/>
              <a:buNone/>
            </a:pPr>
            <a:r>
              <a:rPr lang="en" sz="1600">
                <a:solidFill>
                  <a:schemeClr val="lt2"/>
                </a:solidFill>
              </a:rPr>
              <a:t>There are multiple applications to an Automatic Number Plate Recognition system. This system can be implemented on tolls to capture the driver and the car details. This system can be used on speed cameras to detect if any driver is overspeeding and then capture his face and his car details. Huge parking lots can also use this system for better management of cars and keeping a record of who has entered and who has exited the parking lot along with the time stamps. Airports can also make use of this to manage their parking lots and charge the drivers according to their waiting times.</a:t>
            </a:r>
            <a:endParaRPr sz="16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20000" y="41208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IMPLEMENTATION PROCEDURE</a:t>
            </a:r>
            <a:endParaRPr sz="3000"/>
          </a:p>
        </p:txBody>
      </p:sp>
      <p:sp>
        <p:nvSpPr>
          <p:cNvPr id="85" name="Google Shape;85;p18"/>
          <p:cNvSpPr txBox="1">
            <a:spLocks noGrp="1"/>
          </p:cNvSpPr>
          <p:nvPr>
            <p:ph type="body" idx="1"/>
          </p:nvPr>
        </p:nvSpPr>
        <p:spPr>
          <a:xfrm>
            <a:off x="1115100" y="1152475"/>
            <a:ext cx="6913800" cy="3456000"/>
          </a:xfrm>
          <a:prstGeom prst="rect">
            <a:avLst/>
          </a:prstGeom>
          <a:solidFill>
            <a:schemeClr val="dk1">
              <a:alpha val="56470"/>
            </a:schemeClr>
          </a:solidFill>
          <a:ln>
            <a:noFill/>
          </a:ln>
        </p:spPr>
        <p:txBody>
          <a:bodyPr spcFirstLastPara="1" wrap="square" lIns="91425" tIns="91425" rIns="91425" bIns="91425" anchor="t" anchorCtr="0">
            <a:noAutofit/>
          </a:bodyPr>
          <a:lstStyle/>
          <a:p>
            <a:pPr marL="139700" lvl="0" indent="0" algn="ctr" rtl="0">
              <a:lnSpc>
                <a:spcPct val="100000"/>
              </a:lnSpc>
              <a:spcBef>
                <a:spcPts val="0"/>
              </a:spcBef>
              <a:spcAft>
                <a:spcPts val="0"/>
              </a:spcAft>
              <a:buClr>
                <a:schemeClr val="lt2"/>
              </a:buClr>
              <a:buSzPts val="1400"/>
              <a:buNone/>
            </a:pPr>
            <a:r>
              <a:rPr lang="en" sz="1600">
                <a:solidFill>
                  <a:schemeClr val="lt2"/>
                </a:solidFill>
              </a:rPr>
              <a:t>We will be using OCR algorithm to detect and record the number plate of the cars. We first have to train the Deep Learning model on a large datasets of car number plates. The dataset has to be augmented for better accuracy of the model. First, we focus on extracting the number plate, i.e., train the model to detect and draw a bounding box on the number plate. Then, we pass this to a Language processing model which uses LSTMs or Transformer based models to extract the textual content. Later, we will store this information into the database.</a:t>
            </a:r>
            <a:endParaRPr sz="16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91B819-9D7B-48B2-FCD1-A03A587E248D}"/>
              </a:ext>
            </a:extLst>
          </p:cNvPr>
          <p:cNvPicPr>
            <a:picLocks noChangeAspect="1"/>
          </p:cNvPicPr>
          <p:nvPr/>
        </p:nvPicPr>
        <p:blipFill>
          <a:blip r:embed="rId2"/>
          <a:stretch>
            <a:fillRect/>
          </a:stretch>
        </p:blipFill>
        <p:spPr>
          <a:xfrm>
            <a:off x="2653259" y="261867"/>
            <a:ext cx="3465907" cy="4619765"/>
          </a:xfrm>
          <a:prstGeom prst="rect">
            <a:avLst/>
          </a:prstGeom>
        </p:spPr>
      </p:pic>
    </p:spTree>
    <p:extLst>
      <p:ext uri="{BB962C8B-B14F-4D97-AF65-F5344CB8AC3E}">
        <p14:creationId xmlns:p14="http://schemas.microsoft.com/office/powerpoint/2010/main" val="258087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F26DE-4ED4-8618-35F0-1C940B448622}"/>
              </a:ext>
            </a:extLst>
          </p:cNvPr>
          <p:cNvPicPr>
            <a:picLocks noChangeAspect="1"/>
          </p:cNvPicPr>
          <p:nvPr/>
        </p:nvPicPr>
        <p:blipFill>
          <a:blip r:embed="rId2"/>
          <a:stretch>
            <a:fillRect/>
          </a:stretch>
        </p:blipFill>
        <p:spPr>
          <a:xfrm>
            <a:off x="2743196" y="325095"/>
            <a:ext cx="3657607" cy="4343409"/>
          </a:xfrm>
          <a:prstGeom prst="rect">
            <a:avLst/>
          </a:prstGeom>
        </p:spPr>
      </p:pic>
    </p:spTree>
    <p:extLst>
      <p:ext uri="{BB962C8B-B14F-4D97-AF65-F5344CB8AC3E}">
        <p14:creationId xmlns:p14="http://schemas.microsoft.com/office/powerpoint/2010/main" val="4281313600"/>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On-screen Show (16:9)</PresentationFormat>
  <Paragraphs>20</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Rajdhani</vt:lpstr>
      <vt:lpstr>Fira Sans Condensed Light</vt:lpstr>
      <vt:lpstr>Open Sans</vt:lpstr>
      <vt:lpstr>Roboto Condensed Light</vt:lpstr>
      <vt:lpstr>Arial</vt:lpstr>
      <vt:lpstr>Anaheim</vt:lpstr>
      <vt:lpstr>Fira Sans Condensed</vt:lpstr>
      <vt:lpstr>AI Tech Agency Infographics by Slidesgo</vt:lpstr>
      <vt:lpstr>VITISH’23 HACKATHON</vt:lpstr>
      <vt:lpstr>Team  Enigma Decoders</vt:lpstr>
      <vt:lpstr>Problem Statement</vt:lpstr>
      <vt:lpstr>ABSTRACT</vt:lpstr>
      <vt:lpstr>INTRODUCTION</vt:lpstr>
      <vt:lpstr>IMPLEMENTATION PROCEDURE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VITISH’23 HACKATHON</dc:title>
  <cp:lastModifiedBy>Prathamesh Potabatti</cp:lastModifiedBy>
  <cp:revision>1</cp:revision>
  <dcterms:modified xsi:type="dcterms:W3CDTF">2023-03-25T08:29:25Z</dcterms:modified>
</cp:coreProperties>
</file>