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Fjalla One"/>
      <p:regular r:id="rId30"/>
    </p:embeddedFont>
    <p:embeddedFont>
      <p:font typeface="Barlow Semi Condensed Medium"/>
      <p:regular r:id="rId31"/>
      <p:bold r:id="rId32"/>
      <p:italic r:id="rId33"/>
      <p:boldItalic r:id="rId34"/>
    </p:embeddedFont>
    <p:embeddedFont>
      <p:font typeface="Barlow Semi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regular.fntdata"/><Relationship Id="rId30" Type="http://schemas.openxmlformats.org/officeDocument/2006/relationships/font" Target="fonts/FjallaOne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regular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SemiCondense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f5f0eb003b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f5f0eb003b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2f5f0eb003b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2f5f0eb003b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f5ca6c4c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2f5ca6c4c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2f5ca6c4c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2f5ca6c4c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f5ca6c4c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f5ca6c4c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2f5ca6c4c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2f5ca6c4c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f5ca6c4c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2f5ca6c4c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f5ca6c4c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2f5ca6c4c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f5ca6c4c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f5ca6c4c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2f5ca6c4cb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2f5ca6c4cb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2f5ca6c4cb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2f5ca6c4c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f5f0eb003b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2f5f0eb003b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2f5f0eb003b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2f5f0eb003b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2f5f0eb003b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2f5f0eb003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f5f0eb003b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f5f0eb003b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f5f0eb003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f5f0eb00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f5f0eb003b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2f5f0eb003b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f5f0eb003b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f5f0eb003b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f5f0eb003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2f5f0eb003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2f5f0eb003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2f5f0eb003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2f5f0eb003b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2f5f0eb003b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 txBox="1"/>
          <p:nvPr/>
        </p:nvSpPr>
        <p:spPr>
          <a:xfrm>
            <a:off x="4009875" y="4721900"/>
            <a:ext cx="1278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707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9" name="Google Shape;549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7" name="Google Shape;557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5" name="Google Shape;585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8" name="Google Shape;588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7" name="Google Shape;627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4" name="Google Shape;634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5" name="Google Shape;635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1" name="Google Shape;641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5" name="Google Shape;645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6" name="Google Shape;646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7" name="Google Shape;647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8" name="Google Shape;648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0" name="Google Shape;650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51" name="Google Shape;651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6" name="Google Shape;656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5" name="Google Shape;675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6" name="Google Shape;676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7" name="Google Shape;677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0" name="Google Shape;680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81" name="Google Shape;681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6" name="Google Shape;686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3" name="Google Shape;693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6" name="Google Shape;696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7" name="Google Shape;697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8" name="Google Shape;698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5" name="Google Shape;705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10" name="Google Shape;710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6" name="Google Shape;716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8" name="Google Shape;718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3" name="Google Shape;723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1" name="Google Shape;731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2" name="Google Shape;732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4" name="Google Shape;744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9" name="Google Shape;749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3" name="Google Shape;753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0" name="Google Shape;760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1" name="Google Shape;761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4" name="Google Shape;764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6" name="Google Shape;776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0" name="Google Shape;780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81" name="Google Shape;781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8" name="Google Shape;788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3" name="Google Shape;793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8" name="Google Shape;798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5" name="Google Shape;80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8" name="Google Shape;808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1" name="Google Shape;811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2" name="Google Shape;81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9" name="Google Shape;81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4" name="Google Shape;82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5" name="Google Shape;83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9" name="Google Shape;83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5" name="Google Shape;845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9" name="Google Shape;849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4" name="Google Shape;854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61" name="Google Shape;861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4" name="Google Shape;864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5" name="Google Shape;865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6" name="Google Shape;86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3" name="Google Shape;87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8" name="Google Shape;87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1" name="Google Shape;881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5" name="Google Shape;885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6" name="Google Shape;88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3" name="Google Shape;89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8" name="Google Shape;898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3" name="Google Shape;903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10" name="Google Shape;91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5" name="Google Shape;915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6" name="Google Shape;916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7" name="Google Shape;917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1" name="Google Shape;921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2" name="Google Shape;922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9" name="Google Shape;929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4" name="Google Shape;934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9" name="Google Shape;939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6" name="Google Shape;94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9" name="Google Shape;949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2" name="Google Shape;952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3" name="Google Shape;953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60" name="Google Shape;960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5" name="Google Shape;965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6" name="Google Shape;97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80" name="Google Shape;98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4" name="Google Shape;98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2" name="Google Shape;992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3" name="Google Shape;993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4" name="Google Shape;994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8" name="Google Shape;998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9" name="Google Shape;999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6" name="Google Shape;1006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11" name="Google Shape;1011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6" name="Google Shape;1016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3" name="Google Shape;102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6" name="Google Shape;1026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9" name="Google Shape;1029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30" name="Google Shape;1030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7" name="Google Shape;1037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2" name="Google Shape;1042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3" name="Google Shape;105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7" name="Google Shape;1057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61" name="Google Shape;106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6" name="Google Shape;1066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7" name="Google Shape;1067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9" name="Google Shape;1069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5" name="Google Shape;1075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80" name="Google Shape;1080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6" name="Google Shape;1086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90" name="Google Shape;1090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91" name="Google Shape;1091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3" name="Google Shape;1093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5" name="Google Shape;1095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6" name="Google Shape;1096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7" name="Google Shape;1097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2" name="Google Shape;1102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8" name="Google Shape;1108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0" name="Google Shape;1110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11" name="Google Shape;1111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8" name="Google Shape;1118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3" name="Google Shape;1123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8" name="Google Shape;1128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2" name="Google Shape;113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9" name="Google Shape;1139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40" name="Google Shape;1140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3" name="Google Shape;1143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4" name="Google Shape;114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6" name="Google Shape;114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7" name="Google Shape;114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2" name="Google Shape;115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8" name="Google Shape;115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0" name="Google Shape;116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61" name="Google Shape;116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8" name="Google Shape;116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3" name="Google Shape;117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8" name="Google Shape;117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2" name="Google Shape;118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7" name="Google Shape;1187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9" name="Google Shape;1189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90" name="Google Shape;1190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5" name="Google Shape;1195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1" name="Google Shape;1201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3" name="Google Shape;1203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4" name="Google Shape;1204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11" name="Google Shape;121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6" name="Google Shape;1216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21" name="Google Shape;1221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5" name="Google Shape;1225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30" name="Google Shape;1230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3" name="Google Shape;1233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4" name="Google Shape;123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41" name="Google Shape;124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1" name="Google Shape;1251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2" name="Google Shape;125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6" name="Google Shape;1256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60" name="Google Shape;126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3" name="Google Shape;1263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5" name="Google Shape;1265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6" name="Google Shape;126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3" name="Google Shape;127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8" name="Google Shape;1278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3" name="Google Shape;128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7" name="Google Shape;128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2" name="Google Shape;1292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5" name="Google Shape;1295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6" name="Google Shape;1296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01" name="Google Shape;1301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8" name="Google Shape;1308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1" name="Google Shape;1311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2" name="Google Shape;1312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3" name="Google Shape;1313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20" name="Google Shape;1320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5" name="Google Shape;1325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9" name="Google Shape;1329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3" name="Google Shape;1333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4" name="Google Shape;1334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41" name="Google Shape;1341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6" name="Google Shape;1346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51" name="Google Shape;1351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8" name="Google Shape;13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1" name="Google Shape;1361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5" name="Google Shape;136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2" name="Google Shape;137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7" name="Google Shape;1377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7" name="Google Shape;1387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8" name="Google Shape;138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2" name="Google Shape;139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6" name="Google Shape;139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01" name="Google Shape;1401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3" name="Google Shape;1403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4" name="Google Shape;140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9" name="Google Shape;140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4" name="Google Shape;1414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1" name="Google Shape;1421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2" name="Google Shape;1422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3" name="Google Shape;1423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4" name="Google Shape;1424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0" name="Google Shape;1430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31" name="Google Shape;1431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5" name="Google Shape;1435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6" name="Google Shape;1436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40" name="Google Shape;1440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1" name="Google Shape;1441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2" name="Google Shape;144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8" name="Google Shape;1448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9" name="Google Shape;144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4" name="Google Shape;145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9" name="Google Shape;145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2" name="Google Shape;1462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3" name="Google Shape;146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6" name="Google Shape;1466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7" name="Google Shape;146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0" name="Google Shape;1470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71" name="Google Shape;147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4" name="Google Shape;1474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6" name="Google Shape;1476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2" name="Google Shape;1482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6" name="Google Shape;1486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7" name="Google Shape;148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3" name="Google Shape;1493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4" name="Google Shape;149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9" name="Google Shape;1499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4" name="Google Shape;1504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Google Shape;1510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11" name="Google Shape;151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4" name="Google Shape;1514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7" name="Google Shape;1517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8" name="Google Shape;151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4" name="Google Shape;1524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5" name="Google Shape;1525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9" name="Google Shape;1529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30" name="Google Shape;1530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4" name="Google Shape;1534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41" name="Google Shape;1541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4" name="Google Shape;1544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3" name="Google Shape;113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4" name="Google Shape;114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9" name="Google Shape;119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" name="Google Shape;120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7" name="Google Shape;137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" name="Google Shape;138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8" name="Google Shape;16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1" name="Google Shape;171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50" name="Google Shape;1550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2" name="Google Shape;1552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3" name="Google Shape;1553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4" name="Google Shape;1554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8" name="Google Shape;1558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9" name="Google Shape;1559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5" name="Google Shape;1565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6" name="Google Shape;1566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71" name="Google Shape;1571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6" name="Google Shape;1576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6" name="Google Shape;1586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9" name="Google Shape;1589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90" name="Google Shape;1590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1" name="Google Shape;1601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2" name="Google Shape;1602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6" name="Google Shape;1606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2" name="Google Shape;1612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3" name="Google Shape;161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6" name="Google Shape;1616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7" name="Google Shape;161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0" name="Google Shape;1620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3" name="Google Shape;1623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4" name="Google Shape;1624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5" name="Google Shape;1625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6" name="Google Shape;1626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7" name="Google Shape;1627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4" name="Google Shape;1634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5" name="Google Shape;1635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40" name="Google Shape;1640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4" name="Google Shape;1644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5" name="Google Shape;1645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6" name="Google Shape;164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3" name="Google Shape;165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7" name="Google Shape;1657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8" name="Google Shape;165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2" name="Google Shape;1662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3" name="Google Shape;166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6" name="Google Shape;1666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7" name="Google Shape;1667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0" name="Google Shape;1670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71" name="Google Shape;167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4" name="Google Shape;1674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8" name="Google Shape;1678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0" name="Google Shape;1680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5" name="Google Shape;185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6" name="Google Shape;186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7" name="Google Shape;187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4" name="Google Shape;204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5" name="Google Shape;205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8" name="Google Shape;238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6" name="Google Shape;246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7" name="Google Shape;247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8" name="Google Shape;248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1" name="Google Shape;261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5" name="Google Shape;265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6" name="Google Shape;266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4" name="Google Shape;27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4" name="Google Shape;28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9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6" name="Google Shape;29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9" name="Google Shape;299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7" name="Google Shape;307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8" name="Google Shape;308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2" name="Google Shape;31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9" name="Google Shape;31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0" name="Google Shape;330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4" name="Google Shape;334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1" name="Google Shape;341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" name="Google Shape;343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4" name="Google Shape;344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1" name="Google Shape;351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6" name="Google Shape;356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1" name="Google Shape;361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5" name="Google Shape;365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0" name="Google Shape;370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3" name="Google Shape;373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4" name="Google Shape;374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6" name="Google Shape;386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6" name="Google Shape;396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6" name="Google Shape;406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9" name="Google Shape;409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0" name="Google Shape;410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7" name="Google Shape;417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2" name="Google Shape;422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3" name="Google Shape;433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7" name="Google Shape;437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2" name="Google Shape;442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3" name="Google Shape;443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6" name="Google Shape;446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7" name="Google Shape;44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4" name="Google Shape;45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5" name="Google Shape;46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9" name="Google Shape;46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3" name="Google Shape;47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6" name="Google Shape;476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8" name="Google Shape;478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9" name="Google Shape;479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6" name="Google Shape;486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1" name="Google Shape;491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6" name="Google Shape;49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0" name="Google Shape;500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5" name="Google Shape;505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6" name="Google Shape;506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8" name="Google Shape;508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9" name="Google Shape;509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4" name="Google Shape;514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0" name="Google Shape;520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2" name="Google Shape;522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3" name="Google Shape;523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0" name="Google Shape;530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5" name="Google Shape;535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0" name="Google Shape;540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4" name="Google Shape;54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3981750" y="4806225"/>
            <a:ext cx="1320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INTERNAL</a:t>
            </a:r>
            <a:endParaRPr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33"/>
          <p:cNvGrpSpPr/>
          <p:nvPr/>
        </p:nvGrpSpPr>
        <p:grpSpPr>
          <a:xfrm>
            <a:off x="281410" y="243981"/>
            <a:ext cx="5343540" cy="4183680"/>
            <a:chOff x="469775" y="238125"/>
            <a:chExt cx="6679425" cy="5229600"/>
          </a:xfrm>
        </p:grpSpPr>
        <p:sp>
          <p:nvSpPr>
            <p:cNvPr id="1689" name="Google Shape;1689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2" name="Google Shape;1882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Bug Tracking</a:t>
            </a:r>
            <a:r>
              <a:rPr lang="en" sz="4100"/>
              <a:t> System</a:t>
            </a:r>
            <a:r>
              <a:rPr lang="en" sz="5000"/>
              <a:t> 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3" name="Google Shape;1883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4" name="Google Shape;18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9925" y="149850"/>
            <a:ext cx="809875" cy="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</a:t>
            </a:r>
            <a:r>
              <a:rPr lang="en"/>
              <a:t>Features</a:t>
            </a:r>
            <a:endParaRPr/>
          </a:p>
        </p:txBody>
      </p:sp>
      <p:sp>
        <p:nvSpPr>
          <p:cNvPr id="2185" name="Google Shape;2185;p42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Reporting a new bug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Viewing bugs reported by themselves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43"/>
          <p:cNvSpPr txBox="1"/>
          <p:nvPr>
            <p:ph type="title"/>
          </p:nvPr>
        </p:nvSpPr>
        <p:spPr>
          <a:xfrm>
            <a:off x="2411401" y="326625"/>
            <a:ext cx="432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Common to all Users</a:t>
            </a:r>
            <a:endParaRPr/>
          </a:p>
        </p:txBody>
      </p:sp>
      <p:sp>
        <p:nvSpPr>
          <p:cNvPr id="2191" name="Google Shape;2191;p4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Register / Login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Getting their own details (user_id, username, email, fullname, no_of_projects, last_logged_in, role)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Getting a list of all assigned projects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Getting a list of all project members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Interface-Index</a:t>
            </a:r>
            <a:endParaRPr/>
          </a:p>
        </p:txBody>
      </p:sp>
      <p:pic>
        <p:nvPicPr>
          <p:cNvPr id="2197" name="Google Shape;21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375" y="838828"/>
            <a:ext cx="5341256" cy="390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" name="Google Shape;2202;p45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03" name="Google Shape;2203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06" name="Google Shape;2206;p45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207" name="Google Shape;2207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0" name="Google Shape;2210;p45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11" name="Google Shape;2211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14" name="Google Shape;2214;p4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2215" name="Google Shape;2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38" y="932628"/>
            <a:ext cx="6719927" cy="265638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2221" name="Google Shape;22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75" y="1166887"/>
            <a:ext cx="6803502" cy="30285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User</a:t>
            </a:r>
            <a:endParaRPr/>
          </a:p>
        </p:txBody>
      </p:sp>
      <p:pic>
        <p:nvPicPr>
          <p:cNvPr id="2227" name="Google Shape;22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75" y="1010975"/>
            <a:ext cx="7166852" cy="2581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4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 index</a:t>
            </a:r>
            <a:endParaRPr/>
          </a:p>
        </p:txBody>
      </p:sp>
      <p:pic>
        <p:nvPicPr>
          <p:cNvPr id="2233" name="Google Shape;22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00" y="1042250"/>
            <a:ext cx="6731402" cy="27740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49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Project</a:t>
            </a:r>
            <a:endParaRPr/>
          </a:p>
        </p:txBody>
      </p:sp>
      <p:pic>
        <p:nvPicPr>
          <p:cNvPr id="2239" name="Google Shape;22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1163613"/>
            <a:ext cx="6601298" cy="28162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5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pic>
        <p:nvPicPr>
          <p:cNvPr id="2245" name="Google Shape;22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62" y="932625"/>
            <a:ext cx="7356876" cy="3501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51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Index</a:t>
            </a:r>
            <a:endParaRPr/>
          </a:p>
        </p:txBody>
      </p:sp>
      <p:pic>
        <p:nvPicPr>
          <p:cNvPr id="2251" name="Google Shape;2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00" y="1026625"/>
            <a:ext cx="7074201" cy="3548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9" name="Google Shape;1889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0" name="Google Shape;1890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Google Shape;2099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0" name="Google Shape;2100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4" name="Google Shape;210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5" name="Google Shape;210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6" name="Google Shape;210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7" name="Google Shape;2107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8" name="Google Shape;2108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1" name="Google Shape;2111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2" name="Google Shape;211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4" name="Google Shape;211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5" name="Google Shape;2115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6" name="Google Shape;2116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Google Shape;2119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0" name="Google Shape;212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2" name="Google Shape;212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3" name="Google Shape;2123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4" name="Google Shape;2124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7" name="Google Shape;2127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8" name="Google Shape;212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1" name="Google Shape;2131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2" name="Google Shape;2132;p34"/>
          <p:cNvSpPr txBox="1"/>
          <p:nvPr>
            <p:ph idx="1" type="subTitle"/>
          </p:nvPr>
        </p:nvSpPr>
        <p:spPr>
          <a:xfrm>
            <a:off x="1664201" y="704075"/>
            <a:ext cx="233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0" y="2862050"/>
            <a:ext cx="233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Snapshots</a:t>
            </a:r>
            <a:endParaRPr/>
          </a:p>
        </p:txBody>
      </p:sp>
      <p:sp>
        <p:nvSpPr>
          <p:cNvPr id="2134" name="Google Shape;2134;p34"/>
          <p:cNvSpPr txBox="1"/>
          <p:nvPr>
            <p:ph idx="7" type="subTitle"/>
          </p:nvPr>
        </p:nvSpPr>
        <p:spPr>
          <a:xfrm>
            <a:off x="1664199" y="3982025"/>
            <a:ext cx="233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135" name="Google Shape;2135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7" name="Google Shape;2137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8" name="Google Shape;2138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9" name="Google Shape;2139;p34"/>
          <p:cNvSpPr txBox="1"/>
          <p:nvPr>
            <p:ph idx="3" type="subTitle"/>
          </p:nvPr>
        </p:nvSpPr>
        <p:spPr>
          <a:xfrm>
            <a:off x="1664199" y="1742063"/>
            <a:ext cx="233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Features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52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Index</a:t>
            </a:r>
            <a:endParaRPr/>
          </a:p>
        </p:txBody>
      </p:sp>
      <p:pic>
        <p:nvPicPr>
          <p:cNvPr id="2257" name="Google Shape;22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75" y="995350"/>
            <a:ext cx="7518301" cy="367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3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Bug</a:t>
            </a:r>
            <a:endParaRPr/>
          </a:p>
        </p:txBody>
      </p:sp>
      <p:pic>
        <p:nvPicPr>
          <p:cNvPr id="2263" name="Google Shape;22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50" y="1193150"/>
            <a:ext cx="7187973" cy="3348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/>
          <p:nvPr>
            <p:ph type="title"/>
          </p:nvPr>
        </p:nvSpPr>
        <p:spPr>
          <a:xfrm>
            <a:off x="2971800" y="1807993"/>
            <a:ext cx="32004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Learning</a:t>
            </a:r>
            <a:endParaRPr sz="4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55"/>
          <p:cNvSpPr txBox="1"/>
          <p:nvPr>
            <p:ph type="title"/>
          </p:nvPr>
        </p:nvSpPr>
        <p:spPr>
          <a:xfrm>
            <a:off x="2411401" y="326625"/>
            <a:ext cx="432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2274" name="Google Shape;2274;p5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We Learned about how to build a Layered Application, which spans across multiple layers, such as DAO, Service, Controller, etc.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We learned how to collaborate with team members on git/github. We learned how to architect the Database using ER Diagrams.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We also learned how to build the complete backend with the help of the architecture diagrams we designed such as UML diagrams, and the data flow diagrams, giving us a clear picture of what we want to achieve.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56"/>
          <p:cNvSpPr txBox="1"/>
          <p:nvPr>
            <p:ph type="title"/>
          </p:nvPr>
        </p:nvSpPr>
        <p:spPr>
          <a:xfrm>
            <a:off x="2411401" y="326625"/>
            <a:ext cx="4321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2280" name="Google Shape;2280;p5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Git/Github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HTML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CSS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JavaScript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Java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IntelliJ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7"/>
          <p:cNvSpPr txBox="1"/>
          <p:nvPr>
            <p:ph type="title"/>
          </p:nvPr>
        </p:nvSpPr>
        <p:spPr>
          <a:xfrm>
            <a:off x="2103150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86" name="Google Shape;2286;p57"/>
          <p:cNvSpPr txBox="1"/>
          <p:nvPr>
            <p:ph idx="1" type="body"/>
          </p:nvPr>
        </p:nvSpPr>
        <p:spPr>
          <a:xfrm>
            <a:off x="853950" y="1808000"/>
            <a:ext cx="7436100" cy="28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Team Members: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Achyuta Upadhya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Gurudev C K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Indrani Sarkar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Janvi Somani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Prathmesh Potabatti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Rishita Soni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Siddharth S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35"/>
          <p:cNvSpPr txBox="1"/>
          <p:nvPr>
            <p:ph type="title"/>
          </p:nvPr>
        </p:nvSpPr>
        <p:spPr>
          <a:xfrm>
            <a:off x="2971800" y="1807993"/>
            <a:ext cx="32004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Application Overview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Bug Tracking System</a:t>
            </a:r>
            <a:endParaRPr/>
          </a:p>
        </p:txBody>
      </p:sp>
      <p:sp>
        <p:nvSpPr>
          <p:cNvPr id="2150" name="Google Shape;2150;p3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 typical bug tracking system, features included are: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Viewing all the bugs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Raising bugs (done by the tester) for a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Resolving the bugs (done by the </a:t>
            </a:r>
            <a:r>
              <a:rPr lang="en" sz="1600"/>
              <a:t>developer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Closing the bugs (done by the manager)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included all the above features in our application, as well as, </a:t>
            </a:r>
            <a:r>
              <a:rPr lang="en" sz="1600"/>
              <a:t>other features such as register/login user, creating new project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upcoming slides we will explain all the features of our application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7"/>
          <p:cNvSpPr txBox="1"/>
          <p:nvPr>
            <p:ph type="title"/>
          </p:nvPr>
        </p:nvSpPr>
        <p:spPr>
          <a:xfrm>
            <a:off x="2061300" y="338325"/>
            <a:ext cx="5014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Layered Architecture</a:t>
            </a:r>
            <a:endParaRPr/>
          </a:p>
        </p:txBody>
      </p:sp>
      <p:sp>
        <p:nvSpPr>
          <p:cNvPr id="2156" name="Google Shape;2156;p37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There are three schemas/model defined in our project: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User (Manager, Developer or Tester)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Bug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Project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➢"/>
            </a:pPr>
            <a:r>
              <a:rPr lang="en" sz="1400">
                <a:solidFill>
                  <a:srgbClr val="000000"/>
                </a:solidFill>
              </a:rPr>
              <a:t>The User Class, has attributes related to them, such as user_id, username, email, fullName, projectCount, lastLoggedIn and userRole.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➢"/>
            </a:pPr>
            <a:r>
              <a:rPr lang="en" sz="1400">
                <a:solidFill>
                  <a:srgbClr val="000000"/>
                </a:solidFill>
              </a:rPr>
              <a:t>The Bug class, stores blueprint information related to the bug object, attributes include bug_id, bug_name, bug_description, created_by, created_on, projectId, and severity_level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Char char="➢"/>
            </a:pPr>
            <a:r>
              <a:rPr lang="en" sz="1400">
                <a:solidFill>
                  <a:srgbClr val="000000"/>
                </a:solidFill>
              </a:rPr>
              <a:t>The Project class stores blueprint information related to the project object, attributes include, project_id, projectStatus, projectName, projectManager, startDate, noOfBugs.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8"/>
          <p:cNvSpPr txBox="1"/>
          <p:nvPr>
            <p:ph type="title"/>
          </p:nvPr>
        </p:nvSpPr>
        <p:spPr>
          <a:xfrm>
            <a:off x="2061300" y="338325"/>
            <a:ext cx="5014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Layered Architecture</a:t>
            </a:r>
            <a:endParaRPr/>
          </a:p>
        </p:txBody>
      </p:sp>
      <p:sp>
        <p:nvSpPr>
          <p:cNvPr id="2162" name="Google Shape;2162;p38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DAO layer, has various methods, made according to the problem statement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DAO Layer has 4 sub-packages: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User: Includes the features common to all the users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Manager: Includes features accessible to only managers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Developer: Includes features accessible to only developers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Semi Condensed"/>
              <a:buAutoNum type="arabicParenR"/>
            </a:pPr>
            <a:r>
              <a:rPr lang="en" sz="1400">
                <a:solidFill>
                  <a:srgbClr val="000000"/>
                </a:solidFill>
              </a:rPr>
              <a:t>Tester: Includes features accessible to only testers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Service layer is responsible for calling the DAO layer, with the right parameters, it also has 4 sub-packages, similar to the ones mentioned in the DAO layer.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service layer can be called using the Controller layer, the object for the particular use case can be created in the controller layer.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39"/>
          <p:cNvSpPr txBox="1"/>
          <p:nvPr>
            <p:ph type="title"/>
          </p:nvPr>
        </p:nvSpPr>
        <p:spPr>
          <a:xfrm>
            <a:off x="2971800" y="1807993"/>
            <a:ext cx="32004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Application Features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Features</a:t>
            </a:r>
            <a:endParaRPr/>
          </a:p>
        </p:txBody>
      </p:sp>
      <p:sp>
        <p:nvSpPr>
          <p:cNvPr id="2173" name="Google Shape;2173;p40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Creating a new project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Assigning project to a developer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Assigning a bug to a developer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Accepting or Rejecting a bug which was raised by a tester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Closing a bug, which has been completed by a developer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Features</a:t>
            </a:r>
            <a:endParaRPr/>
          </a:p>
        </p:txBody>
      </p:sp>
      <p:sp>
        <p:nvSpPr>
          <p:cNvPr id="2179" name="Google Shape;2179;p4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Changing Bug status to Marked (as in completed)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Semi Condensed"/>
              <a:buChar char="★"/>
            </a:pPr>
            <a:r>
              <a:rPr lang="en" sz="1600">
                <a:solidFill>
                  <a:srgbClr val="000000"/>
                </a:solidFill>
              </a:rPr>
              <a:t>Get a list of all the assigned bugs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