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0"/>
  </p:notesMasterIdLst>
  <p:handoutMasterIdLst>
    <p:handoutMasterId r:id="rId21"/>
  </p:handoutMasterIdLst>
  <p:sldIdLst>
    <p:sldId id="256" r:id="rId5"/>
    <p:sldId id="277" r:id="rId6"/>
    <p:sldId id="261" r:id="rId7"/>
    <p:sldId id="284" r:id="rId8"/>
    <p:sldId id="283" r:id="rId9"/>
    <p:sldId id="281" r:id="rId10"/>
    <p:sldId id="282" r:id="rId11"/>
    <p:sldId id="285" r:id="rId12"/>
    <p:sldId id="262" r:id="rId13"/>
    <p:sldId id="275" r:id="rId14"/>
    <p:sldId id="286" r:id="rId15"/>
    <p:sldId id="278" r:id="rId16"/>
    <p:sldId id="279" r:id="rId17"/>
    <p:sldId id="280" r:id="rId18"/>
    <p:sldId id="276" r:id="rId19"/>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CC2FF2-C65B-E752-1C3C-67ABC2BED3D4}" v="1948" dt="2025-05-11T14:15:07.0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107" d="100"/>
          <a:sy n="107" d="100"/>
        </p:scale>
        <p:origin x="138" y="4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4632" y="149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A33789C-8E93-49DC-A8CA-83D19626E643}" type="datetime1">
              <a:rPr lang="en-GB" smtClean="0"/>
              <a:t>11/05/2025</a:t>
            </a:fld>
            <a:endParaRPr lang="en-GB"/>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BF9A36D-7FAC-478F-9944-F324014F6FD1}" type="slidenum">
              <a:rPr lang="en-GB" smtClean="0"/>
              <a:t>‹#›</a:t>
            </a:fld>
            <a:endParaRPr lang="en-GB"/>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A2C44E-A7B4-4ED5-A7DE-54DBAAE78A61}" type="datetime1">
              <a:rPr lang="en-GB" smtClean="0"/>
              <a:pPr/>
              <a:t>11/05/2025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4B9A9E5-4F7F-4A7D-9DE1-899232329269}" type="slidenum">
              <a:rPr lang="en-GB" noProof="0" smtClean="0"/>
              <a:t>‹#›</a:t>
            </a:fld>
            <a:endParaRPr lang="en-GB" noProof="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a:t>
            </a:fld>
            <a:endParaRPr lang="en-GB"/>
          </a:p>
        </p:txBody>
      </p:sp>
    </p:spTree>
    <p:extLst>
      <p:ext uri="{BB962C8B-B14F-4D97-AF65-F5344CB8AC3E}">
        <p14:creationId xmlns:p14="http://schemas.microsoft.com/office/powerpoint/2010/main" val="2527098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2</a:t>
            </a:fld>
            <a:endParaRPr lang="en-GB"/>
          </a:p>
        </p:txBody>
      </p:sp>
    </p:spTree>
    <p:extLst>
      <p:ext uri="{BB962C8B-B14F-4D97-AF65-F5344CB8AC3E}">
        <p14:creationId xmlns:p14="http://schemas.microsoft.com/office/powerpoint/2010/main" val="50520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3</a:t>
            </a:fld>
            <a:endParaRPr lang="en-GB"/>
          </a:p>
        </p:txBody>
      </p:sp>
    </p:spTree>
    <p:extLst>
      <p:ext uri="{BB962C8B-B14F-4D97-AF65-F5344CB8AC3E}">
        <p14:creationId xmlns:p14="http://schemas.microsoft.com/office/powerpoint/2010/main" val="402848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9</a:t>
            </a:fld>
            <a:endParaRPr lang="en-GB"/>
          </a:p>
        </p:txBody>
      </p:sp>
    </p:spTree>
    <p:extLst>
      <p:ext uri="{BB962C8B-B14F-4D97-AF65-F5344CB8AC3E}">
        <p14:creationId xmlns:p14="http://schemas.microsoft.com/office/powerpoint/2010/main" val="96881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4B9A9E5-4F7F-4A7D-9DE1-899232329269}" type="slidenum">
              <a:rPr lang="en-GB" smtClean="0"/>
              <a:t>10</a:t>
            </a:fld>
            <a:endParaRPr lang="en-GB"/>
          </a:p>
        </p:txBody>
      </p:sp>
    </p:spTree>
    <p:extLst>
      <p:ext uri="{BB962C8B-B14F-4D97-AF65-F5344CB8AC3E}">
        <p14:creationId xmlns:p14="http://schemas.microsoft.com/office/powerpoint/2010/main" val="488107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4B9A9E5-4F7F-4A7D-9DE1-899232329269}" type="slidenum">
              <a:rPr lang="en-GB" smtClean="0"/>
              <a:t>14</a:t>
            </a:fld>
            <a:endParaRPr lang="en-GB"/>
          </a:p>
        </p:txBody>
      </p:sp>
    </p:spTree>
    <p:extLst>
      <p:ext uri="{BB962C8B-B14F-4D97-AF65-F5344CB8AC3E}">
        <p14:creationId xmlns:p14="http://schemas.microsoft.com/office/powerpoint/2010/main" val="7910089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rtlCol="0" anchor="b">
            <a:noAutofit/>
          </a:bodyPr>
          <a:lstStyle>
            <a:lvl1pPr algn="l">
              <a:defRPr sz="3600" cap="all" spc="150" baseline="0"/>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rtlCol="0">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bg1"/>
                </a:solidFill>
                <a:latin typeface="+mj-lt"/>
                <a:ea typeface="+mj-ea"/>
                <a:cs typeface="+mj-cs"/>
              </a:defRPr>
            </a:lvl1pPr>
          </a:lstStyle>
          <a:p>
            <a:pPr rtl="0"/>
            <a:r>
              <a:rPr lang="en-GB" noProof="0"/>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rtlCol="0"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rtlCol="0">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rtlCol="0">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a:p>
            <a:pPr lvl="1" rtl="0"/>
            <a:endParaRPr lang="en-GB" noProof="0"/>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rtlCol="0">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rtlCol="0">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rtlCol="0">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rtlCol="0"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rtlCol="0">
            <a:normAutofit/>
          </a:bodyPr>
          <a:lstStyle>
            <a:lvl1pPr algn="l">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rtlCol="0" anchor="ctr">
            <a:noAutofit/>
          </a:bodyPr>
          <a:lstStyle>
            <a:lvl1pPr marL="0" indent="0" algn="ctr">
              <a:lnSpc>
                <a:spcPct val="100000"/>
              </a:lnSpc>
              <a:buNone/>
              <a:defRPr sz="1400" b="1" cap="all" spc="0" baseline="0">
                <a:solidFill>
                  <a:schemeClr val="tx1"/>
                </a:solidFill>
                <a:latin typeface="+mn-lt"/>
              </a:defRPr>
            </a:lvl1pPr>
          </a:lstStyle>
          <a:p>
            <a:pPr lvl="0" rtl="0"/>
            <a:r>
              <a:rPr lang="en-GB" noProof="0"/>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rtlCol="0" anchor="ctr">
            <a:no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rtlCol="0" anchor="ctr">
            <a:normAutofit/>
          </a:bodyPr>
          <a:lstStyle>
            <a:lvl1pPr marL="0" indent="0" algn="ctr">
              <a:lnSpc>
                <a:spcPct val="100000"/>
              </a:lnSpc>
              <a:buNone/>
              <a:defRPr sz="1400" cap="all" spc="0" baseline="0">
                <a:solidFill>
                  <a:schemeClr val="tx1"/>
                </a:solidFill>
                <a:latin typeface="+mj-lt"/>
              </a:defRPr>
            </a:lvl1pPr>
          </a:lstStyle>
          <a:p>
            <a:pPr lvl="0" rtl="0"/>
            <a:r>
              <a:rPr lang="en-GB" noProof="0"/>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rtlCol="0" anchor="ctr">
            <a:noAutofit/>
          </a:bodyPr>
          <a:lstStyle>
            <a:lvl1pPr marL="0" indent="0" algn="ctr">
              <a:lnSpc>
                <a:spcPct val="100000"/>
              </a:lnSpc>
              <a:buNone/>
              <a:defRPr sz="1050" cap="none" spc="0" baseline="0">
                <a:solidFill>
                  <a:schemeClr val="tx1"/>
                </a:solidFill>
                <a:latin typeface="+mn-lt"/>
              </a:defRPr>
            </a:lvl1pPr>
          </a:lstStyle>
          <a:p>
            <a:pPr lvl="0" rtl="0"/>
            <a:r>
              <a:rPr lang="en-GB" noProof="0"/>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rtlCol="0">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rtl="0"/>
            <a:r>
              <a:rPr lang="en-GB" noProof="0"/>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rtlCol="0"/>
          <a:lstStyle/>
          <a:p>
            <a:pPr rtl="0"/>
            <a:r>
              <a:rPr lang="en-GB" noProof="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rtlCol="0">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rtl="0"/>
            <a:r>
              <a:rPr lang="en-GB" noProof="0"/>
              <a:t>Click to edit</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rtlCol="0">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rtl="0"/>
            <a:r>
              <a:rPr lang="en-GB" noProof="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rtlCol="0">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rtlCol="0" anchor="ctr"/>
          <a:lstStyle>
            <a:lvl1pPr marL="0" indent="0" algn="l">
              <a:buNone/>
              <a:defRPr sz="1400" b="1">
                <a:solidFill>
                  <a:schemeClr val="tx1"/>
                </a:solidFill>
                <a:latin typeface="+mj-lt"/>
              </a:defRPr>
            </a:lvl1pPr>
          </a:lstStyle>
          <a:p>
            <a:pPr lvl="0" rtl="0"/>
            <a:r>
              <a:rPr lang="en-GB"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rtlCol="0">
            <a:noAutofit/>
          </a:bodyPr>
          <a:lstStyle>
            <a:lvl1pPr marL="0" indent="0" algn="ctr">
              <a:buNone/>
              <a:defRPr sz="1000">
                <a:solidFill>
                  <a:schemeClr val="tx1"/>
                </a:solidFill>
              </a:defRPr>
            </a:lvl1pPr>
          </a:lstStyle>
          <a:p>
            <a:pPr lvl="0" rtl="0"/>
            <a:r>
              <a:rPr lang="en-GB"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rtlCol="0"/>
          <a:lstStyle/>
          <a:p>
            <a:pPr rtl="0"/>
            <a:r>
              <a:rPr lang="en-GB" noProof="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rtlCol="0"/>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rtlCol="0"/>
          <a:lstStyle/>
          <a:p>
            <a:pPr rtl="0"/>
            <a:r>
              <a:rPr lang="en-GB" noProof="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rtlCol="0"/>
          <a:lstStyle/>
          <a:p>
            <a:pPr lvl="1" rtl="0"/>
            <a:r>
              <a:rPr lang="en-GB" noProof="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rtlCol="0"/>
          <a:lstStyle/>
          <a:p>
            <a:pPr rtl="0"/>
            <a:r>
              <a:rPr lang="en-GB" noProof="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rtlCol="0"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rtlCol="0"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rtlCol="0">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rtl="0"/>
            <a:r>
              <a:rPr lang="en-GB" noProof="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rtlCol="0">
            <a:normAutofit/>
          </a:bodyPr>
          <a:lstStyle>
            <a:lvl1pPr marL="0" indent="0">
              <a:lnSpc>
                <a:spcPct val="100000"/>
              </a:lnSpc>
              <a:buNone/>
              <a:defRPr sz="900">
                <a:solidFill>
                  <a:schemeClr val="bg1"/>
                </a:solidFill>
              </a:defRPr>
            </a:lvl1pPr>
          </a:lstStyle>
          <a:p>
            <a:pPr rtl="0"/>
            <a:r>
              <a:rPr lang="en-GB" noProof="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rtlCol="0"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rtlCol="0"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solidFill>
                  <a:srgbClr val="898989"/>
                </a:solidFill>
              </a:defRPr>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solidFill>
                  <a:srgbClr val="898989"/>
                </a:solidFill>
              </a:defRPr>
            </a:lvl1pPr>
          </a:lstStyle>
          <a:p>
            <a:pPr rtl="0"/>
            <a:fld id="{B5CEABB6-07DC-46E8-9B57-56EC44A396E5}" type="slidenum">
              <a:rPr lang="en-GB" noProof="0" smtClean="0"/>
              <a:t>‹#›</a:t>
            </a:fld>
            <a:endParaRPr lang="en-GB" noProof="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rtlCol="0"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rtl="0"/>
            <a:r>
              <a:rPr lang="en-GB" noProof="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rtlCol="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rtlCol="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rtlCol="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rtlCol="0" anchor="b">
            <a:normAutofit/>
          </a:bodyPr>
          <a:lstStyle>
            <a:lvl1pPr>
              <a:defRPr sz="2800" spc="150" baseline="0">
                <a:solidFill>
                  <a:schemeClr val="bg1"/>
                </a:solidFill>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rtlCol="0">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rtlCol="0"/>
          <a:lstStyle>
            <a:lvl1pPr>
              <a:defRPr sz="900"/>
            </a:lvl1pPr>
          </a:lstStyle>
          <a:p>
            <a:pPr rtl="0"/>
            <a:r>
              <a:rPr lang="en-GB" noProof="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rtlCol="0"/>
          <a:lstStyle>
            <a:lvl1pPr>
              <a:defRPr sz="900"/>
            </a:lvl1pPr>
          </a:lstStyle>
          <a:p>
            <a:pPr rtl="0"/>
            <a:r>
              <a:rPr lang="en-GB" noProof="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rtlCol="0" anchor="b">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rtlCol="0"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rtlCol="0"/>
          <a:lstStyle>
            <a:lvl1pPr>
              <a:defRPr sz="900"/>
            </a:lvl1pPr>
          </a:lstStyle>
          <a:p>
            <a:pPr rtl="0"/>
            <a:r>
              <a:rPr lang="en-GB" noProof="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sz="3200" spc="150" baseline="0">
                <a:solidFill>
                  <a:schemeClr val="bg1"/>
                </a:solidFill>
              </a:defRPr>
            </a:lvl1pPr>
          </a:lstStyle>
          <a:p>
            <a:pPr rtl="0"/>
            <a:r>
              <a:rPr lang="en-GB" noProof="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rtlCol="0">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93551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able">
    <p:bg>
      <p:bgRef idx="1001">
        <a:schemeClr val="bg1"/>
      </p:bgRef>
    </p:bg>
    <p:spTree>
      <p:nvGrpSpPr>
        <p:cNvPr id="1" name=""/>
        <p:cNvGrpSpPr/>
        <p:nvPr/>
      </p:nvGrpSpPr>
      <p:grpSpPr>
        <a:xfrm>
          <a:off x="0" y="0"/>
          <a:ext cx="0" cy="0"/>
          <a:chOff x="0" y="0"/>
          <a:chExt cx="0" cy="0"/>
        </a:xfrm>
      </p:grpSpPr>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rtlCol="0"/>
          <a:lstStyle/>
          <a:p>
            <a:pPr rtl="0"/>
            <a:r>
              <a:rPr lang="en-GB" noProof="0"/>
              <a:t>Click icon to add table</a:t>
            </a:r>
          </a:p>
        </p:txBody>
      </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rtlCol="0">
            <a:normAutofit/>
          </a:bodyPr>
          <a:lstStyle>
            <a:lvl1pPr algn="ct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18335730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pPr rtl="0"/>
            <a:endParaRPr lang="en-GB" noProof="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rtlCol="0">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rtlCol="0" anchor="ctr">
            <a:noAutofit/>
          </a:bodyPr>
          <a:lstStyle>
            <a:lvl1pPr marL="0" indent="0" algn="r">
              <a:buNone/>
              <a:defRPr sz="1600" cap="all" spc="150" baseline="0"/>
            </a:lvl1pPr>
          </a:lstStyle>
          <a:p>
            <a:pPr lvl="0" rtl="0"/>
            <a:r>
              <a:rPr lang="en-GB" noProof="0"/>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rtlCol="0" anchor="t">
            <a:normAutofit/>
          </a:bodyPr>
          <a:lstStyle>
            <a:lvl1pPr marL="0" indent="0" algn="l">
              <a:lnSpc>
                <a:spcPct val="100000"/>
              </a:lnSpc>
              <a:buNone/>
              <a:defRPr sz="1400" spc="50" baseline="0"/>
            </a:lvl1pPr>
          </a:lstStyle>
          <a:p>
            <a:pPr lvl="0" rtl="0"/>
            <a:r>
              <a:rPr lang="en-GB" noProof="0"/>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rtlCol="0"/>
          <a:lstStyle>
            <a:lvl1pPr>
              <a:defRPr sz="900">
                <a:solidFill>
                  <a:srgbClr val="898989"/>
                </a:solidFill>
              </a:defRPr>
            </a:lvl1pPr>
          </a:lstStyle>
          <a:p>
            <a:pPr rtl="0"/>
            <a:r>
              <a:rPr lang="en-GB" noProof="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rtlCol="0"/>
          <a:lstStyle>
            <a:lvl1pPr>
              <a:defRPr sz="900"/>
            </a:lvl1pPr>
          </a:lstStyle>
          <a:p>
            <a:pPr algn="l" rtl="0"/>
            <a:r>
              <a:rPr lang="en-GB" noProof="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spc="150" baseline="0" dirty="0">
                <a:solidFill>
                  <a:schemeClr val="bg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rtlCol="0">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rtlCol="0">
            <a:normAutofit/>
          </a:bodyPr>
          <a:lstStyle>
            <a:lvl1pPr marL="0" indent="0" algn="ctr">
              <a:lnSpc>
                <a:spcPct val="100000"/>
              </a:lnSpc>
              <a:buFont typeface="Arial" panose="020B0604020202020204" pitchFamily="34" charset="0"/>
              <a:buNone/>
              <a:defRPr sz="1400">
                <a:solidFill>
                  <a:schemeClr val="bg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rtlCol="0"/>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rtlCol="0"/>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rtlCol="0"/>
          <a:lstStyle/>
          <a:p>
            <a:pPr rtl="0"/>
            <a:fld id="{B5CEABB6-07DC-46E8-9B57-56EC44A396E5}" type="slidenum">
              <a:rPr lang="en-GB" noProof="0" smtClean="0"/>
              <a:t>‹#›</a:t>
            </a:fld>
            <a:endParaRPr lang="en-GB" noProof="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rtlCol="0" anchor="b">
            <a:normAutofit/>
          </a:bodyPr>
          <a:lstStyle>
            <a:lvl1pPr algn="l">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rtlCol="0">
            <a:normAutofit/>
          </a:bodyPr>
          <a:lstStyle>
            <a:lvl1pPr marL="0" indent="0">
              <a:buNone/>
              <a:defRPr lang="en-US" sz="2000" kern="1200" spc="150" baseline="0" dirty="0">
                <a:solidFill>
                  <a:schemeClr val="tx1"/>
                </a:solidFill>
                <a:latin typeface="+mj-lt"/>
                <a:ea typeface="+mj-ea"/>
                <a:cs typeface="+mj-cs"/>
              </a:defRPr>
            </a:lvl1pPr>
          </a:lstStyle>
          <a:p>
            <a:pPr lvl="0" rtl="0"/>
            <a:r>
              <a:rPr lang="en-GB" noProof="0"/>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rtlCol="0" anchor="b">
            <a:normAutofit/>
          </a:bodyPr>
          <a:lstStyle>
            <a:lvl1pPr>
              <a:defRPr lang="en-US" sz="2800" kern="1200"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rtlCol="0">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rtlCol="0"/>
          <a:lstStyle>
            <a:lvl1pPr>
              <a:defRPr sz="900"/>
            </a:lvl1pPr>
          </a:lstStyle>
          <a:p>
            <a:pPr rtl="0"/>
            <a:r>
              <a:rPr lang="en-GB" noProof="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rtlCol="0"/>
          <a:lstStyle>
            <a:lvl1pPr>
              <a:defRPr sz="900"/>
            </a:lvl1pPr>
          </a:lstStyle>
          <a:p>
            <a:pPr rtl="0"/>
            <a:r>
              <a:rPr lang="en-GB" noProof="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rtlCol="0" anchor="ctr">
            <a:noAutofit/>
          </a:bodyPr>
          <a:lstStyle>
            <a:lvl1pPr algn="l">
              <a:defRPr sz="3600" spc="150" baseline="0">
                <a:solidFill>
                  <a:schemeClr val="bg1"/>
                </a:solidFill>
              </a:defRPr>
            </a:lvl1pPr>
          </a:lstStyle>
          <a:p>
            <a:pPr rtl="0"/>
            <a:r>
              <a:rPr lang="en-GB" noProof="0"/>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rtlCol="0" anchor="t">
            <a:normAutofit/>
          </a:bodyPr>
          <a:lstStyle>
            <a:lvl1pP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rtlCol="0">
            <a:normAutofit/>
          </a:bodyPr>
          <a:lstStyle>
            <a:lvl1pPr marL="0" indent="0">
              <a:buNone/>
              <a:defRPr lang="en-US" sz="2000" kern="1200" cap="all" spc="150" baseline="0" dirty="0">
                <a:solidFill>
                  <a:schemeClr val="tx1"/>
                </a:solidFill>
                <a:latin typeface="+mj-lt"/>
                <a:ea typeface="+mj-ea"/>
                <a:cs typeface="+mj-cs"/>
              </a:defRPr>
            </a:lvl1pPr>
          </a:lstStyle>
          <a:p>
            <a:pPr lvl="0" rtl="0"/>
            <a:r>
              <a:rPr lang="en-GB" noProof="0"/>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rtlCol="0">
            <a:normAutofit/>
          </a:bodyPr>
          <a:lstStyle>
            <a:lvl1pPr marL="0" indent="0">
              <a:lnSpc>
                <a:spcPct val="100000"/>
              </a:lnSpc>
              <a:buFont typeface="Arial" panose="020B0604020202020204" pitchFamily="34" charset="0"/>
              <a:buNone/>
              <a:defRPr sz="1400">
                <a:solidFill>
                  <a:schemeClr val="tx1"/>
                </a:solidFill>
              </a:defRPr>
            </a:lvl1pPr>
          </a:lstStyle>
          <a:p>
            <a:pPr lvl="0" rtl="0"/>
            <a:r>
              <a:rPr lang="en-GB" noProof="0"/>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rtlCol="0"/>
          <a:lstStyle>
            <a:lvl1pPr>
              <a:defRPr sz="900"/>
            </a:lvl1pPr>
          </a:lstStyle>
          <a:p>
            <a:pPr rtl="0"/>
            <a:r>
              <a:rPr lang="en-GB" noProof="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rtlCol="0"/>
          <a:lstStyle>
            <a:lvl1pPr>
              <a:defRPr sz="900"/>
            </a:lvl1pPr>
          </a:lstStyle>
          <a:p>
            <a:pPr rtl="0"/>
            <a:r>
              <a:rPr lang="en-GB" noProof="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rtlCol="0"/>
          <a:lstStyle>
            <a:lvl1pPr>
              <a:defRPr sz="900"/>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rtlCol="0">
            <a:normAutofit/>
          </a:bodyPr>
          <a:lstStyle>
            <a:lvl1pPr algn="ctr">
              <a:defRPr lang="en-US" sz="2800" kern="1200" cap="all" spc="150" baseline="0" dirty="0">
                <a:solidFill>
                  <a:schemeClr val="tx1"/>
                </a:solidFill>
                <a:latin typeface="+mj-lt"/>
                <a:ea typeface="+mj-ea"/>
                <a:cs typeface="+mj-cs"/>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GB" noProof="0"/>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rtlCol="0"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rtlCol="0">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rtlCol="0"/>
          <a:lstStyle>
            <a:lvl1pPr>
              <a:defRPr sz="900"/>
            </a:lvl1pPr>
          </a:lstStyle>
          <a:p>
            <a:pPr rtl="0"/>
            <a:r>
              <a:rPr lang="en-GB" noProof="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rtlCol="0"/>
          <a:lstStyle>
            <a:lvl1pPr>
              <a:defRPr sz="900"/>
            </a:lvl1pPr>
          </a:lstStyle>
          <a:p>
            <a:pPr rtl="0"/>
            <a:r>
              <a:rPr lang="en-GB" noProof="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sz="900"/>
            </a:lvl1pPr>
          </a:lstStyle>
          <a:p>
            <a:pPr rtl="0"/>
            <a:fld id="{B5CEABB6-07DC-46E8-9B57-56EC44A396E5}" type="slidenum">
              <a:rPr lang="en-GB" noProof="0" smtClean="0"/>
              <a:t>‹#›</a:t>
            </a:fld>
            <a:endParaRPr lang="en-GB" noProof="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rtl="0"/>
            <a:r>
              <a:rPr lang="en-GB" noProof="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rtl="0"/>
            <a:r>
              <a:rPr lang="en-GB" noProof="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rtl="0"/>
            <a:fld id="{B5CEABB6-07DC-46E8-9B57-56EC44A396E5}" type="slidenum">
              <a:rPr lang="en-GB" noProof="0" smtClean="0"/>
              <a:pPr/>
              <a:t>‹#›</a:t>
            </a:fld>
            <a:endParaRPr lang="en-GB" noProof="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 id="2147483680" r:id="rId22"/>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hyperlink" Target="https://arxiv.org/pdf/1912.09363"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rtlCol="0"/>
          <a:lstStyle/>
          <a:p>
            <a:r>
              <a:rPr lang="en-GB" dirty="0"/>
              <a:t>Predictions for token splitting</a:t>
            </a:r>
            <a:endParaRPr lang="en-US" dirty="0"/>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GB" dirty="0"/>
              <a:t>Praval </a:t>
            </a:r>
            <a:r>
              <a:rPr lang="en-GB" dirty="0" err="1"/>
              <a:t>Pattam</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871258" y="2825845"/>
            <a:ext cx="5111750" cy="1204912"/>
          </a:xfrm>
        </p:spPr>
        <p:txBody>
          <a:bodyPr rtlCol="0"/>
          <a:lstStyle/>
          <a:p>
            <a:r>
              <a:rPr lang="en-GB" b="1" dirty="0"/>
              <a:t>SMA vs WMA</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rtlCol="0"/>
          <a:lstStyle/>
          <a:p>
            <a:pPr rtl="0"/>
            <a:fld id="{B5CEABB6-07DC-46E8-9B57-56EC44A396E5}" type="slidenum">
              <a:rPr lang="en-GB" smtClean="0"/>
              <a:pPr rtl="0"/>
              <a:t>10</a:t>
            </a:fld>
            <a:endParaRPr lang="en-GB"/>
          </a:p>
        </p:txBody>
      </p:sp>
      <p:pic>
        <p:nvPicPr>
          <p:cNvPr id="9" name="Picture 8" descr="A graph with lines and a red line&#10;&#10;AI-generated content may be incorrect.">
            <a:extLst>
              <a:ext uri="{FF2B5EF4-FFF2-40B4-BE49-F238E27FC236}">
                <a16:creationId xmlns:a16="http://schemas.microsoft.com/office/drawing/2014/main" id="{F1DCA59C-59A8-F5F4-D6EB-769594D96576}"/>
              </a:ext>
            </a:extLst>
          </p:cNvPr>
          <p:cNvPicPr>
            <a:picLocks noChangeAspect="1"/>
          </p:cNvPicPr>
          <p:nvPr/>
        </p:nvPicPr>
        <p:blipFill>
          <a:blip r:embed="rId3"/>
          <a:stretch>
            <a:fillRect/>
          </a:stretch>
        </p:blipFill>
        <p:spPr>
          <a:xfrm>
            <a:off x="4130490" y="1623216"/>
            <a:ext cx="7292786" cy="4138245"/>
          </a:xfrm>
          <a:prstGeom prst="rect">
            <a:avLst/>
          </a:prstGeom>
        </p:spPr>
      </p:pic>
    </p:spTree>
    <p:extLst>
      <p:ext uri="{BB962C8B-B14F-4D97-AF65-F5344CB8AC3E}">
        <p14:creationId xmlns:p14="http://schemas.microsoft.com/office/powerpoint/2010/main" val="920173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20E52-A072-6753-2276-749185885934}"/>
              </a:ext>
            </a:extLst>
          </p:cNvPr>
          <p:cNvSpPr>
            <a:spLocks noGrp="1"/>
          </p:cNvSpPr>
          <p:nvPr>
            <p:ph type="title"/>
          </p:nvPr>
        </p:nvSpPr>
        <p:spPr>
          <a:xfrm>
            <a:off x="1885156" y="399118"/>
            <a:ext cx="8421688" cy="1325563"/>
          </a:xfrm>
        </p:spPr>
        <p:txBody>
          <a:bodyPr/>
          <a:lstStyle/>
          <a:p>
            <a:r>
              <a:rPr lang="en-GB"/>
              <a:t>Exponential weighted moving average</a:t>
            </a:r>
          </a:p>
        </p:txBody>
      </p:sp>
      <p:sp>
        <p:nvSpPr>
          <p:cNvPr id="10" name="Slide Number Placeholder 9">
            <a:extLst>
              <a:ext uri="{FF2B5EF4-FFF2-40B4-BE49-F238E27FC236}">
                <a16:creationId xmlns:a16="http://schemas.microsoft.com/office/drawing/2014/main" id="{FB1D1C83-84D1-CCAB-0D51-1A5185559EE2}"/>
              </a:ext>
            </a:extLst>
          </p:cNvPr>
          <p:cNvSpPr>
            <a:spLocks noGrp="1"/>
          </p:cNvSpPr>
          <p:nvPr>
            <p:ph type="sldNum" sz="quarter" idx="12"/>
          </p:nvPr>
        </p:nvSpPr>
        <p:spPr/>
        <p:txBody>
          <a:bodyPr/>
          <a:lstStyle/>
          <a:p>
            <a:pPr rtl="0"/>
            <a:fld id="{B5CEABB6-07DC-46E8-9B57-56EC44A396E5}" type="slidenum">
              <a:rPr lang="en-GB" noProof="0" smtClean="0"/>
              <a:t>11</a:t>
            </a:fld>
            <a:endParaRPr lang="en-GB" noProof="0"/>
          </a:p>
        </p:txBody>
      </p:sp>
      <p:pic>
        <p:nvPicPr>
          <p:cNvPr id="11" name="Picture 10" descr="Exponentially Weighted Moving Average (EWMA) - Formula, Applications">
            <a:extLst>
              <a:ext uri="{FF2B5EF4-FFF2-40B4-BE49-F238E27FC236}">
                <a16:creationId xmlns:a16="http://schemas.microsoft.com/office/drawing/2014/main" id="{5552CDD1-8B48-CB21-B763-0CBD51520BAF}"/>
              </a:ext>
            </a:extLst>
          </p:cNvPr>
          <p:cNvPicPr>
            <a:picLocks noChangeAspect="1"/>
          </p:cNvPicPr>
          <p:nvPr/>
        </p:nvPicPr>
        <p:blipFill>
          <a:blip r:embed="rId2"/>
          <a:stretch>
            <a:fillRect/>
          </a:stretch>
        </p:blipFill>
        <p:spPr>
          <a:xfrm>
            <a:off x="4105836" y="1203758"/>
            <a:ext cx="3980328" cy="506013"/>
          </a:xfrm>
          <a:prstGeom prst="rect">
            <a:avLst/>
          </a:prstGeom>
        </p:spPr>
      </p:pic>
      <p:pic>
        <p:nvPicPr>
          <p:cNvPr id="13" name="Picture 12" descr="A graph of candlesticks and a chart of the stock market&#10;&#10;AI-generated content may be incorrect.">
            <a:extLst>
              <a:ext uri="{FF2B5EF4-FFF2-40B4-BE49-F238E27FC236}">
                <a16:creationId xmlns:a16="http://schemas.microsoft.com/office/drawing/2014/main" id="{38ACC8BC-60E3-0218-FA77-4F725AC05D2B}"/>
              </a:ext>
            </a:extLst>
          </p:cNvPr>
          <p:cNvPicPr>
            <a:picLocks noChangeAspect="1"/>
          </p:cNvPicPr>
          <p:nvPr/>
        </p:nvPicPr>
        <p:blipFill>
          <a:blip r:embed="rId3"/>
          <a:stretch>
            <a:fillRect/>
          </a:stretch>
        </p:blipFill>
        <p:spPr>
          <a:xfrm>
            <a:off x="2173941" y="1719822"/>
            <a:ext cx="7862045" cy="4476188"/>
          </a:xfrm>
          <a:prstGeom prst="rect">
            <a:avLst/>
          </a:prstGeom>
        </p:spPr>
      </p:pic>
    </p:spTree>
    <p:extLst>
      <p:ext uri="{BB962C8B-B14F-4D97-AF65-F5344CB8AC3E}">
        <p14:creationId xmlns:p14="http://schemas.microsoft.com/office/powerpoint/2010/main" val="3806570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4EF2C-40F1-37CA-B2DC-5DA6748D6EDA}"/>
              </a:ext>
            </a:extLst>
          </p:cNvPr>
          <p:cNvSpPr>
            <a:spLocks noGrp="1"/>
          </p:cNvSpPr>
          <p:nvPr>
            <p:ph type="title"/>
          </p:nvPr>
        </p:nvSpPr>
        <p:spPr/>
        <p:txBody>
          <a:bodyPr/>
          <a:lstStyle/>
          <a:p>
            <a:r>
              <a:rPr lang="en-GB"/>
              <a:t>Autoregressive models</a:t>
            </a:r>
          </a:p>
        </p:txBody>
      </p:sp>
      <p:sp>
        <p:nvSpPr>
          <p:cNvPr id="3" name="Text Placeholder 2">
            <a:extLst>
              <a:ext uri="{FF2B5EF4-FFF2-40B4-BE49-F238E27FC236}">
                <a16:creationId xmlns:a16="http://schemas.microsoft.com/office/drawing/2014/main" id="{81CB7496-07DB-8943-9734-07522F86A595}"/>
              </a:ext>
            </a:extLst>
          </p:cNvPr>
          <p:cNvSpPr>
            <a:spLocks noGrp="1"/>
          </p:cNvSpPr>
          <p:nvPr>
            <p:ph type="body" idx="1"/>
          </p:nvPr>
        </p:nvSpPr>
        <p:spPr>
          <a:xfrm>
            <a:off x="1362075" y="3167715"/>
            <a:ext cx="5111750" cy="2771681"/>
          </a:xfrm>
        </p:spPr>
        <p:txBody>
          <a:bodyPr vert="horz" lIns="91440" tIns="45720" rIns="91440" bIns="45720" rtlCol="0" anchor="t">
            <a:noAutofit/>
          </a:bodyPr>
          <a:lstStyle/>
          <a:p>
            <a:r>
              <a:rPr lang="en-GB" dirty="0">
                <a:solidFill>
                  <a:srgbClr val="424242"/>
                </a:solidFill>
                <a:ea typeface="+mn-lt"/>
                <a:cs typeface="+mn-lt"/>
              </a:rPr>
              <a:t>Autoregressive (AR) models predict future values based on past values of the time series. We train these models by fitting them to </a:t>
            </a:r>
            <a:r>
              <a:rPr lang="en-GB" b="1" dirty="0">
                <a:solidFill>
                  <a:srgbClr val="424242"/>
                </a:solidFill>
                <a:ea typeface="+mn-lt"/>
                <a:cs typeface="+mn-lt"/>
              </a:rPr>
              <a:t>historical data</a:t>
            </a:r>
            <a:r>
              <a:rPr lang="en-GB" dirty="0">
                <a:solidFill>
                  <a:srgbClr val="424242"/>
                </a:solidFill>
                <a:ea typeface="+mn-lt"/>
                <a:cs typeface="+mn-lt"/>
              </a:rPr>
              <a:t>, using lagged values as features. For example, an AR(1) model uses the previous day's value to predict the next day's value.</a:t>
            </a:r>
          </a:p>
          <a:p>
            <a:r>
              <a:rPr lang="en-GB" dirty="0">
                <a:solidFill>
                  <a:srgbClr val="424242"/>
                </a:solidFill>
                <a:ea typeface="+mn-lt"/>
                <a:cs typeface="+mn-lt"/>
              </a:rPr>
              <a:t>Regression models like </a:t>
            </a:r>
            <a:r>
              <a:rPr lang="en-GB" b="1" dirty="0">
                <a:solidFill>
                  <a:srgbClr val="424242"/>
                </a:solidFill>
                <a:ea typeface="+mn-lt"/>
                <a:cs typeface="+mn-lt"/>
              </a:rPr>
              <a:t>Random Forests</a:t>
            </a:r>
            <a:r>
              <a:rPr lang="en-GB" dirty="0">
                <a:solidFill>
                  <a:srgbClr val="424242"/>
                </a:solidFill>
                <a:ea typeface="+mn-lt"/>
                <a:cs typeface="+mn-lt"/>
              </a:rPr>
              <a:t> and </a:t>
            </a:r>
            <a:r>
              <a:rPr lang="en-GB" b="1" err="1">
                <a:solidFill>
                  <a:srgbClr val="424242"/>
                </a:solidFill>
                <a:ea typeface="+mn-lt"/>
                <a:cs typeface="+mn-lt"/>
              </a:rPr>
              <a:t>XGBoost</a:t>
            </a:r>
            <a:r>
              <a:rPr lang="en-GB" dirty="0">
                <a:solidFill>
                  <a:srgbClr val="424242"/>
                </a:solidFill>
                <a:ea typeface="+mn-lt"/>
                <a:cs typeface="+mn-lt"/>
              </a:rPr>
              <a:t> are powerful tools for forecasting. We train these models by using historical data and engineered features such as l</a:t>
            </a:r>
            <a:r>
              <a:rPr lang="en-GB" b="1" dirty="0">
                <a:solidFill>
                  <a:srgbClr val="424242"/>
                </a:solidFill>
                <a:ea typeface="+mn-lt"/>
                <a:cs typeface="+mn-lt"/>
              </a:rPr>
              <a:t>ag values</a:t>
            </a:r>
            <a:r>
              <a:rPr lang="en-GB" dirty="0">
                <a:solidFill>
                  <a:srgbClr val="424242"/>
                </a:solidFill>
                <a:ea typeface="+mn-lt"/>
                <a:cs typeface="+mn-lt"/>
              </a:rPr>
              <a:t>, </a:t>
            </a:r>
            <a:r>
              <a:rPr lang="en-GB" b="1" dirty="0">
                <a:solidFill>
                  <a:srgbClr val="424242"/>
                </a:solidFill>
                <a:ea typeface="+mn-lt"/>
                <a:cs typeface="+mn-lt"/>
              </a:rPr>
              <a:t>moving averages</a:t>
            </a:r>
            <a:r>
              <a:rPr lang="en-GB" dirty="0">
                <a:solidFill>
                  <a:srgbClr val="424242"/>
                </a:solidFill>
                <a:ea typeface="+mn-lt"/>
                <a:cs typeface="+mn-lt"/>
              </a:rPr>
              <a:t>, and </a:t>
            </a:r>
            <a:r>
              <a:rPr lang="en-GB" b="1" dirty="0">
                <a:solidFill>
                  <a:srgbClr val="424242"/>
                </a:solidFill>
                <a:ea typeface="+mn-lt"/>
                <a:cs typeface="+mn-lt"/>
              </a:rPr>
              <a:t>external factors</a:t>
            </a:r>
            <a:r>
              <a:rPr lang="en-GB" dirty="0">
                <a:solidFill>
                  <a:srgbClr val="424242"/>
                </a:solidFill>
                <a:ea typeface="+mn-lt"/>
                <a:cs typeface="+mn-lt"/>
              </a:rPr>
              <a:t>. These models learn the relationships between the features and the target variable, enabling them to make accurate predictions for future time points.</a:t>
            </a:r>
            <a:endParaRPr lang="en-GB" dirty="0"/>
          </a:p>
        </p:txBody>
      </p:sp>
      <p:sp>
        <p:nvSpPr>
          <p:cNvPr id="5" name="Slide Number Placeholder 4">
            <a:extLst>
              <a:ext uri="{FF2B5EF4-FFF2-40B4-BE49-F238E27FC236}">
                <a16:creationId xmlns:a16="http://schemas.microsoft.com/office/drawing/2014/main" id="{18BEE0B6-2FD7-AEE1-3818-4019CEC47F21}"/>
              </a:ext>
            </a:extLst>
          </p:cNvPr>
          <p:cNvSpPr>
            <a:spLocks noGrp="1"/>
          </p:cNvSpPr>
          <p:nvPr>
            <p:ph type="sldNum" sz="quarter" idx="12"/>
          </p:nvPr>
        </p:nvSpPr>
        <p:spPr/>
        <p:txBody>
          <a:bodyPr/>
          <a:lstStyle/>
          <a:p>
            <a:pPr rtl="0"/>
            <a:fld id="{B5CEABB6-07DC-46E8-9B57-56EC44A396E5}" type="slidenum">
              <a:rPr lang="en-GB" noProof="0" smtClean="0"/>
              <a:t>12</a:t>
            </a:fld>
            <a:endParaRPr lang="en-GB" noProof="0"/>
          </a:p>
        </p:txBody>
      </p:sp>
      <p:pic>
        <p:nvPicPr>
          <p:cNvPr id="7" name="Picture 6" descr="A diagram of a tree&#10;&#10;AI-generated content may be incorrect.">
            <a:extLst>
              <a:ext uri="{FF2B5EF4-FFF2-40B4-BE49-F238E27FC236}">
                <a16:creationId xmlns:a16="http://schemas.microsoft.com/office/drawing/2014/main" id="{A8DC9E6F-9543-358D-648D-7AAB88C1C848}"/>
              </a:ext>
            </a:extLst>
          </p:cNvPr>
          <p:cNvPicPr>
            <a:picLocks noChangeAspect="1"/>
          </p:cNvPicPr>
          <p:nvPr/>
        </p:nvPicPr>
        <p:blipFill>
          <a:blip r:embed="rId2">
            <a:alphaModFix amt="89000"/>
          </a:blip>
          <a:stretch>
            <a:fillRect/>
          </a:stretch>
        </p:blipFill>
        <p:spPr>
          <a:xfrm>
            <a:off x="6474199" y="2277595"/>
            <a:ext cx="5465110" cy="3880598"/>
          </a:xfrm>
          <a:prstGeom prst="rect">
            <a:avLst/>
          </a:prstGeom>
        </p:spPr>
      </p:pic>
    </p:spTree>
    <p:extLst>
      <p:ext uri="{BB962C8B-B14F-4D97-AF65-F5344CB8AC3E}">
        <p14:creationId xmlns:p14="http://schemas.microsoft.com/office/powerpoint/2010/main" val="184600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4A5E-7ABA-AA8D-9405-DB1976A9EE70}"/>
              </a:ext>
            </a:extLst>
          </p:cNvPr>
          <p:cNvSpPr>
            <a:spLocks noGrp="1"/>
          </p:cNvSpPr>
          <p:nvPr>
            <p:ph type="title"/>
          </p:nvPr>
        </p:nvSpPr>
        <p:spPr>
          <a:xfrm>
            <a:off x="2933700" y="399118"/>
            <a:ext cx="8421688" cy="1325563"/>
          </a:xfrm>
        </p:spPr>
        <p:txBody>
          <a:bodyPr/>
          <a:lstStyle/>
          <a:p>
            <a:r>
              <a:rPr lang="en-GB"/>
              <a:t>Sequence models</a:t>
            </a:r>
          </a:p>
        </p:txBody>
      </p:sp>
      <p:sp>
        <p:nvSpPr>
          <p:cNvPr id="3" name="Text Placeholder 2">
            <a:extLst>
              <a:ext uri="{FF2B5EF4-FFF2-40B4-BE49-F238E27FC236}">
                <a16:creationId xmlns:a16="http://schemas.microsoft.com/office/drawing/2014/main" id="{ABAF68B7-25F4-5E37-EC8D-AC3208F8C32A}"/>
              </a:ext>
            </a:extLst>
          </p:cNvPr>
          <p:cNvSpPr>
            <a:spLocks noGrp="1"/>
          </p:cNvSpPr>
          <p:nvPr>
            <p:ph type="body" idx="1"/>
          </p:nvPr>
        </p:nvSpPr>
        <p:spPr>
          <a:xfrm>
            <a:off x="2915771" y="2364560"/>
            <a:ext cx="3924300" cy="823912"/>
          </a:xfrm>
        </p:spPr>
        <p:txBody>
          <a:bodyPr/>
          <a:lstStyle/>
          <a:p>
            <a:r>
              <a:rPr lang="en-GB"/>
              <a:t>Recurrent Neural Networks</a:t>
            </a:r>
          </a:p>
        </p:txBody>
      </p:sp>
      <p:sp>
        <p:nvSpPr>
          <p:cNvPr id="4" name="Content Placeholder 3">
            <a:extLst>
              <a:ext uri="{FF2B5EF4-FFF2-40B4-BE49-F238E27FC236}">
                <a16:creationId xmlns:a16="http://schemas.microsoft.com/office/drawing/2014/main" id="{FA083D04-5F48-53AC-860D-FB4A2D9A34B2}"/>
              </a:ext>
            </a:extLst>
          </p:cNvPr>
          <p:cNvSpPr>
            <a:spLocks noGrp="1"/>
          </p:cNvSpPr>
          <p:nvPr>
            <p:ph sz="half" idx="2"/>
          </p:nvPr>
        </p:nvSpPr>
        <p:spPr>
          <a:xfrm>
            <a:off x="2915771" y="1360347"/>
            <a:ext cx="8424582" cy="1997867"/>
          </a:xfrm>
        </p:spPr>
        <p:txBody>
          <a:bodyPr vert="horz" lIns="91440" tIns="45720" rIns="91440" bIns="45720" rtlCol="0" anchor="t">
            <a:normAutofit/>
          </a:bodyPr>
          <a:lstStyle/>
          <a:p>
            <a:r>
              <a:rPr lang="en-GB" dirty="0">
                <a:solidFill>
                  <a:srgbClr val="424242"/>
                </a:solidFill>
                <a:ea typeface="+mn-lt"/>
                <a:cs typeface="+mn-lt"/>
              </a:rPr>
              <a:t>Sequence models like </a:t>
            </a:r>
            <a:r>
              <a:rPr lang="en-GB" b="1" dirty="0">
                <a:solidFill>
                  <a:srgbClr val="424242"/>
                </a:solidFill>
                <a:ea typeface="+mn-lt"/>
                <a:cs typeface="+mn-lt"/>
              </a:rPr>
              <a:t>Recurrent Neural Networks (RNNs)</a:t>
            </a:r>
            <a:r>
              <a:rPr lang="en-GB" dirty="0">
                <a:solidFill>
                  <a:srgbClr val="424242"/>
                </a:solidFill>
                <a:ea typeface="+mn-lt"/>
                <a:cs typeface="+mn-lt"/>
              </a:rPr>
              <a:t> and </a:t>
            </a:r>
            <a:r>
              <a:rPr lang="en-GB" b="1" dirty="0">
                <a:solidFill>
                  <a:srgbClr val="424242"/>
                </a:solidFill>
                <a:ea typeface="+mn-lt"/>
                <a:cs typeface="+mn-lt"/>
              </a:rPr>
              <a:t>Long Short-Term Memory (LSTM)</a:t>
            </a:r>
            <a:r>
              <a:rPr lang="en-GB" dirty="0">
                <a:solidFill>
                  <a:srgbClr val="424242"/>
                </a:solidFill>
                <a:ea typeface="+mn-lt"/>
                <a:cs typeface="+mn-lt"/>
              </a:rPr>
              <a:t> networks are designed to handle sequential data. We train these models by feeding them </a:t>
            </a:r>
            <a:r>
              <a:rPr lang="en-GB" b="1" dirty="0">
                <a:solidFill>
                  <a:srgbClr val="424242"/>
                </a:solidFill>
                <a:ea typeface="+mn-lt"/>
                <a:cs typeface="+mn-lt"/>
              </a:rPr>
              <a:t>sequences of historical data</a:t>
            </a:r>
            <a:r>
              <a:rPr lang="en-GB" dirty="0">
                <a:solidFill>
                  <a:srgbClr val="424242"/>
                </a:solidFill>
                <a:ea typeface="+mn-lt"/>
                <a:cs typeface="+mn-lt"/>
              </a:rPr>
              <a:t>, allowing them to learn temporal dependencies and patterns. Features such as lagged values, moving averages, and external factors are used to capture the context of each time step, enabling the models to make accurate predictions for future time points.</a:t>
            </a:r>
            <a:endParaRPr lang="en-GB" dirty="0"/>
          </a:p>
          <a:p>
            <a:endParaRPr lang="en-GB" dirty="0"/>
          </a:p>
        </p:txBody>
      </p:sp>
      <p:sp>
        <p:nvSpPr>
          <p:cNvPr id="5" name="Text Placeholder 4">
            <a:extLst>
              <a:ext uri="{FF2B5EF4-FFF2-40B4-BE49-F238E27FC236}">
                <a16:creationId xmlns:a16="http://schemas.microsoft.com/office/drawing/2014/main" id="{F13D4C2B-DD0F-9C99-7DEA-23599BF44916}"/>
              </a:ext>
            </a:extLst>
          </p:cNvPr>
          <p:cNvSpPr>
            <a:spLocks noGrp="1"/>
          </p:cNvSpPr>
          <p:nvPr>
            <p:ph type="body" sz="quarter" idx="3"/>
          </p:nvPr>
        </p:nvSpPr>
        <p:spPr>
          <a:xfrm>
            <a:off x="7392244" y="2364560"/>
            <a:ext cx="3943627" cy="823912"/>
          </a:xfrm>
        </p:spPr>
        <p:txBody>
          <a:bodyPr/>
          <a:lstStyle/>
          <a:p>
            <a:r>
              <a:rPr lang="en-GB"/>
              <a:t>Long Short Term Memory</a:t>
            </a:r>
          </a:p>
        </p:txBody>
      </p:sp>
      <p:sp>
        <p:nvSpPr>
          <p:cNvPr id="6" name="Content Placeholder 5">
            <a:extLst>
              <a:ext uri="{FF2B5EF4-FFF2-40B4-BE49-F238E27FC236}">
                <a16:creationId xmlns:a16="http://schemas.microsoft.com/office/drawing/2014/main" id="{D717047A-6755-DF6C-718F-24C13B19EC04}"/>
              </a:ext>
            </a:extLst>
          </p:cNvPr>
          <p:cNvSpPr>
            <a:spLocks noGrp="1"/>
          </p:cNvSpPr>
          <p:nvPr>
            <p:ph sz="quarter" idx="4"/>
          </p:nvPr>
        </p:nvSpPr>
        <p:spPr>
          <a:xfrm>
            <a:off x="2918856" y="3359477"/>
            <a:ext cx="3925698" cy="2571608"/>
          </a:xfrm>
        </p:spPr>
        <p:txBody>
          <a:bodyPr vert="horz" lIns="91440" tIns="45720" rIns="91440" bIns="45720" rtlCol="0" anchor="t">
            <a:noAutofit/>
          </a:bodyPr>
          <a:lstStyle/>
          <a:p>
            <a:pPr marL="285750" indent="-285750">
              <a:buFont typeface="Arial"/>
              <a:buChar char="•"/>
            </a:pPr>
            <a:r>
              <a:rPr lang="en-GB" u="sng" dirty="0">
                <a:solidFill>
                  <a:srgbClr val="424242"/>
                </a:solidFill>
                <a:ea typeface="+mn-lt"/>
                <a:cs typeface="+mn-lt"/>
              </a:rPr>
              <a:t>Architecture</a:t>
            </a:r>
            <a:r>
              <a:rPr lang="en-GB" dirty="0">
                <a:solidFill>
                  <a:srgbClr val="424242"/>
                </a:solidFill>
                <a:ea typeface="+mn-lt"/>
                <a:cs typeface="+mn-lt"/>
              </a:rPr>
              <a:t>: RNNs have a simple loop structure that allows information to be passed from one time step to the next.</a:t>
            </a:r>
            <a:endParaRPr lang="en-US" dirty="0"/>
          </a:p>
          <a:p>
            <a:pPr marL="285750" indent="-285750">
              <a:buFont typeface="Arial"/>
              <a:buChar char="•"/>
            </a:pPr>
            <a:r>
              <a:rPr lang="en-GB" u="sng" dirty="0">
                <a:solidFill>
                  <a:srgbClr val="424242"/>
                </a:solidFill>
                <a:ea typeface="+mn-lt"/>
                <a:cs typeface="+mn-lt"/>
              </a:rPr>
              <a:t>Memory</a:t>
            </a:r>
            <a:r>
              <a:rPr lang="en-GB" dirty="0">
                <a:solidFill>
                  <a:srgbClr val="424242"/>
                </a:solidFill>
                <a:ea typeface="+mn-lt"/>
                <a:cs typeface="+mn-lt"/>
              </a:rPr>
              <a:t>: RNNs can capture short-term dependencies but struggle with long-term dependencies due to issues like vanishing and exploding gradients.</a:t>
            </a:r>
            <a:endParaRPr lang="en-GB" dirty="0"/>
          </a:p>
          <a:p>
            <a:pPr marL="285750" indent="-285750">
              <a:buFont typeface="Arial"/>
              <a:buChar char="•"/>
            </a:pPr>
            <a:r>
              <a:rPr lang="en-GB" u="sng" dirty="0">
                <a:solidFill>
                  <a:srgbClr val="424242"/>
                </a:solidFill>
                <a:ea typeface="+mn-lt"/>
                <a:cs typeface="+mn-lt"/>
              </a:rPr>
              <a:t>Use Cases</a:t>
            </a:r>
            <a:r>
              <a:rPr lang="en-GB" dirty="0">
                <a:solidFill>
                  <a:srgbClr val="424242"/>
                </a:solidFill>
                <a:ea typeface="+mn-lt"/>
                <a:cs typeface="+mn-lt"/>
              </a:rPr>
              <a:t>: Suitable for tasks with short sequences, such as simple time series forecasting and basic text processing.</a:t>
            </a:r>
            <a:endParaRPr lang="en-GB" dirty="0"/>
          </a:p>
          <a:p>
            <a:endParaRPr lang="en-GB" sz="1600" dirty="0"/>
          </a:p>
        </p:txBody>
      </p:sp>
      <p:sp>
        <p:nvSpPr>
          <p:cNvPr id="8" name="Slide Number Placeholder 7">
            <a:extLst>
              <a:ext uri="{FF2B5EF4-FFF2-40B4-BE49-F238E27FC236}">
                <a16:creationId xmlns:a16="http://schemas.microsoft.com/office/drawing/2014/main" id="{7306A836-7A93-B908-732C-E97D1D2987E1}"/>
              </a:ext>
            </a:extLst>
          </p:cNvPr>
          <p:cNvSpPr>
            <a:spLocks noGrp="1"/>
          </p:cNvSpPr>
          <p:nvPr>
            <p:ph type="sldNum" sz="quarter" idx="12"/>
          </p:nvPr>
        </p:nvSpPr>
        <p:spPr/>
        <p:txBody>
          <a:bodyPr/>
          <a:lstStyle/>
          <a:p>
            <a:pPr rtl="0"/>
            <a:fld id="{B5CEABB6-07DC-46E8-9B57-56EC44A396E5}" type="slidenum">
              <a:rPr lang="en-GB" noProof="0" smtClean="0"/>
              <a:t>13</a:t>
            </a:fld>
            <a:endParaRPr lang="en-GB" noProof="0"/>
          </a:p>
        </p:txBody>
      </p:sp>
      <p:sp>
        <p:nvSpPr>
          <p:cNvPr id="10" name="Content Placeholder 5">
            <a:extLst>
              <a:ext uri="{FF2B5EF4-FFF2-40B4-BE49-F238E27FC236}">
                <a16:creationId xmlns:a16="http://schemas.microsoft.com/office/drawing/2014/main" id="{00A1EA74-76BF-4900-8517-3671403016E0}"/>
              </a:ext>
            </a:extLst>
          </p:cNvPr>
          <p:cNvSpPr txBox="1">
            <a:spLocks/>
          </p:cNvSpPr>
          <p:nvPr/>
        </p:nvSpPr>
        <p:spPr>
          <a:xfrm>
            <a:off x="7392244" y="3359477"/>
            <a:ext cx="3925698" cy="2571608"/>
          </a:xfrm>
          <a:prstGeom prst="rect">
            <a:avLst/>
          </a:prstGeom>
        </p:spPr>
        <p:txBody>
          <a:bodyPr vert="horz" lIns="91440" tIns="45720" rIns="91440" bIns="45720" rtlCol="0" anchor="t">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spc="50" baseline="0">
                <a:solidFill>
                  <a:schemeClr val="tx1"/>
                </a:solidFill>
                <a:latin typeface="+mn-lt"/>
                <a:ea typeface="+mn-ea"/>
                <a:cs typeface="+mn-cs"/>
              </a:defRPr>
            </a:lvl1pPr>
            <a:lvl2pPr marL="4572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3pPr>
            <a:lvl4pPr marL="13716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4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a:buChar char="•"/>
            </a:pPr>
            <a:r>
              <a:rPr lang="en-GB" u="sng" dirty="0">
                <a:solidFill>
                  <a:srgbClr val="424242"/>
                </a:solidFill>
                <a:ea typeface="+mn-lt"/>
                <a:cs typeface="+mn-lt"/>
              </a:rPr>
              <a:t>Architecture</a:t>
            </a:r>
            <a:r>
              <a:rPr lang="en-GB" dirty="0">
                <a:solidFill>
                  <a:srgbClr val="424242"/>
                </a:solidFill>
                <a:ea typeface="+mn-lt"/>
                <a:cs typeface="+mn-lt"/>
              </a:rPr>
              <a:t>: LSTMs have a more complex structure with gates (input, forget, and output gates) that control the flow of information, allowing them to maintain and update a cell state over long sequences.</a:t>
            </a:r>
            <a:endParaRPr lang="en-US">
              <a:ea typeface="+mn-lt"/>
              <a:cs typeface="+mn-lt"/>
            </a:endParaRPr>
          </a:p>
          <a:p>
            <a:pPr>
              <a:buFont typeface="Arial"/>
              <a:buChar char="•"/>
            </a:pPr>
            <a:r>
              <a:rPr lang="en-GB" u="sng" dirty="0">
                <a:solidFill>
                  <a:srgbClr val="424242"/>
                </a:solidFill>
                <a:ea typeface="+mn-lt"/>
                <a:cs typeface="+mn-lt"/>
              </a:rPr>
              <a:t>Memory</a:t>
            </a:r>
            <a:r>
              <a:rPr lang="en-GB" dirty="0">
                <a:solidFill>
                  <a:srgbClr val="424242"/>
                </a:solidFill>
                <a:ea typeface="+mn-lt"/>
                <a:cs typeface="+mn-lt"/>
              </a:rPr>
              <a:t>: LSTMs are designed to capture both short-term and long-term dependencies, effectively addressing the vanishing gradient problem.</a:t>
            </a:r>
            <a:endParaRPr lang="en-GB">
              <a:ea typeface="+mn-lt"/>
              <a:cs typeface="+mn-lt"/>
            </a:endParaRPr>
          </a:p>
          <a:p>
            <a:pPr>
              <a:buFont typeface="Arial"/>
              <a:buChar char="•"/>
            </a:pPr>
            <a:r>
              <a:rPr lang="en-GB" u="sng" dirty="0">
                <a:solidFill>
                  <a:srgbClr val="424242"/>
                </a:solidFill>
                <a:ea typeface="+mn-lt"/>
                <a:cs typeface="+mn-lt"/>
              </a:rPr>
              <a:t>Use Cases</a:t>
            </a:r>
            <a:r>
              <a:rPr lang="en-GB" dirty="0">
                <a:solidFill>
                  <a:srgbClr val="424242"/>
                </a:solidFill>
                <a:ea typeface="+mn-lt"/>
                <a:cs typeface="+mn-lt"/>
              </a:rPr>
              <a:t>: Ideal for tasks with long sequences, such as complex time series forecasting, speech recognition, and natural language processing.</a:t>
            </a:r>
            <a:endParaRPr lang="en-GB">
              <a:ea typeface="+mn-lt"/>
              <a:cs typeface="+mn-lt"/>
            </a:endParaRPr>
          </a:p>
          <a:p>
            <a:pPr marL="285750" indent="-285750">
              <a:buFont typeface="Arial"/>
              <a:buChar char="•"/>
            </a:pPr>
            <a:endParaRPr lang="en-GB" sz="1600" dirty="0">
              <a:solidFill>
                <a:srgbClr val="424242"/>
              </a:solidFill>
            </a:endParaRPr>
          </a:p>
        </p:txBody>
      </p:sp>
      <p:pic>
        <p:nvPicPr>
          <p:cNvPr id="11" name="Picture 10">
            <a:extLst>
              <a:ext uri="{FF2B5EF4-FFF2-40B4-BE49-F238E27FC236}">
                <a16:creationId xmlns:a16="http://schemas.microsoft.com/office/drawing/2014/main" id="{F2618579-8CD0-5005-738B-97C6A2C06F24}"/>
              </a:ext>
            </a:extLst>
          </p:cNvPr>
          <p:cNvPicPr>
            <a:picLocks noChangeAspect="1"/>
          </p:cNvPicPr>
          <p:nvPr/>
        </p:nvPicPr>
        <p:blipFill>
          <a:blip r:embed="rId2">
            <a:alphaModFix amt="89000"/>
          </a:blip>
          <a:srcRect t="-261" r="61216" b="26224"/>
          <a:stretch/>
        </p:blipFill>
        <p:spPr>
          <a:xfrm>
            <a:off x="179295" y="1356918"/>
            <a:ext cx="2576348" cy="1903446"/>
          </a:xfrm>
          <a:prstGeom prst="rect">
            <a:avLst/>
          </a:prstGeom>
        </p:spPr>
      </p:pic>
      <p:pic>
        <p:nvPicPr>
          <p:cNvPr id="12" name="Picture 11">
            <a:extLst>
              <a:ext uri="{FF2B5EF4-FFF2-40B4-BE49-F238E27FC236}">
                <a16:creationId xmlns:a16="http://schemas.microsoft.com/office/drawing/2014/main" id="{720E1B4B-35D5-C922-868D-71EF876F652C}"/>
              </a:ext>
            </a:extLst>
          </p:cNvPr>
          <p:cNvPicPr>
            <a:picLocks noChangeAspect="1"/>
          </p:cNvPicPr>
          <p:nvPr/>
        </p:nvPicPr>
        <p:blipFill>
          <a:blip r:embed="rId2">
            <a:alphaModFix amt="89000"/>
          </a:blip>
          <a:srcRect l="37972" r="-199" b="510"/>
          <a:stretch/>
        </p:blipFill>
        <p:spPr>
          <a:xfrm>
            <a:off x="100293" y="3673288"/>
            <a:ext cx="2809447" cy="1743658"/>
          </a:xfrm>
          <a:prstGeom prst="rect">
            <a:avLst/>
          </a:prstGeom>
        </p:spPr>
      </p:pic>
    </p:spTree>
    <p:extLst>
      <p:ext uri="{BB962C8B-B14F-4D97-AF65-F5344CB8AC3E}">
        <p14:creationId xmlns:p14="http://schemas.microsoft.com/office/powerpoint/2010/main" val="26199213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B96A6-85B0-8E4C-CBA3-2F6731E16171}"/>
              </a:ext>
            </a:extLst>
          </p:cNvPr>
          <p:cNvSpPr>
            <a:spLocks noGrp="1"/>
          </p:cNvSpPr>
          <p:nvPr>
            <p:ph type="title"/>
          </p:nvPr>
        </p:nvSpPr>
        <p:spPr/>
        <p:txBody>
          <a:bodyPr/>
          <a:lstStyle/>
          <a:p>
            <a:r>
              <a:rPr lang="en-GB"/>
              <a:t>Transformers</a:t>
            </a:r>
          </a:p>
        </p:txBody>
      </p:sp>
      <p:sp>
        <p:nvSpPr>
          <p:cNvPr id="3" name="Text Placeholder 2">
            <a:extLst>
              <a:ext uri="{FF2B5EF4-FFF2-40B4-BE49-F238E27FC236}">
                <a16:creationId xmlns:a16="http://schemas.microsoft.com/office/drawing/2014/main" id="{B1D896AC-52B2-8C03-1AA0-44EB4D1DC0A1}"/>
              </a:ext>
            </a:extLst>
          </p:cNvPr>
          <p:cNvSpPr>
            <a:spLocks noGrp="1"/>
          </p:cNvSpPr>
          <p:nvPr>
            <p:ph type="body" sz="quarter" idx="13"/>
          </p:nvPr>
        </p:nvSpPr>
        <p:spPr>
          <a:xfrm>
            <a:off x="5913289" y="1815091"/>
            <a:ext cx="5433204" cy="365125"/>
          </a:xfrm>
        </p:spPr>
        <p:txBody>
          <a:bodyPr vert="horz" lIns="91440" tIns="45720" rIns="91440" bIns="45720" rtlCol="0" anchor="t">
            <a:normAutofit lnSpcReduction="10000"/>
          </a:bodyPr>
          <a:lstStyle/>
          <a:p>
            <a:r>
              <a:rPr lang="en-GB">
                <a:ea typeface="+mj-lt"/>
                <a:cs typeface="+mj-lt"/>
              </a:rPr>
              <a:t>Temporal Fusion Transformers</a:t>
            </a:r>
            <a:endParaRPr lang="en-US"/>
          </a:p>
        </p:txBody>
      </p:sp>
      <p:sp>
        <p:nvSpPr>
          <p:cNvPr id="4" name="Text Placeholder 3">
            <a:extLst>
              <a:ext uri="{FF2B5EF4-FFF2-40B4-BE49-F238E27FC236}">
                <a16:creationId xmlns:a16="http://schemas.microsoft.com/office/drawing/2014/main" id="{97760FB5-7066-0EC4-99BB-2C73C6F45CD6}"/>
              </a:ext>
            </a:extLst>
          </p:cNvPr>
          <p:cNvSpPr>
            <a:spLocks noGrp="1"/>
          </p:cNvSpPr>
          <p:nvPr>
            <p:ph type="body" sz="quarter" idx="15"/>
          </p:nvPr>
        </p:nvSpPr>
        <p:spPr>
          <a:xfrm>
            <a:off x="5912863" y="2261058"/>
            <a:ext cx="5449899" cy="2870843"/>
          </a:xfrm>
        </p:spPr>
        <p:txBody>
          <a:bodyPr vert="horz" lIns="91440" tIns="45720" rIns="91440" bIns="45720" rtlCol="0" anchor="t">
            <a:noAutofit/>
          </a:bodyPr>
          <a:lstStyle/>
          <a:p>
            <a:r>
              <a:rPr lang="en-GB" sz="1600" dirty="0">
                <a:solidFill>
                  <a:srgbClr val="424242"/>
                </a:solidFill>
                <a:ea typeface="+mn-lt"/>
                <a:cs typeface="+mn-lt"/>
              </a:rPr>
              <a:t>Temporal Fusion Transformers (TFTs) are specialized versions of transformers tailored for time series forecasting. They incorporate both static and dynamic features, allowing them to handle temporal patterns and external factors effectively. </a:t>
            </a:r>
            <a:endParaRPr lang="en-US" sz="1600">
              <a:solidFill>
                <a:srgbClr val="000000"/>
              </a:solidFill>
              <a:ea typeface="+mn-lt"/>
              <a:cs typeface="+mn-lt"/>
            </a:endParaRPr>
          </a:p>
          <a:p>
            <a:r>
              <a:rPr lang="en-GB" sz="1600" dirty="0">
                <a:solidFill>
                  <a:srgbClr val="424242"/>
                </a:solidFill>
                <a:ea typeface="+mn-lt"/>
                <a:cs typeface="+mn-lt"/>
              </a:rPr>
              <a:t>We train TFTs by providing them with sequences of historical data and relevant features, enabling them to learn intricate temporal relationships and make accurate multi-horizon forecasts.</a:t>
            </a:r>
          </a:p>
          <a:p>
            <a:endParaRPr lang="en-GB" sz="1600" dirty="0">
              <a:solidFill>
                <a:srgbClr val="424242"/>
              </a:solidFill>
            </a:endParaRPr>
          </a:p>
          <a:p>
            <a:r>
              <a:rPr lang="en-GB" sz="1600" dirty="0">
                <a:solidFill>
                  <a:srgbClr val="424242"/>
                </a:solidFill>
              </a:rPr>
              <a:t>Paper at</a:t>
            </a:r>
          </a:p>
          <a:p>
            <a:r>
              <a:rPr lang="en-GB" sz="1600" dirty="0">
                <a:solidFill>
                  <a:srgbClr val="424242"/>
                </a:solidFill>
                <a:ea typeface="+mn-lt"/>
                <a:cs typeface="+mn-lt"/>
                <a:hlinkClick r:id="rId2"/>
              </a:rPr>
              <a:t>https://arxiv.org/pdf/1912.09363</a:t>
            </a:r>
            <a:endParaRPr lang="en-GB">
              <a:solidFill>
                <a:srgbClr val="000000"/>
              </a:solidFill>
              <a:ea typeface="+mn-lt"/>
              <a:cs typeface="+mn-lt"/>
            </a:endParaRPr>
          </a:p>
          <a:p>
            <a:endParaRPr lang="en-GB" sz="1600" dirty="0">
              <a:solidFill>
                <a:srgbClr val="424242"/>
              </a:solidFill>
            </a:endParaRPr>
          </a:p>
        </p:txBody>
      </p:sp>
      <p:sp>
        <p:nvSpPr>
          <p:cNvPr id="10" name="Slide Number Placeholder 9">
            <a:extLst>
              <a:ext uri="{FF2B5EF4-FFF2-40B4-BE49-F238E27FC236}">
                <a16:creationId xmlns:a16="http://schemas.microsoft.com/office/drawing/2014/main" id="{87FB917D-C7F2-8428-06E3-E8B11C43C6F2}"/>
              </a:ext>
            </a:extLst>
          </p:cNvPr>
          <p:cNvSpPr>
            <a:spLocks noGrp="1"/>
          </p:cNvSpPr>
          <p:nvPr>
            <p:ph type="sldNum" sz="quarter" idx="22"/>
          </p:nvPr>
        </p:nvSpPr>
        <p:spPr/>
        <p:txBody>
          <a:bodyPr/>
          <a:lstStyle/>
          <a:p>
            <a:pPr rtl="0"/>
            <a:fld id="{B5CEABB6-07DC-46E8-9B57-56EC44A396E5}" type="slidenum">
              <a:rPr lang="en-GB" noProof="0" smtClean="0"/>
              <a:pPr rtl="0"/>
              <a:t>14</a:t>
            </a:fld>
            <a:endParaRPr lang="en-GB" noProof="0"/>
          </a:p>
        </p:txBody>
      </p:sp>
      <p:pic>
        <p:nvPicPr>
          <p:cNvPr id="11" name="Picture 10" descr="A diagram of a graph&#10;&#10;AI-generated content may be incorrect.">
            <a:extLst>
              <a:ext uri="{FF2B5EF4-FFF2-40B4-BE49-F238E27FC236}">
                <a16:creationId xmlns:a16="http://schemas.microsoft.com/office/drawing/2014/main" id="{50FA02CD-B251-6FED-29B0-01B41648C4CE}"/>
              </a:ext>
            </a:extLst>
          </p:cNvPr>
          <p:cNvPicPr>
            <a:picLocks noChangeAspect="1"/>
          </p:cNvPicPr>
          <p:nvPr/>
        </p:nvPicPr>
        <p:blipFill>
          <a:blip r:embed="rId3">
            <a:alphaModFix/>
          </a:blip>
          <a:stretch>
            <a:fillRect/>
          </a:stretch>
        </p:blipFill>
        <p:spPr>
          <a:xfrm>
            <a:off x="457201" y="1154453"/>
            <a:ext cx="4598894" cy="3598836"/>
          </a:xfrm>
          <a:prstGeom prst="rect">
            <a:avLst/>
          </a:prstGeom>
        </p:spPr>
      </p:pic>
      <p:sp>
        <p:nvSpPr>
          <p:cNvPr id="13" name="Text Placeholder 2">
            <a:extLst>
              <a:ext uri="{FF2B5EF4-FFF2-40B4-BE49-F238E27FC236}">
                <a16:creationId xmlns:a16="http://schemas.microsoft.com/office/drawing/2014/main" id="{2D3C7AE2-02EF-B6B1-DE4F-FA3E65DD9DFD}"/>
              </a:ext>
            </a:extLst>
          </p:cNvPr>
          <p:cNvSpPr txBox="1">
            <a:spLocks/>
          </p:cNvSpPr>
          <p:nvPr/>
        </p:nvSpPr>
        <p:spPr>
          <a:xfrm>
            <a:off x="328277" y="4943773"/>
            <a:ext cx="5433204" cy="365125"/>
          </a:xfrm>
          <a:prstGeom prst="rect">
            <a:avLst/>
          </a:prstGeom>
        </p:spPr>
        <p:txBody>
          <a:bodyPr vert="horz" lIns="91440" tIns="45720" rIns="91440" bIns="45720" rtlCol="0" anchor="t">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lang="en-US" sz="2000" kern="1200" cap="all" spc="150" baseline="0" dirty="0">
                <a:solidFill>
                  <a:schemeClr val="tx1"/>
                </a:solidFill>
                <a:latin typeface="+mj-lt"/>
                <a:ea typeface="+mj-ea"/>
                <a:cs typeface="+mj-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ea typeface="+mj-lt"/>
                <a:cs typeface="+mj-lt"/>
              </a:rPr>
              <a:t>Multi-horizon Time Series Forecasting</a:t>
            </a:r>
            <a:endParaRPr lang="en-US"/>
          </a:p>
        </p:txBody>
      </p:sp>
    </p:spTree>
    <p:extLst>
      <p:ext uri="{BB962C8B-B14F-4D97-AF65-F5344CB8AC3E}">
        <p14:creationId xmlns:p14="http://schemas.microsoft.com/office/powerpoint/2010/main" val="154375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009465" y="4215501"/>
            <a:ext cx="4179570" cy="1524735"/>
          </a:xfrm>
        </p:spPr>
        <p:txBody>
          <a:bodyPr rtlCol="0"/>
          <a:lstStyle/>
          <a:p>
            <a:pPr rtl="0"/>
            <a:r>
              <a:rPr lang="en-GB" sz="440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rtlCol="0"/>
          <a:lstStyle/>
          <a:p>
            <a:pPr rtl="0"/>
            <a:fld id="{B5CEABB6-07DC-46E8-9B57-56EC44A396E5}" type="slidenum">
              <a:rPr lang="en-GB" smtClean="0"/>
              <a:pPr rtl="0"/>
              <a:t>15</a:t>
            </a:fld>
            <a:endParaRPr lang="en-GB"/>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rtlCol="0"/>
          <a:lstStyle/>
          <a:p>
            <a:r>
              <a:rPr lang="en-GB" dirty="0"/>
              <a:t>What are we doing?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GB" dirty="0"/>
              <a:t>We plan to pre-split the tokens, So that during times of high traffic we can reduce the overhead at the TPU</a:t>
            </a:r>
          </a:p>
          <a:p>
            <a:r>
              <a:rPr lang="en-GB" dirty="0"/>
              <a:t>This can be done with </a:t>
            </a:r>
          </a:p>
          <a:p>
            <a:r>
              <a:rPr lang="en-GB" dirty="0"/>
              <a:t>Time Series Analysis</a:t>
            </a:r>
          </a:p>
          <a:p>
            <a:r>
              <a:rPr lang="en-GB" dirty="0"/>
              <a:t>We will be predicting token counts as well as TPS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rtlCol="0"/>
          <a:lstStyle/>
          <a:p>
            <a:pPr rtl="0"/>
            <a:fld id="{19B51A1E-902D-48AF-9020-955120F399B6}" type="slidenum">
              <a:rPr lang="en-GB" smtClean="0"/>
              <a:pPr/>
              <a:t>2</a:t>
            </a:fld>
            <a:endParaRPr lang="en-GB"/>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6591662" cy="585788"/>
          </a:xfrm>
        </p:spPr>
        <p:txBody>
          <a:bodyPr rtlCol="0">
            <a:normAutofit/>
          </a:bodyPr>
          <a:lstStyle/>
          <a:p>
            <a:r>
              <a:rPr lang="en-GB"/>
              <a:t>How to solve the 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Autofit/>
          </a:bodyPr>
          <a:lstStyle/>
          <a:p>
            <a:endParaRPr lang="en-US" dirty="0"/>
          </a:p>
          <a:p>
            <a:r>
              <a:rPr lang="en-GB" dirty="0"/>
              <a:t>Statistics</a:t>
            </a:r>
          </a:p>
          <a:p>
            <a:endParaRPr lang="en-GB" dirty="0"/>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rtlCol="0"/>
          <a:lstStyle/>
          <a:p>
            <a:r>
              <a:rPr lang="en-GB" dirty="0"/>
              <a:t>Autoregressive models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529976" y="3747340"/>
            <a:ext cx="1932588" cy="400798"/>
          </a:xfrm>
        </p:spPr>
        <p:txBody>
          <a:bodyPr rtlCol="0"/>
          <a:lstStyle/>
          <a:p>
            <a:r>
              <a:rPr lang="en-GB" dirty="0"/>
              <a:t>Sequence models</a:t>
            </a:r>
            <a:endParaRPr lang="en-US" dirty="0"/>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rtlCol="0"/>
          <a:lstStyle/>
          <a:p>
            <a:r>
              <a:rPr lang="en-GB" dirty="0"/>
              <a:t>Transformers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rtlCol="0"/>
          <a:lstStyle/>
          <a:p>
            <a:r>
              <a:rPr lang="en-GB" dirty="0"/>
              <a:t>S</a:t>
            </a:r>
            <a:r>
              <a:rPr lang="en-GB" b="1" dirty="0"/>
              <a:t>imple Moving Average</a:t>
            </a:r>
            <a:r>
              <a:rPr lang="en-GB" dirty="0"/>
              <a:t>, </a:t>
            </a:r>
            <a:r>
              <a:rPr lang="en-GB" b="1" dirty="0"/>
              <a:t>Weighted Moving Average</a:t>
            </a:r>
            <a:endParaRPr lang="en-US" b="1"/>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rtlCol="0"/>
          <a:lstStyle/>
          <a:p>
            <a:r>
              <a:rPr lang="en-GB" dirty="0"/>
              <a:t>Regression Models such as </a:t>
            </a:r>
            <a:r>
              <a:rPr lang="en-GB" b="1" dirty="0"/>
              <a:t>Random Forests</a:t>
            </a:r>
            <a:r>
              <a:rPr lang="en-GB" dirty="0"/>
              <a:t>, </a:t>
            </a:r>
            <a:r>
              <a:rPr lang="en-GB" b="1" dirty="0" err="1"/>
              <a:t>XGBoost</a:t>
            </a:r>
            <a:r>
              <a:rPr lang="en-GB" b="1" dirty="0"/>
              <a:t> </a:t>
            </a:r>
            <a:r>
              <a:rPr lang="en-GB" dirty="0"/>
              <a:t>etc</a:t>
            </a:r>
          </a:p>
          <a:p>
            <a:endParaRPr lang="en-GB"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rtlCol="0"/>
          <a:lstStyle/>
          <a:p>
            <a:r>
              <a:rPr lang="en-GB" b="1" dirty="0"/>
              <a:t>Recurrent Neural Networks</a:t>
            </a:r>
          </a:p>
          <a:p>
            <a:r>
              <a:rPr lang="en-GB" b="1" dirty="0"/>
              <a:t>Long Short Term Memory</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rtlCol="0"/>
          <a:lstStyle/>
          <a:p>
            <a:r>
              <a:rPr lang="en-GB" b="1" dirty="0"/>
              <a:t>Temporal Fusion Transformers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rtlCol="0"/>
          <a:lstStyle/>
          <a:p>
            <a:pPr rtl="0"/>
            <a:fld id="{B5CEABB6-07DC-46E8-9B57-56EC44A396E5}" type="slidenum">
              <a:rPr lang="en-GB" smtClean="0"/>
              <a:pPr/>
              <a:t>3</a:t>
            </a:fld>
            <a:endParaRPr lang="en-GB"/>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2">
            <a:extLst>
              <a:ext uri="{FF2B5EF4-FFF2-40B4-BE49-F238E27FC236}">
                <a16:creationId xmlns:a16="http://schemas.microsoft.com/office/drawing/2014/main" id="{A3199291-6E55-8FE6-4CC3-92F1E68050D8}"/>
              </a:ext>
            </a:extLst>
          </p:cNvPr>
          <p:cNvSpPr>
            <a:spLocks noGrp="1"/>
          </p:cNvSpPr>
          <p:nvPr>
            <p:ph type="title"/>
          </p:nvPr>
        </p:nvSpPr>
        <p:spPr>
          <a:xfrm>
            <a:off x="838200" y="365125"/>
            <a:ext cx="10515600" cy="1325563"/>
          </a:xfrm>
        </p:spPr>
        <p:txBody>
          <a:bodyPr/>
          <a:lstStyle/>
          <a:p>
            <a:r>
              <a:rPr lang="en-US"/>
              <a:t>comparision</a:t>
            </a:r>
          </a:p>
        </p:txBody>
      </p:sp>
      <p:sp>
        <p:nvSpPr>
          <p:cNvPr id="4" name="Footer Placeholder 3">
            <a:extLst>
              <a:ext uri="{FF2B5EF4-FFF2-40B4-BE49-F238E27FC236}">
                <a16:creationId xmlns:a16="http://schemas.microsoft.com/office/drawing/2014/main" id="{3BED434A-5ABF-DDBD-C996-BD2532D85C78}"/>
              </a:ext>
            </a:extLst>
          </p:cNvPr>
          <p:cNvSpPr>
            <a:spLocks noGrp="1"/>
          </p:cNvSpPr>
          <p:nvPr>
            <p:ph type="ftr" sz="quarter" idx="11"/>
          </p:nvPr>
        </p:nvSpPr>
        <p:spPr>
          <a:xfrm>
            <a:off x="4038600" y="6356350"/>
            <a:ext cx="4114800" cy="365125"/>
          </a:xfrm>
        </p:spPr>
        <p:txBody>
          <a:bodyPr anchor="ctr">
            <a:normAutofit/>
          </a:bodyPr>
          <a:lstStyle/>
          <a:p>
            <a:pPr rtl="0">
              <a:spcAft>
                <a:spcPts val="600"/>
              </a:spcAft>
            </a:pPr>
            <a:r>
              <a:rPr lang="en-GB" noProof="0"/>
              <a:t>Pitch Deck</a:t>
            </a:r>
          </a:p>
        </p:txBody>
      </p:sp>
      <p:sp>
        <p:nvSpPr>
          <p:cNvPr id="5" name="Slide Number Placeholder 4">
            <a:extLst>
              <a:ext uri="{FF2B5EF4-FFF2-40B4-BE49-F238E27FC236}">
                <a16:creationId xmlns:a16="http://schemas.microsoft.com/office/drawing/2014/main" id="{9ECED90C-8284-2D80-3B82-1674C7B68F53}"/>
              </a:ext>
            </a:extLst>
          </p:cNvPr>
          <p:cNvSpPr>
            <a:spLocks noGrp="1"/>
          </p:cNvSpPr>
          <p:nvPr>
            <p:ph type="sldNum" sz="quarter" idx="12"/>
          </p:nvPr>
        </p:nvSpPr>
        <p:spPr>
          <a:xfrm>
            <a:off x="8610600" y="6356350"/>
            <a:ext cx="2743200" cy="365125"/>
          </a:xfrm>
        </p:spPr>
        <p:txBody>
          <a:bodyPr anchor="ctr">
            <a:normAutofit/>
          </a:bodyPr>
          <a:lstStyle/>
          <a:p>
            <a:pPr rtl="0">
              <a:spcAft>
                <a:spcPts val="600"/>
              </a:spcAft>
            </a:pPr>
            <a:fld id="{B5CEABB6-07DC-46E8-9B57-56EC44A396E5}" type="slidenum">
              <a:rPr lang="en-GB" noProof="0" smtClean="0"/>
              <a:pPr rtl="0">
                <a:spcAft>
                  <a:spcPts val="600"/>
                </a:spcAft>
              </a:pPr>
              <a:t>4</a:t>
            </a:fld>
            <a:endParaRPr lang="en-GB" noProof="0"/>
          </a:p>
        </p:txBody>
      </p:sp>
      <p:graphicFrame>
        <p:nvGraphicFramePr>
          <p:cNvPr id="7" name="Table Placeholder 6">
            <a:extLst>
              <a:ext uri="{FF2B5EF4-FFF2-40B4-BE49-F238E27FC236}">
                <a16:creationId xmlns:a16="http://schemas.microsoft.com/office/drawing/2014/main" id="{A426A2CD-0FA8-1FA7-DBCE-7E4E88650DB3}"/>
              </a:ext>
            </a:extLst>
          </p:cNvPr>
          <p:cNvGraphicFramePr>
            <a:graphicFrameLocks noGrp="1"/>
          </p:cNvGraphicFramePr>
          <p:nvPr>
            <p:ph type="tbl" sz="quarter" idx="14"/>
            <p:extLst>
              <p:ext uri="{D42A27DB-BD31-4B8C-83A1-F6EECF244321}">
                <p14:modId xmlns:p14="http://schemas.microsoft.com/office/powerpoint/2010/main" val="3300681628"/>
              </p:ext>
            </p:extLst>
          </p:nvPr>
        </p:nvGraphicFramePr>
        <p:xfrm>
          <a:off x="905434" y="1694329"/>
          <a:ext cx="10384004" cy="4196947"/>
        </p:xfrm>
        <a:graphic>
          <a:graphicData uri="http://schemas.openxmlformats.org/drawingml/2006/table">
            <a:tbl>
              <a:tblPr firstRow="1" bandRow="1">
                <a:noFill/>
                <a:tableStyleId>{5C22544A-7EE6-4342-B048-85BDC9FD1C3A}</a:tableStyleId>
              </a:tblPr>
              <a:tblGrid>
                <a:gridCol w="1957958">
                  <a:extLst>
                    <a:ext uri="{9D8B030D-6E8A-4147-A177-3AD203B41FA5}">
                      <a16:colId xmlns:a16="http://schemas.microsoft.com/office/drawing/2014/main" val="557501070"/>
                    </a:ext>
                  </a:extLst>
                </a:gridCol>
                <a:gridCol w="2846552">
                  <a:extLst>
                    <a:ext uri="{9D8B030D-6E8A-4147-A177-3AD203B41FA5}">
                      <a16:colId xmlns:a16="http://schemas.microsoft.com/office/drawing/2014/main" val="682127953"/>
                    </a:ext>
                  </a:extLst>
                </a:gridCol>
                <a:gridCol w="2968158">
                  <a:extLst>
                    <a:ext uri="{9D8B030D-6E8A-4147-A177-3AD203B41FA5}">
                      <a16:colId xmlns:a16="http://schemas.microsoft.com/office/drawing/2014/main" val="4128613993"/>
                    </a:ext>
                  </a:extLst>
                </a:gridCol>
                <a:gridCol w="2611336">
                  <a:extLst>
                    <a:ext uri="{9D8B030D-6E8A-4147-A177-3AD203B41FA5}">
                      <a16:colId xmlns:a16="http://schemas.microsoft.com/office/drawing/2014/main" val="630897699"/>
                    </a:ext>
                  </a:extLst>
                </a:gridCol>
              </a:tblGrid>
              <a:tr h="469000">
                <a:tc>
                  <a:txBody>
                    <a:bodyPr/>
                    <a:lstStyle/>
                    <a:p>
                      <a:pPr algn="l" fontAlgn="t"/>
                      <a:r>
                        <a:rPr lang="en-GB" sz="1600" b="1" cap="none" spc="0" dirty="0">
                          <a:solidFill>
                            <a:schemeClr val="tx1"/>
                          </a:solidFill>
                          <a:effectLst/>
                        </a:rPr>
                        <a:t>Method</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Strengths</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Limitations</a:t>
                      </a:r>
                    </a:p>
                  </a:txBody>
                  <a:tcPr marL="60105" marR="71554" marT="17173" marB="128797" anchor="b">
                    <a:lnL w="12700" cmpd="sng">
                      <a:noFill/>
                    </a:lnL>
                    <a:lnR w="12700" cmpd="sng">
                      <a:noFill/>
                    </a:lnR>
                    <a:lnT w="9525" cap="flat" cmpd="sng" algn="ctr">
                      <a:noFill/>
                      <a:prstDash val="solid"/>
                    </a:lnT>
                    <a:lnB w="38100" cmpd="sng">
                      <a:noFill/>
                    </a:lnB>
                    <a:noFill/>
                  </a:tcPr>
                </a:tc>
                <a:tc>
                  <a:txBody>
                    <a:bodyPr/>
                    <a:lstStyle/>
                    <a:p>
                      <a:pPr algn="l" fontAlgn="t"/>
                      <a:r>
                        <a:rPr lang="en-GB" sz="1600" b="1" cap="none" spc="0" dirty="0">
                          <a:solidFill>
                            <a:schemeClr val="tx1"/>
                          </a:solidFill>
                          <a:effectLst/>
                        </a:rPr>
                        <a:t>Use Cases</a:t>
                      </a:r>
                    </a:p>
                  </a:txBody>
                  <a:tcPr marL="60105" marR="71554" marT="17173" marB="128797"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759527771"/>
                  </a:ext>
                </a:extLst>
              </a:tr>
              <a:tr h="589256">
                <a:tc>
                  <a:txBody>
                    <a:bodyPr/>
                    <a:lstStyle/>
                    <a:p>
                      <a:pPr fontAlgn="t"/>
                      <a:r>
                        <a:rPr lang="en-GB" sz="1100" cap="none" spc="0" dirty="0">
                          <a:solidFill>
                            <a:schemeClr val="tx1"/>
                          </a:solidFill>
                          <a:effectLst/>
                        </a:rPr>
                        <a:t>Simple Moving Average</a:t>
                      </a:r>
                    </a:p>
                  </a:txBody>
                  <a:tcPr marL="60105" marR="71554" marT="17173" marB="128797">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Easy to calculate, smooths out short-term fluctuations.</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Equal weight to all data points, less responsive to recent changes.</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tc>
                  <a:txBody>
                    <a:bodyPr/>
                    <a:lstStyle/>
                    <a:p>
                      <a:pPr fontAlgn="t"/>
                      <a:r>
                        <a:rPr lang="en-GB" sz="1100" cap="none" spc="0" dirty="0">
                          <a:solidFill>
                            <a:schemeClr val="tx1"/>
                          </a:solidFill>
                          <a:effectLst/>
                        </a:rPr>
                        <a:t>Basic trend analysis, short-term forecasting.</a:t>
                      </a:r>
                    </a:p>
                  </a:txBody>
                  <a:tcPr marL="60105" marR="71554" marT="17173" marB="128797">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3192127356"/>
                  </a:ext>
                </a:extLst>
              </a:tr>
              <a:tr h="781667">
                <a:tc>
                  <a:txBody>
                    <a:bodyPr/>
                    <a:lstStyle/>
                    <a:p>
                      <a:pPr fontAlgn="t"/>
                      <a:r>
                        <a:rPr lang="en-GB" sz="1100" cap="none" spc="0" dirty="0">
                          <a:solidFill>
                            <a:schemeClr val="tx1"/>
                          </a:solidFill>
                          <a:effectLst/>
                        </a:rPr>
                        <a:t>Weighted Moving Average</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More responsive to recent changes, flexible weighting.</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Requires choosing appropriate weights, more complex than SMA.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Trend analysis, short-term forecasting with emphasis on recent data.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738940217"/>
                  </a:ext>
                </a:extLst>
              </a:tr>
              <a:tr h="589256">
                <a:tc>
                  <a:txBody>
                    <a:bodyPr/>
                    <a:lstStyle/>
                    <a:p>
                      <a:pPr fontAlgn="t"/>
                      <a:r>
                        <a:rPr lang="en-GB" sz="1100" cap="none" spc="0" dirty="0">
                          <a:solidFill>
                            <a:schemeClr val="tx1"/>
                          </a:solidFill>
                          <a:effectLst/>
                        </a:rPr>
                        <a:t>Random Forests, </a:t>
                      </a:r>
                      <a:r>
                        <a:rPr lang="en-GB" sz="1100" cap="none" spc="0" dirty="0" err="1">
                          <a:solidFill>
                            <a:schemeClr val="tx1"/>
                          </a:solidFill>
                          <a:effectLst/>
                        </a:rPr>
                        <a:t>XGBoost</a:t>
                      </a:r>
                    </a:p>
                  </a:txBody>
                  <a:tcPr marL="60105" marR="71554" marT="17173" marB="1287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Handles non-linear relationships, robust to overfitting, feature importance.</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Requires more computational resources, hyperparameter tuning needed.</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Complex time series forecasting, feature-rich datasets.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3997667105"/>
                  </a:ext>
                </a:extLst>
              </a:tr>
              <a:tr h="589256">
                <a:tc>
                  <a:txBody>
                    <a:bodyPr/>
                    <a:lstStyle/>
                    <a:p>
                      <a:pPr fontAlgn="t"/>
                      <a:r>
                        <a:rPr lang="en-GB" sz="1100" cap="none" spc="0">
                          <a:solidFill>
                            <a:schemeClr val="tx1"/>
                          </a:solidFill>
                          <a:effectLst/>
                        </a:rPr>
                        <a:t>Recurrent Neural Networks</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Captures temporal dependencies, suitable for sequential data.</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Struggles with long-term dependencies, vanishing gradient problem.</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a:solidFill>
                            <a:schemeClr val="tx1"/>
                          </a:solidFill>
                          <a:effectLst/>
                        </a:rPr>
                        <a:t>Simple time series forecasting, basic sequential tasks.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3918625544"/>
                  </a:ext>
                </a:extLst>
              </a:tr>
              <a:tr h="589256">
                <a:tc>
                  <a:txBody>
                    <a:bodyPr/>
                    <a:lstStyle/>
                    <a:p>
                      <a:pPr fontAlgn="t"/>
                      <a:r>
                        <a:rPr lang="en-GB" sz="1100" cap="none" spc="0">
                          <a:solidFill>
                            <a:schemeClr val="tx1"/>
                          </a:solidFill>
                          <a:effectLst/>
                        </a:rPr>
                        <a:t>Long Short-Term Memory</a:t>
                      </a:r>
                    </a:p>
                  </a:txBody>
                  <a:tcPr marL="60105" marR="71554" marT="17173" marB="128797">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a:solidFill>
                            <a:schemeClr val="tx1"/>
                          </a:solidFill>
                          <a:effectLst/>
                        </a:rPr>
                        <a:t>Captures long-term dependencies, mitigates vanishing gradient problem.</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More complex architecture, requires more computational resources.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fontAlgn="t"/>
                      <a:r>
                        <a:rPr lang="en-GB" sz="1100" cap="none" spc="0" dirty="0">
                          <a:solidFill>
                            <a:schemeClr val="tx1"/>
                          </a:solidFill>
                          <a:effectLst/>
                        </a:rPr>
                        <a:t>Complex time series forecasting, long sequences.</a:t>
                      </a:r>
                    </a:p>
                  </a:txBody>
                  <a:tcPr marL="60105" marR="71554" marT="17173" marB="128797">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718976708"/>
                  </a:ext>
                </a:extLst>
              </a:tr>
              <a:tr h="589256">
                <a:tc>
                  <a:txBody>
                    <a:bodyPr/>
                    <a:lstStyle/>
                    <a:p>
                      <a:pPr fontAlgn="t"/>
                      <a:r>
                        <a:rPr lang="en-GB" sz="1100" cap="none" spc="0" dirty="0">
                          <a:solidFill>
                            <a:schemeClr val="tx1"/>
                          </a:solidFill>
                          <a:effectLst/>
                        </a:rPr>
                        <a:t>Temporal Fusion Transformers</a:t>
                      </a:r>
                    </a:p>
                  </a:txBody>
                  <a:tcPr marL="60105" marR="71554" marT="17173" marB="128797">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Captures complex temporal patterns, handles static and dynamic features.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High computational cost, requires large datasets for training.</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fontAlgn="t"/>
                      <a:r>
                        <a:rPr lang="en-GB" sz="1100" cap="none" spc="0" dirty="0">
                          <a:solidFill>
                            <a:schemeClr val="tx1"/>
                          </a:solidFill>
                          <a:effectLst/>
                        </a:rPr>
                        <a:t>Multi-horizon forecasting, complex temporal patterns.</a:t>
                      </a:r>
                    </a:p>
                  </a:txBody>
                  <a:tcPr marL="60105" marR="71554" marT="17173" marB="128797">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168404160"/>
                  </a:ext>
                </a:extLst>
              </a:tr>
            </a:tbl>
          </a:graphicData>
        </a:graphic>
      </p:graphicFrame>
    </p:spTree>
    <p:extLst>
      <p:ext uri="{BB962C8B-B14F-4D97-AF65-F5344CB8AC3E}">
        <p14:creationId xmlns:p14="http://schemas.microsoft.com/office/powerpoint/2010/main" val="2111614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CDA04-928E-CBF8-8E41-FE4A05A16041}"/>
              </a:ext>
            </a:extLst>
          </p:cNvPr>
          <p:cNvSpPr>
            <a:spLocks noGrp="1"/>
          </p:cNvSpPr>
          <p:nvPr>
            <p:ph type="title"/>
          </p:nvPr>
        </p:nvSpPr>
        <p:spPr/>
        <p:txBody>
          <a:bodyPr/>
          <a:lstStyle/>
          <a:p>
            <a:r>
              <a:rPr lang="en-GB" b="1"/>
              <a:t>What should we use?</a:t>
            </a:r>
            <a:endParaRPr lang="en-US"/>
          </a:p>
        </p:txBody>
      </p:sp>
      <p:sp>
        <p:nvSpPr>
          <p:cNvPr id="28" name="Slide Number Placeholder 27">
            <a:extLst>
              <a:ext uri="{FF2B5EF4-FFF2-40B4-BE49-F238E27FC236}">
                <a16:creationId xmlns:a16="http://schemas.microsoft.com/office/drawing/2014/main" id="{6D423386-1F72-6166-6083-41D44B41EC91}"/>
              </a:ext>
            </a:extLst>
          </p:cNvPr>
          <p:cNvSpPr>
            <a:spLocks noGrp="1"/>
          </p:cNvSpPr>
          <p:nvPr>
            <p:ph type="sldNum" sz="quarter" idx="12"/>
          </p:nvPr>
        </p:nvSpPr>
        <p:spPr/>
        <p:txBody>
          <a:bodyPr/>
          <a:lstStyle/>
          <a:p>
            <a:pPr rtl="0"/>
            <a:fld id="{B5CEABB6-07DC-46E8-9B57-56EC44A396E5}" type="slidenum">
              <a:rPr lang="en-GB" noProof="0" smtClean="0"/>
              <a:t>5</a:t>
            </a:fld>
            <a:endParaRPr lang="en-GB" noProof="0"/>
          </a:p>
        </p:txBody>
      </p:sp>
      <p:sp>
        <p:nvSpPr>
          <p:cNvPr id="4" name="Title 1">
            <a:extLst>
              <a:ext uri="{FF2B5EF4-FFF2-40B4-BE49-F238E27FC236}">
                <a16:creationId xmlns:a16="http://schemas.microsoft.com/office/drawing/2014/main" id="{64481C14-B66D-D348-7A2B-1CE872E58BEC}"/>
              </a:ext>
            </a:extLst>
          </p:cNvPr>
          <p:cNvSpPr txBox="1">
            <a:spLocks/>
          </p:cNvSpPr>
          <p:nvPr/>
        </p:nvSpPr>
        <p:spPr>
          <a:xfrm>
            <a:off x="1885156" y="2209989"/>
            <a:ext cx="5149571" cy="7159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GB" sz="2000" b="1"/>
              <a:t>FOR predicting Tokens per second</a:t>
            </a:r>
            <a:endParaRPr lang="en-US" sz="2000"/>
          </a:p>
        </p:txBody>
      </p:sp>
      <p:sp>
        <p:nvSpPr>
          <p:cNvPr id="6" name="Text Placeholder 4">
            <a:extLst>
              <a:ext uri="{FF2B5EF4-FFF2-40B4-BE49-F238E27FC236}">
                <a16:creationId xmlns:a16="http://schemas.microsoft.com/office/drawing/2014/main" id="{8172504D-129E-9F12-2470-AE4C8B7D2E61}"/>
              </a:ext>
            </a:extLst>
          </p:cNvPr>
          <p:cNvSpPr txBox="1">
            <a:spLocks/>
          </p:cNvSpPr>
          <p:nvPr/>
        </p:nvSpPr>
        <p:spPr>
          <a:xfrm>
            <a:off x="1887568" y="2809267"/>
            <a:ext cx="4651462" cy="71061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Char char="•"/>
            </a:pPr>
            <a:r>
              <a:rPr lang="en-GB" sz="1800" b="1"/>
              <a:t>Exponential Weighted Moving Average</a:t>
            </a:r>
            <a:endParaRPr lang="en-US" dirty="0"/>
          </a:p>
        </p:txBody>
      </p:sp>
      <p:sp>
        <p:nvSpPr>
          <p:cNvPr id="7" name="Title 1">
            <a:extLst>
              <a:ext uri="{FF2B5EF4-FFF2-40B4-BE49-F238E27FC236}">
                <a16:creationId xmlns:a16="http://schemas.microsoft.com/office/drawing/2014/main" id="{78CA9D2D-1C9D-DD12-AFA6-0B1B24AFDA0D}"/>
              </a:ext>
            </a:extLst>
          </p:cNvPr>
          <p:cNvSpPr txBox="1">
            <a:spLocks/>
          </p:cNvSpPr>
          <p:nvPr/>
        </p:nvSpPr>
        <p:spPr>
          <a:xfrm>
            <a:off x="1885156" y="3742953"/>
            <a:ext cx="4557901" cy="71596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l"/>
            <a:r>
              <a:rPr lang="en-GB" sz="2000" b="1" dirty="0"/>
              <a:t>FOR predicting </a:t>
            </a:r>
            <a:r>
              <a:rPr lang="en-GB" sz="2000" b="1"/>
              <a:t>Token counts</a:t>
            </a:r>
            <a:endParaRPr lang="en-US" sz="2000"/>
          </a:p>
        </p:txBody>
      </p:sp>
      <p:sp>
        <p:nvSpPr>
          <p:cNvPr id="8" name="Text Placeholder 4">
            <a:extLst>
              <a:ext uri="{FF2B5EF4-FFF2-40B4-BE49-F238E27FC236}">
                <a16:creationId xmlns:a16="http://schemas.microsoft.com/office/drawing/2014/main" id="{0AEEF777-FCDE-CCCB-2590-C059DCEBC32E}"/>
              </a:ext>
            </a:extLst>
          </p:cNvPr>
          <p:cNvSpPr txBox="1">
            <a:spLocks/>
          </p:cNvSpPr>
          <p:nvPr/>
        </p:nvSpPr>
        <p:spPr>
          <a:xfrm>
            <a:off x="1887568" y="4297408"/>
            <a:ext cx="4651462" cy="692684"/>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900" kern="1200" spc="150" baseline="0" dirty="0" smtClean="0">
                <a:solidFill>
                  <a:schemeClr val="accent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gn="l">
              <a:buChar char="•"/>
            </a:pPr>
            <a:r>
              <a:rPr lang="en-GB" sz="1800" b="1" dirty="0"/>
              <a:t>Temporal Fusion Transformers</a:t>
            </a:r>
            <a:endParaRPr lang="en-US" dirty="0"/>
          </a:p>
        </p:txBody>
      </p:sp>
    </p:spTree>
    <p:extLst>
      <p:ext uri="{BB962C8B-B14F-4D97-AF65-F5344CB8AC3E}">
        <p14:creationId xmlns:p14="http://schemas.microsoft.com/office/powerpoint/2010/main" val="765051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BC6DB-3687-6D2F-77E5-7A592BE9B1A7}"/>
              </a:ext>
            </a:extLst>
          </p:cNvPr>
          <p:cNvSpPr>
            <a:spLocks noGrp="1"/>
          </p:cNvSpPr>
          <p:nvPr>
            <p:ph type="title"/>
          </p:nvPr>
        </p:nvSpPr>
        <p:spPr>
          <a:xfrm>
            <a:off x="1885156" y="838389"/>
            <a:ext cx="8421688" cy="1325563"/>
          </a:xfrm>
        </p:spPr>
        <p:txBody>
          <a:bodyPr>
            <a:normAutofit/>
          </a:bodyPr>
          <a:lstStyle/>
          <a:p>
            <a:r>
              <a:rPr lang="en-GB" sz="3200"/>
              <a:t>Examples of Features</a:t>
            </a:r>
          </a:p>
        </p:txBody>
      </p:sp>
      <p:sp>
        <p:nvSpPr>
          <p:cNvPr id="5" name="Text Placeholder 4">
            <a:extLst>
              <a:ext uri="{FF2B5EF4-FFF2-40B4-BE49-F238E27FC236}">
                <a16:creationId xmlns:a16="http://schemas.microsoft.com/office/drawing/2014/main" id="{738D8619-40DF-7486-63DA-E94B12B70F39}"/>
              </a:ext>
            </a:extLst>
          </p:cNvPr>
          <p:cNvSpPr>
            <a:spLocks noGrp="1"/>
          </p:cNvSpPr>
          <p:nvPr>
            <p:ph type="body" idx="21"/>
          </p:nvPr>
        </p:nvSpPr>
        <p:spPr>
          <a:xfrm>
            <a:off x="1080745" y="2011407"/>
            <a:ext cx="3001957" cy="3749649"/>
          </a:xfrm>
        </p:spPr>
        <p:txBody>
          <a:bodyPr/>
          <a:lstStyle/>
          <a:p>
            <a:r>
              <a:rPr lang="en-GB" sz="2000" b="1"/>
              <a:t>Time Features</a:t>
            </a:r>
          </a:p>
          <a:p>
            <a:pPr marL="285750" indent="-285750" algn="l">
              <a:buChar char="•"/>
            </a:pPr>
            <a:r>
              <a:rPr lang="en-GB" sz="1800"/>
              <a:t>Time_of_day</a:t>
            </a:r>
          </a:p>
          <a:p>
            <a:pPr marL="285750" indent="-285750" algn="l">
              <a:buChar char="•"/>
            </a:pPr>
            <a:r>
              <a:rPr lang="en-GB" sz="1800"/>
              <a:t>Day_of_the_week</a:t>
            </a:r>
          </a:p>
          <a:p>
            <a:pPr marL="285750" indent="-285750" algn="l">
              <a:buChar char="•"/>
            </a:pPr>
            <a:r>
              <a:rPr lang="en-GB" sz="1800"/>
              <a:t>Day_of_the_month</a:t>
            </a:r>
          </a:p>
          <a:p>
            <a:pPr marL="285750" indent="-285750" algn="l">
              <a:buChar char="•"/>
            </a:pPr>
            <a:r>
              <a:rPr lang="en-GB" sz="1800"/>
              <a:t>Week_of_the_month</a:t>
            </a:r>
          </a:p>
          <a:p>
            <a:pPr marL="285750" indent="-285750" algn="l">
              <a:buChar char="•"/>
            </a:pPr>
            <a:r>
              <a:rPr lang="en-GB" sz="1800"/>
              <a:t>Month</a:t>
            </a:r>
          </a:p>
          <a:p>
            <a:pPr marL="285750" indent="-285750" algn="l">
              <a:buChar char="•"/>
            </a:pPr>
            <a:r>
              <a:rPr lang="en-GB" sz="1800"/>
              <a:t>Is_the_day_a_holiday</a:t>
            </a:r>
          </a:p>
          <a:p>
            <a:pPr marL="285750" indent="-285750" algn="l">
              <a:buChar char="•"/>
            </a:pPr>
            <a:endParaRPr lang="en-GB" sz="1800"/>
          </a:p>
        </p:txBody>
      </p:sp>
      <p:sp>
        <p:nvSpPr>
          <p:cNvPr id="16" name="Slide Number Placeholder 15">
            <a:extLst>
              <a:ext uri="{FF2B5EF4-FFF2-40B4-BE49-F238E27FC236}">
                <a16:creationId xmlns:a16="http://schemas.microsoft.com/office/drawing/2014/main" id="{4DA56F39-E22F-A5C0-3C08-C87492F7EF5B}"/>
              </a:ext>
            </a:extLst>
          </p:cNvPr>
          <p:cNvSpPr>
            <a:spLocks noGrp="1"/>
          </p:cNvSpPr>
          <p:nvPr>
            <p:ph type="sldNum" sz="quarter" idx="12"/>
          </p:nvPr>
        </p:nvSpPr>
        <p:spPr/>
        <p:txBody>
          <a:bodyPr/>
          <a:lstStyle/>
          <a:p>
            <a:pPr rtl="0"/>
            <a:fld id="{B5CEABB6-07DC-46E8-9B57-56EC44A396E5}" type="slidenum">
              <a:rPr lang="en-GB" noProof="0" smtClean="0"/>
              <a:t>6</a:t>
            </a:fld>
            <a:endParaRPr lang="en-GB" noProof="0"/>
          </a:p>
        </p:txBody>
      </p:sp>
      <p:sp>
        <p:nvSpPr>
          <p:cNvPr id="18" name="Text Placeholder 4">
            <a:extLst>
              <a:ext uri="{FF2B5EF4-FFF2-40B4-BE49-F238E27FC236}">
                <a16:creationId xmlns:a16="http://schemas.microsoft.com/office/drawing/2014/main" id="{F8D26C65-8E41-FF69-E296-9195ED8EEFA5}"/>
              </a:ext>
            </a:extLst>
          </p:cNvPr>
          <p:cNvSpPr txBox="1">
            <a:spLocks/>
          </p:cNvSpPr>
          <p:nvPr/>
        </p:nvSpPr>
        <p:spPr>
          <a:xfrm>
            <a:off x="4325969" y="2011407"/>
            <a:ext cx="3710168" cy="374964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b="1"/>
              <a:t>Lag Features</a:t>
            </a:r>
          </a:p>
          <a:p>
            <a:pPr marL="285750" indent="-285750" algn="l">
              <a:buFont typeface="Arial" panose="020B0604020202020204" pitchFamily="34" charset="0"/>
              <a:buChar char="•"/>
            </a:pPr>
            <a:r>
              <a:rPr lang="en-GB" sz="1800"/>
              <a:t>Lag_1: t-1</a:t>
            </a:r>
            <a:r>
              <a:rPr lang="en-GB" sz="1800" baseline="30000"/>
              <a:t>th</a:t>
            </a:r>
            <a:r>
              <a:rPr lang="en-GB" sz="1800"/>
              <a:t> day txn count</a:t>
            </a:r>
          </a:p>
          <a:p>
            <a:pPr marL="285750" indent="-285750" algn="l">
              <a:buFont typeface="Arial" panose="020B0604020202020204" pitchFamily="34" charset="0"/>
              <a:buChar char="•"/>
            </a:pPr>
            <a:r>
              <a:rPr lang="en-GB" sz="1800"/>
              <a:t>Lag_2: t-2</a:t>
            </a:r>
            <a:r>
              <a:rPr lang="en-GB" sz="1200" baseline="30000"/>
              <a:t>th</a:t>
            </a:r>
            <a:r>
              <a:rPr lang="en-GB" sz="1800"/>
              <a:t> day txn count</a:t>
            </a:r>
          </a:p>
          <a:p>
            <a:pPr marL="285750" indent="-285750" algn="l">
              <a:buFont typeface="Arial" panose="020B0604020202020204" pitchFamily="34" charset="0"/>
              <a:buChar char="•"/>
            </a:pPr>
            <a:r>
              <a:rPr lang="en-GB" sz="1800"/>
              <a:t>Lag_3: t-3</a:t>
            </a:r>
            <a:r>
              <a:rPr lang="en-GB" sz="1200" baseline="30000"/>
              <a:t>th</a:t>
            </a:r>
            <a:r>
              <a:rPr lang="en-GB" sz="1800"/>
              <a:t> day </a:t>
            </a:r>
            <a:r>
              <a:rPr lang="en-GB" sz="1800" err="1"/>
              <a:t>txn</a:t>
            </a:r>
            <a:r>
              <a:rPr lang="en-GB" sz="1800"/>
              <a:t> count</a:t>
            </a:r>
            <a:endParaRPr lang="en-GB" sz="1800" dirty="0"/>
          </a:p>
          <a:p>
            <a:pPr marL="285750" indent="-285750" algn="l">
              <a:buFont typeface="Arial" panose="020B0604020202020204" pitchFamily="34" charset="0"/>
              <a:buChar char="•"/>
            </a:pPr>
            <a:endParaRPr lang="en-GB" sz="1800"/>
          </a:p>
        </p:txBody>
      </p:sp>
      <p:sp>
        <p:nvSpPr>
          <p:cNvPr id="19" name="Text Placeholder 4">
            <a:extLst>
              <a:ext uri="{FF2B5EF4-FFF2-40B4-BE49-F238E27FC236}">
                <a16:creationId xmlns:a16="http://schemas.microsoft.com/office/drawing/2014/main" id="{0A4B1C69-CB9A-3C45-4296-1E8A7D32961E}"/>
              </a:ext>
            </a:extLst>
          </p:cNvPr>
          <p:cNvSpPr txBox="1">
            <a:spLocks/>
          </p:cNvSpPr>
          <p:nvPr/>
        </p:nvSpPr>
        <p:spPr>
          <a:xfrm>
            <a:off x="8171827" y="2011407"/>
            <a:ext cx="3064710" cy="374964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b="1"/>
              <a:t>Rolling Stats Features</a:t>
            </a:r>
          </a:p>
          <a:p>
            <a:pPr marL="285750" indent="-285750" algn="l">
              <a:buFont typeface="Arial" panose="020B0604020202020204" pitchFamily="34" charset="0"/>
              <a:buChar char="•"/>
            </a:pPr>
            <a:r>
              <a:rPr lang="en-GB" sz="1800"/>
              <a:t>SMA</a:t>
            </a:r>
          </a:p>
          <a:p>
            <a:pPr marL="285750" indent="-285750" algn="l">
              <a:buFont typeface="Arial" panose="020B0604020202020204" pitchFamily="34" charset="0"/>
              <a:buChar char="•"/>
            </a:pPr>
            <a:r>
              <a:rPr lang="en-GB" sz="1800"/>
              <a:t>WMA</a:t>
            </a:r>
          </a:p>
          <a:p>
            <a:pPr marL="285750" indent="-285750" algn="l">
              <a:buFont typeface="Arial" panose="020B0604020202020204" pitchFamily="34" charset="0"/>
              <a:buChar char="•"/>
            </a:pPr>
            <a:endParaRPr lang="en-GB" sz="1800"/>
          </a:p>
        </p:txBody>
      </p:sp>
      <p:sp>
        <p:nvSpPr>
          <p:cNvPr id="24" name="Text Placeholder 4">
            <a:extLst>
              <a:ext uri="{FF2B5EF4-FFF2-40B4-BE49-F238E27FC236}">
                <a16:creationId xmlns:a16="http://schemas.microsoft.com/office/drawing/2014/main" id="{74B12889-93D2-778C-76D9-4A5E1A9C716F}"/>
              </a:ext>
            </a:extLst>
          </p:cNvPr>
          <p:cNvSpPr txBox="1">
            <a:spLocks/>
          </p:cNvSpPr>
          <p:nvPr/>
        </p:nvSpPr>
        <p:spPr>
          <a:xfrm>
            <a:off x="1388568" y="5419290"/>
            <a:ext cx="9420686" cy="778769"/>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lang="en-US" sz="1000" kern="1200" spc="1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2000"/>
              <a:t>We can find out more features which through more through data analysis</a:t>
            </a:r>
          </a:p>
          <a:p>
            <a:pPr marL="285750" indent="-285750" algn="l">
              <a:buChar char="•"/>
            </a:pPr>
            <a:endParaRPr lang="en-GB" sz="1800"/>
          </a:p>
        </p:txBody>
      </p:sp>
    </p:spTree>
    <p:extLst>
      <p:ext uri="{BB962C8B-B14F-4D97-AF65-F5344CB8AC3E}">
        <p14:creationId xmlns:p14="http://schemas.microsoft.com/office/powerpoint/2010/main" val="270018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1E5A-EF23-3277-8EEA-B9207B317CF6}"/>
              </a:ext>
            </a:extLst>
          </p:cNvPr>
          <p:cNvSpPr>
            <a:spLocks noGrp="1"/>
          </p:cNvSpPr>
          <p:nvPr>
            <p:ph type="title"/>
          </p:nvPr>
        </p:nvSpPr>
        <p:spPr/>
        <p:txBody>
          <a:bodyPr/>
          <a:lstStyle/>
          <a:p>
            <a:r>
              <a:rPr lang="en-GB"/>
              <a:t>Training and inference time</a:t>
            </a:r>
          </a:p>
        </p:txBody>
      </p:sp>
      <p:sp>
        <p:nvSpPr>
          <p:cNvPr id="3" name="Text Placeholder 2">
            <a:extLst>
              <a:ext uri="{FF2B5EF4-FFF2-40B4-BE49-F238E27FC236}">
                <a16:creationId xmlns:a16="http://schemas.microsoft.com/office/drawing/2014/main" id="{8CE7A845-3846-56BE-9EEF-A3CA850F5667}"/>
              </a:ext>
            </a:extLst>
          </p:cNvPr>
          <p:cNvSpPr>
            <a:spLocks noGrp="1"/>
          </p:cNvSpPr>
          <p:nvPr>
            <p:ph type="body" sz="quarter" idx="13"/>
          </p:nvPr>
        </p:nvSpPr>
        <p:spPr>
          <a:xfrm>
            <a:off x="5729459" y="2834297"/>
            <a:ext cx="5433204" cy="365125"/>
          </a:xfrm>
        </p:spPr>
        <p:txBody>
          <a:bodyPr vert="horz" lIns="91440" tIns="45720" rIns="91440" bIns="45720" rtlCol="0" anchor="t">
            <a:normAutofit/>
          </a:bodyPr>
          <a:lstStyle/>
          <a:p>
            <a:r>
              <a:rPr lang="en-GB" sz="1100"/>
              <a:t>(Information from the </a:t>
            </a:r>
            <a:r>
              <a:rPr lang="en-GB" sz="1100" err="1"/>
              <a:t>MLops</a:t>
            </a:r>
            <a:r>
              <a:rPr lang="en-GB" sz="1100"/>
              <a:t> Team)</a:t>
            </a:r>
          </a:p>
        </p:txBody>
      </p:sp>
      <p:sp>
        <p:nvSpPr>
          <p:cNvPr id="4" name="Text Placeholder 3">
            <a:extLst>
              <a:ext uri="{FF2B5EF4-FFF2-40B4-BE49-F238E27FC236}">
                <a16:creationId xmlns:a16="http://schemas.microsoft.com/office/drawing/2014/main" id="{2AA34A45-E5D3-4062-7050-1DDA1B800B7F}"/>
              </a:ext>
            </a:extLst>
          </p:cNvPr>
          <p:cNvSpPr>
            <a:spLocks noGrp="1"/>
          </p:cNvSpPr>
          <p:nvPr>
            <p:ph type="body" sz="quarter" idx="15"/>
          </p:nvPr>
        </p:nvSpPr>
        <p:spPr>
          <a:xfrm>
            <a:off x="5729033" y="4540831"/>
            <a:ext cx="5431971" cy="1375033"/>
          </a:xfrm>
        </p:spPr>
        <p:txBody>
          <a:bodyPr vert="horz" lIns="91440" tIns="45720" rIns="91440" bIns="45720" rtlCol="0" anchor="t">
            <a:normAutofit fontScale="92500" lnSpcReduction="10000"/>
          </a:bodyPr>
          <a:lstStyle/>
          <a:p>
            <a:r>
              <a:rPr lang="en-GB" sz="1800" b="1" dirty="0"/>
              <a:t>Expected Training time</a:t>
            </a:r>
          </a:p>
          <a:p>
            <a:r>
              <a:rPr lang="en-GB" sz="1700" dirty="0"/>
              <a:t>At 200 TPS one day of data – 20 minutes</a:t>
            </a:r>
          </a:p>
          <a:p>
            <a:r>
              <a:rPr lang="en-GB" sz="1700" dirty="0"/>
              <a:t>1,72,80,000 data points</a:t>
            </a:r>
          </a:p>
          <a:p>
            <a:r>
              <a:rPr lang="en-GB" dirty="0"/>
              <a:t>So essentially, we can re-train the model daily</a:t>
            </a:r>
          </a:p>
        </p:txBody>
      </p:sp>
      <p:sp>
        <p:nvSpPr>
          <p:cNvPr id="5" name="Text Placeholder 4">
            <a:extLst>
              <a:ext uri="{FF2B5EF4-FFF2-40B4-BE49-F238E27FC236}">
                <a16:creationId xmlns:a16="http://schemas.microsoft.com/office/drawing/2014/main" id="{2C36B6D4-9B98-273C-A95E-B81AF00DDBCF}"/>
              </a:ext>
            </a:extLst>
          </p:cNvPr>
          <p:cNvSpPr>
            <a:spLocks noGrp="1"/>
          </p:cNvSpPr>
          <p:nvPr>
            <p:ph type="body" sz="quarter" idx="23"/>
          </p:nvPr>
        </p:nvSpPr>
        <p:spPr>
          <a:xfrm>
            <a:off x="5729459" y="950359"/>
            <a:ext cx="5738004" cy="338231"/>
          </a:xfrm>
        </p:spPr>
        <p:txBody>
          <a:bodyPr vert="horz" lIns="91440" tIns="45720" rIns="91440" bIns="45720" rtlCol="0" anchor="t">
            <a:normAutofit fontScale="92500" lnSpcReduction="10000"/>
          </a:bodyPr>
          <a:lstStyle/>
          <a:p>
            <a:r>
              <a:rPr lang="en-GB" b="1" dirty="0"/>
              <a:t>Training Time</a:t>
            </a:r>
            <a:r>
              <a:rPr lang="en-GB" dirty="0"/>
              <a:t> (Fraud Model – RF Classifier)</a:t>
            </a:r>
          </a:p>
        </p:txBody>
      </p:sp>
      <p:sp>
        <p:nvSpPr>
          <p:cNvPr id="6" name="Text Placeholder 5">
            <a:extLst>
              <a:ext uri="{FF2B5EF4-FFF2-40B4-BE49-F238E27FC236}">
                <a16:creationId xmlns:a16="http://schemas.microsoft.com/office/drawing/2014/main" id="{3DA9AEEA-F5E8-A6F5-D96E-8BF6B29DBB1E}"/>
              </a:ext>
            </a:extLst>
          </p:cNvPr>
          <p:cNvSpPr>
            <a:spLocks noGrp="1"/>
          </p:cNvSpPr>
          <p:nvPr>
            <p:ph type="body" sz="quarter" idx="24"/>
          </p:nvPr>
        </p:nvSpPr>
        <p:spPr>
          <a:xfrm>
            <a:off x="5729033" y="1279784"/>
            <a:ext cx="5431971" cy="557950"/>
          </a:xfrm>
        </p:spPr>
        <p:txBody>
          <a:bodyPr vert="horz" lIns="91440" tIns="45720" rIns="91440" bIns="45720" rtlCol="0" anchor="t">
            <a:normAutofit fontScale="77500" lnSpcReduction="20000"/>
          </a:bodyPr>
          <a:lstStyle/>
          <a:p>
            <a:r>
              <a:rPr lang="en-GB" sz="1600" dirty="0"/>
              <a:t>3 months of data at 22k TPS – 6 hours</a:t>
            </a:r>
          </a:p>
          <a:p>
            <a:r>
              <a:rPr lang="en-GB" sz="1600" dirty="0"/>
              <a:t>1,71,07,20,00,000 data points</a:t>
            </a:r>
          </a:p>
        </p:txBody>
      </p:sp>
      <p:sp>
        <p:nvSpPr>
          <p:cNvPr id="7" name="Text Placeholder 6">
            <a:extLst>
              <a:ext uri="{FF2B5EF4-FFF2-40B4-BE49-F238E27FC236}">
                <a16:creationId xmlns:a16="http://schemas.microsoft.com/office/drawing/2014/main" id="{1D1C7924-1FD5-EDC9-1E4C-71F83DF186D2}"/>
              </a:ext>
            </a:extLst>
          </p:cNvPr>
          <p:cNvSpPr>
            <a:spLocks noGrp="1"/>
          </p:cNvSpPr>
          <p:nvPr>
            <p:ph type="body" sz="quarter" idx="25"/>
          </p:nvPr>
        </p:nvSpPr>
        <p:spPr>
          <a:xfrm>
            <a:off x="5729459" y="1933615"/>
            <a:ext cx="5872473" cy="454772"/>
          </a:xfrm>
        </p:spPr>
        <p:txBody>
          <a:bodyPr vert="horz" lIns="91440" tIns="45720" rIns="91440" bIns="45720" rtlCol="0" anchor="t">
            <a:normAutofit/>
          </a:bodyPr>
          <a:lstStyle/>
          <a:p>
            <a:r>
              <a:rPr lang="en-GB" dirty="0"/>
              <a:t>I</a:t>
            </a:r>
            <a:r>
              <a:rPr lang="en-GB" b="1" dirty="0"/>
              <a:t>nference Time</a:t>
            </a:r>
            <a:r>
              <a:rPr lang="en-GB" dirty="0"/>
              <a:t> </a:t>
            </a:r>
            <a:r>
              <a:rPr lang="en-GB" sz="1900" dirty="0"/>
              <a:t>(Fraud Model – RF Classifier)</a:t>
            </a:r>
          </a:p>
          <a:p>
            <a:endParaRPr lang="en-GB"/>
          </a:p>
        </p:txBody>
      </p:sp>
      <p:sp>
        <p:nvSpPr>
          <p:cNvPr id="8" name="Text Placeholder 7">
            <a:extLst>
              <a:ext uri="{FF2B5EF4-FFF2-40B4-BE49-F238E27FC236}">
                <a16:creationId xmlns:a16="http://schemas.microsoft.com/office/drawing/2014/main" id="{6DB61ACA-0284-509B-AE22-867DA58B42DB}"/>
              </a:ext>
            </a:extLst>
          </p:cNvPr>
          <p:cNvSpPr>
            <a:spLocks noGrp="1"/>
          </p:cNvSpPr>
          <p:nvPr>
            <p:ph type="body" sz="quarter" idx="26"/>
          </p:nvPr>
        </p:nvSpPr>
        <p:spPr>
          <a:xfrm>
            <a:off x="5729033" y="2379580"/>
            <a:ext cx="5431971" cy="557950"/>
          </a:xfrm>
        </p:spPr>
        <p:txBody>
          <a:bodyPr vert="horz" lIns="91440" tIns="45720" rIns="91440" bIns="45720" rtlCol="0" anchor="t">
            <a:normAutofit/>
          </a:bodyPr>
          <a:lstStyle/>
          <a:p>
            <a:r>
              <a:rPr lang="en-GB" sz="1800" dirty="0"/>
              <a:t>300 microseconds</a:t>
            </a:r>
          </a:p>
        </p:txBody>
      </p:sp>
      <p:sp>
        <p:nvSpPr>
          <p:cNvPr id="12" name="Slide Number Placeholder 11">
            <a:extLst>
              <a:ext uri="{FF2B5EF4-FFF2-40B4-BE49-F238E27FC236}">
                <a16:creationId xmlns:a16="http://schemas.microsoft.com/office/drawing/2014/main" id="{93E5C257-8B03-DB71-F388-EDBA88C52DD6}"/>
              </a:ext>
            </a:extLst>
          </p:cNvPr>
          <p:cNvSpPr>
            <a:spLocks noGrp="1"/>
          </p:cNvSpPr>
          <p:nvPr>
            <p:ph type="sldNum" sz="quarter" idx="22"/>
          </p:nvPr>
        </p:nvSpPr>
        <p:spPr/>
        <p:txBody>
          <a:bodyPr/>
          <a:lstStyle/>
          <a:p>
            <a:pPr rtl="0"/>
            <a:fld id="{B5CEABB6-07DC-46E8-9B57-56EC44A396E5}" type="slidenum">
              <a:rPr lang="en-GB" noProof="0" smtClean="0"/>
              <a:pPr rtl="0"/>
              <a:t>7</a:t>
            </a:fld>
            <a:endParaRPr lang="en-GB" noProof="0"/>
          </a:p>
        </p:txBody>
      </p:sp>
    </p:spTree>
    <p:extLst>
      <p:ext uri="{BB962C8B-B14F-4D97-AF65-F5344CB8AC3E}">
        <p14:creationId xmlns:p14="http://schemas.microsoft.com/office/powerpoint/2010/main" val="13139771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EF863-504D-9568-FB0E-BCDE669C1806}"/>
              </a:ext>
            </a:extLst>
          </p:cNvPr>
          <p:cNvSpPr>
            <a:spLocks noGrp="1"/>
          </p:cNvSpPr>
          <p:nvPr>
            <p:ph type="ctrTitle"/>
          </p:nvPr>
        </p:nvSpPr>
        <p:spPr/>
        <p:txBody>
          <a:bodyPr/>
          <a:lstStyle/>
          <a:p>
            <a:r>
              <a:rPr lang="en-GB" dirty="0"/>
              <a:t>Appendix</a:t>
            </a:r>
          </a:p>
        </p:txBody>
      </p:sp>
    </p:spTree>
    <p:extLst>
      <p:ext uri="{BB962C8B-B14F-4D97-AF65-F5344CB8AC3E}">
        <p14:creationId xmlns:p14="http://schemas.microsoft.com/office/powerpoint/2010/main" val="3458598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rtlCol="0"/>
          <a:lstStyle/>
          <a:p>
            <a:pPr rtl="0"/>
            <a:r>
              <a:rPr lang="en-GB"/>
              <a:t>Statistics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GB"/>
              <a:t>Simple Moving Average</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326249"/>
          </a:xfrm>
        </p:spPr>
        <p:txBody>
          <a:bodyPr vert="horz" lIns="91440" tIns="45720" rIns="91440" bIns="45720" rtlCol="0" anchor="t">
            <a:noAutofit/>
          </a:bodyPr>
          <a:lstStyle/>
          <a:p>
            <a:pPr marL="285750" indent="-285750" algn="l">
              <a:buFont typeface="Arial"/>
              <a:buChar char="•"/>
            </a:pPr>
            <a:r>
              <a:rPr lang="en-GB" b="1" dirty="0">
                <a:ea typeface="+mn-lt"/>
                <a:cs typeface="+mn-lt"/>
              </a:rPr>
              <a:t>Definition</a:t>
            </a:r>
            <a:r>
              <a:rPr lang="en-GB" dirty="0">
                <a:ea typeface="+mn-lt"/>
                <a:cs typeface="+mn-lt"/>
              </a:rPr>
              <a:t>: Average of data points over a specified window.</a:t>
            </a:r>
            <a:endParaRPr lang="en-US"/>
          </a:p>
          <a:p>
            <a:pPr marL="285750" indent="-285750" algn="l">
              <a:buFont typeface="Arial"/>
              <a:buChar char="•"/>
            </a:pPr>
            <a:r>
              <a:rPr lang="en-GB" b="1" dirty="0">
                <a:ea typeface="+mn-lt"/>
                <a:cs typeface="+mn-lt"/>
              </a:rPr>
              <a:t>Formula</a:t>
            </a:r>
            <a:r>
              <a:rPr lang="en-GB" dirty="0">
                <a:ea typeface="+mn-lt"/>
                <a:cs typeface="+mn-lt"/>
              </a:rPr>
              <a:t>: SMA</a:t>
            </a:r>
            <a:endParaRPr lang="en-GB">
              <a:ea typeface="+mn-lt"/>
              <a:cs typeface="+mn-lt"/>
            </a:endParaRPr>
          </a:p>
          <a:p>
            <a:pPr marL="285750" indent="-285750" algn="l">
              <a:buFont typeface="Arial"/>
              <a:buChar char="•"/>
            </a:pPr>
            <a:r>
              <a:rPr lang="en-GB" b="1" dirty="0">
                <a:ea typeface="+mn-lt"/>
                <a:cs typeface="+mn-lt"/>
              </a:rPr>
              <a:t>Purpose</a:t>
            </a:r>
            <a:r>
              <a:rPr lang="en-GB" dirty="0">
                <a:ea typeface="+mn-lt"/>
                <a:cs typeface="+mn-lt"/>
              </a:rPr>
              <a:t>: Smooths out short-term fluctuations.</a:t>
            </a:r>
            <a:endParaRPr lang="en-GB"/>
          </a:p>
          <a:p>
            <a:pPr marL="285750" indent="-285750" algn="l">
              <a:buFont typeface="Arial"/>
              <a:buChar char="•"/>
            </a:pPr>
            <a:r>
              <a:rPr lang="en-GB" b="1" dirty="0">
                <a:ea typeface="+mn-lt"/>
                <a:cs typeface="+mn-lt"/>
              </a:rPr>
              <a:t>Example</a:t>
            </a:r>
            <a:r>
              <a:rPr lang="en-GB" dirty="0">
                <a:ea typeface="+mn-lt"/>
                <a:cs typeface="+mn-lt"/>
              </a:rPr>
              <a:t>: 3-day SMA.</a:t>
            </a:r>
            <a:endParaRPr lang="en-GB" dirty="0"/>
          </a:p>
          <a:p>
            <a:pPr algn="l"/>
            <a:endParaRPr lang="en-GB"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vert="horz" lIns="91440" tIns="45720" rIns="91440" bIns="45720" rtlCol="0" anchor="t">
            <a:normAutofit lnSpcReduction="10000"/>
          </a:bodyPr>
          <a:lstStyle/>
          <a:p>
            <a:r>
              <a:rPr lang="en-GB"/>
              <a:t>Weighted Moving Average</a:t>
            </a:r>
            <a:endParaRPr lang="en-US"/>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277558" cy="1483131"/>
          </a:xfrm>
        </p:spPr>
        <p:txBody>
          <a:bodyPr vert="horz" lIns="91440" tIns="45720" rIns="91440" bIns="45720" rtlCol="0" anchor="t">
            <a:noAutofit/>
          </a:bodyPr>
          <a:lstStyle/>
          <a:p>
            <a:pPr marL="285750" indent="-285750" algn="l">
              <a:buFont typeface="Arial"/>
              <a:buChar char="•"/>
            </a:pPr>
            <a:r>
              <a:rPr lang="en-GB" b="1" dirty="0">
                <a:ea typeface="+mn-lt"/>
                <a:cs typeface="+mn-lt"/>
              </a:rPr>
              <a:t>Definition</a:t>
            </a:r>
            <a:r>
              <a:rPr lang="en-GB" dirty="0">
                <a:ea typeface="+mn-lt"/>
                <a:cs typeface="+mn-lt"/>
              </a:rPr>
              <a:t>: Moving average with different weights for each data point.</a:t>
            </a:r>
            <a:endParaRPr lang="en-US"/>
          </a:p>
          <a:p>
            <a:pPr marL="285750" indent="-285750" algn="l">
              <a:buFont typeface="Arial"/>
              <a:buChar char="•"/>
            </a:pPr>
            <a:r>
              <a:rPr lang="en-GB" b="1" dirty="0">
                <a:ea typeface="+mn-lt"/>
                <a:cs typeface="+mn-lt"/>
              </a:rPr>
              <a:t>Formula</a:t>
            </a:r>
            <a:r>
              <a:rPr lang="en-GB" dirty="0">
                <a:ea typeface="+mn-lt"/>
                <a:cs typeface="+mn-lt"/>
              </a:rPr>
              <a:t>: WMA</a:t>
            </a:r>
            <a:endParaRPr lang="en-GB"/>
          </a:p>
          <a:p>
            <a:pPr marL="285750" indent="-285750" algn="l">
              <a:buFont typeface="Arial"/>
              <a:buChar char="•"/>
            </a:pPr>
            <a:r>
              <a:rPr lang="en-GB" b="1" dirty="0">
                <a:ea typeface="+mn-lt"/>
                <a:cs typeface="+mn-lt"/>
              </a:rPr>
              <a:t>Purpose</a:t>
            </a:r>
            <a:r>
              <a:rPr lang="en-GB" dirty="0">
                <a:ea typeface="+mn-lt"/>
                <a:cs typeface="+mn-lt"/>
              </a:rPr>
              <a:t>: Gives more importance to recent data.</a:t>
            </a:r>
            <a:endParaRPr lang="en-GB"/>
          </a:p>
          <a:p>
            <a:pPr marL="285750" indent="-285750" algn="l">
              <a:buFont typeface="Arial"/>
              <a:buChar char="•"/>
            </a:pPr>
            <a:r>
              <a:rPr lang="en-GB" b="1" dirty="0">
                <a:ea typeface="+mn-lt"/>
                <a:cs typeface="+mn-lt"/>
              </a:rPr>
              <a:t>Example</a:t>
            </a:r>
            <a:r>
              <a:rPr lang="en-GB" dirty="0">
                <a:ea typeface="+mn-lt"/>
                <a:cs typeface="+mn-lt"/>
              </a:rPr>
              <a:t>: 3-day WMA with weights [0.1, 0.3, 0.6].</a:t>
            </a:r>
            <a:endParaRPr lang="en-GB"/>
          </a:p>
          <a:p>
            <a:pPr algn="l"/>
            <a:endParaRPr lang="en-GB" sz="1600" dirty="0"/>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rtlCol="0"/>
          <a:lstStyle/>
          <a:p>
            <a:pPr rtl="0"/>
            <a:fld id="{B5CEABB6-07DC-46E8-9B57-56EC44A396E5}" type="slidenum">
              <a:rPr lang="en-GB" smtClean="0"/>
              <a:pPr rtl="0"/>
              <a:t>9</a:t>
            </a:fld>
            <a:endParaRPr lang="en-GB"/>
          </a:p>
        </p:txBody>
      </p:sp>
      <p:pic>
        <p:nvPicPr>
          <p:cNvPr id="11" name="Picture 10">
            <a:extLst>
              <a:ext uri="{FF2B5EF4-FFF2-40B4-BE49-F238E27FC236}">
                <a16:creationId xmlns:a16="http://schemas.microsoft.com/office/drawing/2014/main" id="{27E03570-6F5D-EDA1-9F40-9B4721565701}"/>
              </a:ext>
            </a:extLst>
          </p:cNvPr>
          <p:cNvPicPr>
            <a:picLocks noChangeAspect="1"/>
          </p:cNvPicPr>
          <p:nvPr/>
        </p:nvPicPr>
        <p:blipFill>
          <a:blip r:embed="rId3"/>
          <a:srcRect r="2024" b="1961"/>
          <a:stretch/>
        </p:blipFill>
        <p:spPr>
          <a:xfrm>
            <a:off x="2116627" y="4829722"/>
            <a:ext cx="2219876" cy="918475"/>
          </a:xfrm>
          <a:prstGeom prst="rect">
            <a:avLst/>
          </a:prstGeom>
        </p:spPr>
      </p:pic>
      <p:pic>
        <p:nvPicPr>
          <p:cNvPr id="12" name="Picture 11">
            <a:extLst>
              <a:ext uri="{FF2B5EF4-FFF2-40B4-BE49-F238E27FC236}">
                <a16:creationId xmlns:a16="http://schemas.microsoft.com/office/drawing/2014/main" id="{6B96B412-04EB-4A70-50DA-F86B05EAEAF7}"/>
              </a:ext>
            </a:extLst>
          </p:cNvPr>
          <p:cNvPicPr>
            <a:picLocks noChangeAspect="1"/>
          </p:cNvPicPr>
          <p:nvPr/>
        </p:nvPicPr>
        <p:blipFill>
          <a:blip r:embed="rId4"/>
          <a:stretch>
            <a:fillRect/>
          </a:stretch>
        </p:blipFill>
        <p:spPr>
          <a:xfrm>
            <a:off x="7532308" y="4829722"/>
            <a:ext cx="2305853" cy="914859"/>
          </a:xfrm>
          <a:prstGeom prst="rect">
            <a:avLst/>
          </a:prstGeom>
        </p:spPr>
      </p:pic>
    </p:spTree>
    <p:extLst>
      <p:ext uri="{BB962C8B-B14F-4D97-AF65-F5344CB8AC3E}">
        <p14:creationId xmlns:p14="http://schemas.microsoft.com/office/powerpoint/2010/main" val="1593920805"/>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noline" id="{080CB5C6-FA0A-40B0-8C1A-A4BA88D91EE0}" vid="{DC98E595-77B2-413A-A4EA-B47400BD13C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815A6BF-B4A3-4B5C-B85C-0D4CB6AE15C7}">
  <ds:schemaRefs>
    <ds:schemaRef ds:uri="http://schemas.microsoft.com/sharepoint/v3/contenttype/forms"/>
  </ds:schemaRefs>
</ds:datastoreItem>
</file>

<file path=customXml/itemProps2.xml><?xml version="1.0" encoding="utf-8"?>
<ds:datastoreItem xmlns:ds="http://schemas.openxmlformats.org/officeDocument/2006/customXml" ds:itemID="{9081D1F3-EE22-4802-8DFA-C4795BD0F3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D61E6D-BC40-43C3-A154-0081729E0F7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Colorful Certificate</Template>
  <TotalTime>0</TotalTime>
  <Words>763</Words>
  <Application>Microsoft Office PowerPoint</Application>
  <PresentationFormat>Widescreen</PresentationFormat>
  <Paragraphs>262</Paragraphs>
  <Slides>15</Slides>
  <Notes>6</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Monoline</vt:lpstr>
      <vt:lpstr>Predictions for token splitting</vt:lpstr>
      <vt:lpstr>What are we doing?</vt:lpstr>
      <vt:lpstr>How to solve the PROBLEM?</vt:lpstr>
      <vt:lpstr>comparision</vt:lpstr>
      <vt:lpstr>What should we use?</vt:lpstr>
      <vt:lpstr>Examples of Features</vt:lpstr>
      <vt:lpstr>Training and inference time</vt:lpstr>
      <vt:lpstr>Appendix</vt:lpstr>
      <vt:lpstr>Statistics</vt:lpstr>
      <vt:lpstr>SMA vs WMA</vt:lpstr>
      <vt:lpstr>Exponential weighted moving average</vt:lpstr>
      <vt:lpstr>Autoregressive models</vt:lpstr>
      <vt:lpstr>Sequence models</vt:lpstr>
      <vt:lpstr>Transformers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425</cp:revision>
  <dcterms:created xsi:type="dcterms:W3CDTF">2025-05-10T16:29:52Z</dcterms:created>
  <dcterms:modified xsi:type="dcterms:W3CDTF">2025-05-11T14:15:54Z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