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95"/>
    <p:restoredTop autoAdjust="0" sz="92160"/>
  </p:normalViewPr>
  <p:slideViewPr>
    <p:cSldViewPr snapToGrid="0">
      <p:cViewPr varScale="1">
        <p:scale>
          <a:sx d="100" n="71"/>
          <a:sy d="100" n="71"/>
        </p:scale>
        <p:origin x="624" y="60"/>
      </p:cViewPr>
      <p:guideLst>
        <p:guide pos="3840"/>
        <p:guide orient="horz" pos="216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63"/>
          <a:sy d="100" n="63"/>
        </p:scale>
        <p:origin x="2838" y="108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8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9/9/2016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74320" latinLnBrk="0" marL="274320" rtl="0">
        <a:spcBef>
          <a:spcPts val="22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2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594360" rtl="0">
        <a:spcBef>
          <a:spcPts val="1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868680" rtl="0">
        <a:spcBef>
          <a:spcPts val="12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88720" rtl="0">
        <a:spcBef>
          <a:spcPts val="10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417320" rtl="0">
        <a:spcBef>
          <a:spcPts val="8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459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8745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1031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3317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/>
          <a:lstStyle/>
          <a:p>
            <a:pPr lvl="0" marL="0" indent="0">
              <a:buNone/>
            </a:pPr>
            <a:r>
              <a:rPr/>
              <a:t>Gormsey</a:t>
            </a:r>
            <a:r>
              <a:rPr/>
              <a:t> </a:t>
            </a:r>
            <a:r>
              <a:rPr/>
              <a:t>Trihalomethane</a:t>
            </a:r>
            <a:r>
              <a:rPr/>
              <a:t> </a:t>
            </a:r>
            <a:r>
              <a:rPr/>
              <a:t>Compliance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09600" y="6286500"/>
            <a:ext cx="10972800" cy="4572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Peter</a:t>
            </a:r>
            <a:r>
              <a:rPr/>
              <a:t> </a:t>
            </a:r>
            <a:r>
              <a:rPr/>
              <a:t>Prevos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guideline lowers the maximum value for THMs at the customer tap to 0.20 mg/l.</a:t>
            </a:r>
          </a:p>
          <a:p>
            <a:pPr lvl="1"/>
            <a:r>
              <a:rPr/>
              <a:t>This report reviews historical data to assess the risk of non-compliance.</a:t>
            </a:r>
          </a:p>
          <a:p>
            <a:pPr lvl="1"/>
            <a:r>
              <a:rPr/>
              <a:t>Assumes no operational changes are implemented.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Monthly samples are taken from customer taps in each town.</a:t>
            </a:r>
          </a:p>
          <a:p>
            <a:pPr lvl="1"/>
            <a:r>
              <a:rPr/>
              <a:t>Data avalable between 2017-01-12 and 2018-12-20.</a:t>
            </a:r>
          </a:p>
          <a:p>
            <a:pPr lvl="1"/>
            <a:r>
              <a:rPr/>
              <a:t>Fields:</a:t>
            </a:r>
          </a:p>
          <a:p>
            <a:pPr lvl="2"/>
            <a:r>
              <a:rPr>
                <a:latin typeface="Courier"/>
              </a:rPr>
              <a:t>Sample_No</a:t>
            </a:r>
            <a:r>
              <a:rPr/>
              <a:t>: Number of the sample</a:t>
            </a:r>
          </a:p>
          <a:p>
            <a:pPr lvl="2"/>
            <a:r>
              <a:rPr>
                <a:latin typeface="Courier"/>
              </a:rPr>
              <a:t>Date</a:t>
            </a:r>
            <a:r>
              <a:rPr/>
              <a:t>: Date the sample was taken</a:t>
            </a:r>
          </a:p>
          <a:p>
            <a:pPr lvl="2"/>
            <a:r>
              <a:rPr>
                <a:latin typeface="Courier"/>
              </a:rPr>
              <a:t>Sample_Point</a:t>
            </a:r>
            <a:r>
              <a:rPr/>
              <a:t>: Sample point asset number</a:t>
            </a:r>
          </a:p>
          <a:p>
            <a:pPr lvl="2"/>
            <a:r>
              <a:rPr>
                <a:latin typeface="Courier"/>
              </a:rPr>
              <a:t>Town</a:t>
            </a:r>
            <a:r>
              <a:rPr/>
              <a:t>: Town</a:t>
            </a:r>
          </a:p>
          <a:p>
            <a:pPr lvl="2"/>
            <a:r>
              <a:rPr>
                <a:latin typeface="Courier"/>
              </a:rPr>
              <a:t>Result</a:t>
            </a:r>
            <a:r>
              <a:rPr/>
              <a:t>: Test result</a:t>
            </a:r>
          </a:p>
        </p:txBody>
      </p:sp>
      <p:pic>
        <p:nvPicPr>
          <p:cNvPr descr="fig:  https://www.tucsonaz.gov/files/water/img/IMG_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16800" y="1714500"/>
            <a:ext cx="2628900" cy="394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62700" y="5664200"/>
            <a:ext cx="4749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tap.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Exploratory</a:t>
            </a:r>
            <a:r>
              <a:rPr/>
              <a:t> </a:t>
            </a:r>
            <a:r>
              <a:rPr/>
              <a:t>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714500"/>
          <a:ext cx="10058400" cy="39497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Samples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Bellmoral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Blancathey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Merton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Paethsmouth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Pontybridge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Snake’s</a:t>
                      </a:r>
                      <a:r>
                        <a:rPr/>
                        <a:t> </a:t>
                      </a:r>
                      <a:r>
                        <a:rPr/>
                        <a:t>Canyon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Southwold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Strathmore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Swadlincote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Tarnstead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Wakefield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066800" y="56642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numbers.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pic>
        <p:nvPicPr>
          <p:cNvPr descr="chapter_07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714500"/>
            <a:ext cx="5575300" cy="44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5 samples exceeded the proposed new limit in Southwold, Merton</a:t>
            </a:r>
          </a:p>
          <a:p>
            <a:pPr lvl="1"/>
            <a:r>
              <a:rPr/>
              <a:t>Further investigation required to determine the cause.</a:t>
            </a:r>
          </a:p>
        </p:txBody>
      </p:sp>
    </p:spTree>
  </p:cSld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230</Words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Science Project 16x9</vt:lpstr>
      <vt:lpstr>Science Project Title</vt:lpstr>
      <vt:lpstr>Add your question here</vt:lpstr>
      <vt:lpstr>Project Overview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Gormsey Trihalomethane Compliance</dc:title>
  <dc:creator>Peter Prevos</dc:creator>
  <cp:keywords/>
  <dcterms:created xsi:type="dcterms:W3CDTF">2021-11-01T23:58:24Z</dcterms:created>
  <dcterms:modified xsi:type="dcterms:W3CDTF">2021-11-01T23:58:24Z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