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383" r:id="rId6"/>
    <p:sldId id="407" r:id="rId7"/>
    <p:sldId id="391" r:id="rId8"/>
    <p:sldId id="408" r:id="rId9"/>
    <p:sldId id="405" r:id="rId10"/>
    <p:sldId id="411" r:id="rId11"/>
    <p:sldId id="412" r:id="rId12"/>
    <p:sldId id="413" r:id="rId13"/>
    <p:sldId id="414" r:id="rId14"/>
    <p:sldId id="3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6327" autoAdjust="0"/>
  </p:normalViewPr>
  <p:slideViewPr>
    <p:cSldViewPr snapToGrid="0">
      <p:cViewPr varScale="1">
        <p:scale>
          <a:sx n="71" d="100"/>
          <a:sy n="71" d="100"/>
        </p:scale>
        <p:origin x="6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88FCD-C796-342A-E938-B859F0685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375611-1F49-373F-1419-72E1ECB47B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D60F8E-EB0C-5DE6-D792-7EDC15051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03EE8-8C79-AB7F-E733-C339D8925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27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CDF92-F7D7-B477-70FC-D26992C59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A5132A-5CD5-25DF-22BE-ABE3715975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DF8210-42BD-9E38-47EC-174131651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35351-FFF1-FE41-59BF-7481E1576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71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CED20-A9AE-FA66-AAFF-226D2B455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439142-AEE3-BFDF-E85E-2724221AA1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36A9B6-7AC0-98AE-9C4F-91BB04D63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5F123-5E48-B872-2BBE-56D9DF64B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63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74C3F-C2BD-C794-4731-93DA15EDE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832A41-D9E3-36B1-5128-48B68A71C4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0F33FE-D209-1104-1D89-F669EB1E4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A33F2-56A7-4239-99C6-CECB17301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‹Nº›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‹Nº›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‹Nº›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‹Nº›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‹Nº›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‹Nº›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‹Nº›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‹Nº›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rezp/pyodbc_mssql_18_docker/blob/main/Dockerfi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hyperlink" Target="https://github.com/pprezp/docker_node_bedu/blob/main/Dockerfil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s-MX" noProof="0" dirty="0"/>
              <a:t>Introducción a Docker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81277-FD61-AB97-81F0-312C3E153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2F72-2F10-B6B7-55C5-50D646D6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s-MX" noProof="0" dirty="0"/>
              <a:t>Comandos Básicos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FDB4-6C67-8500-28B9-5609B79CB5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26903"/>
            <a:ext cx="10351546" cy="1989603"/>
          </a:xfrm>
        </p:spPr>
        <p:txBody>
          <a:bodyPr/>
          <a:lstStyle/>
          <a:p>
            <a:r>
              <a:rPr lang="es-MX" b="1" noProof="0" dirty="0" err="1"/>
              <a:t>docker</a:t>
            </a:r>
            <a:r>
              <a:rPr lang="es-MX" b="1" noProof="0" dirty="0"/>
              <a:t> </a:t>
            </a:r>
            <a:r>
              <a:rPr lang="es-MX" b="1" noProof="0" dirty="0" err="1"/>
              <a:t>exec</a:t>
            </a:r>
            <a:r>
              <a:rPr lang="es-MX" noProof="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noProof="0" dirty="0"/>
              <a:t>Descripción: Ejecuta un comando en un contenedor en ejecución.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noProof="0" dirty="0"/>
              <a:t>Ejemplo: </a:t>
            </a:r>
            <a:r>
              <a:rPr lang="es-MX" noProof="0" dirty="0" err="1"/>
              <a:t>docker</a:t>
            </a:r>
            <a:r>
              <a:rPr lang="es-MX" noProof="0" dirty="0"/>
              <a:t> </a:t>
            </a:r>
            <a:r>
              <a:rPr lang="es-MX" noProof="0" dirty="0" err="1"/>
              <a:t>exec</a:t>
            </a:r>
            <a:r>
              <a:rPr lang="es-MX" noProof="0" dirty="0"/>
              <a:t> -</a:t>
            </a:r>
            <a:r>
              <a:rPr lang="es-MX" noProof="0" dirty="0" err="1"/>
              <a:t>it</a:t>
            </a:r>
            <a:r>
              <a:rPr lang="es-MX" noProof="0" dirty="0"/>
              <a:t> &lt;</a:t>
            </a:r>
            <a:r>
              <a:rPr lang="es-MX" noProof="0" dirty="0" err="1"/>
              <a:t>ID_del_contenedor</a:t>
            </a:r>
            <a:r>
              <a:rPr lang="es-MX" noProof="0" dirty="0"/>
              <a:t>&gt; /</a:t>
            </a:r>
            <a:r>
              <a:rPr lang="es-MX" noProof="0" dirty="0" err="1"/>
              <a:t>bin</a:t>
            </a:r>
            <a:r>
              <a:rPr lang="es-MX" noProof="0" dirty="0"/>
              <a:t>/</a:t>
            </a:r>
            <a:r>
              <a:rPr lang="es-MX" noProof="0" dirty="0" err="1"/>
              <a:t>bash</a:t>
            </a:r>
            <a:endParaRPr lang="es-MX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noProof="0" dirty="0" err="1"/>
              <a:t>Explicación:Abre</a:t>
            </a:r>
            <a:r>
              <a:rPr lang="es-MX" noProof="0" dirty="0"/>
              <a:t> una terminal interactiva en el contenedor especificado.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25D7DD-DC5F-64BE-83C6-A3B542632120}"/>
              </a:ext>
            </a:extLst>
          </p:cNvPr>
          <p:cNvSpPr txBox="1">
            <a:spLocks/>
          </p:cNvSpPr>
          <p:nvPr/>
        </p:nvSpPr>
        <p:spPr>
          <a:xfrm>
            <a:off x="594360" y="4329953"/>
            <a:ext cx="10351546" cy="1989603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 err="1"/>
              <a:t>docker</a:t>
            </a:r>
            <a:r>
              <a:rPr lang="es-MX" b="1" dirty="0"/>
              <a:t> </a:t>
            </a:r>
            <a:r>
              <a:rPr lang="es-MX" b="1" dirty="0" err="1"/>
              <a:t>rmi</a:t>
            </a:r>
            <a:r>
              <a:rPr lang="es-MX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Descripción: Elimina una imagen Docker.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Ejemplo: </a:t>
            </a:r>
            <a:r>
              <a:rPr lang="es-MX" dirty="0" err="1"/>
              <a:t>docker</a:t>
            </a:r>
            <a:r>
              <a:rPr lang="es-MX" dirty="0"/>
              <a:t> </a:t>
            </a:r>
            <a:r>
              <a:rPr lang="es-MX" dirty="0" err="1"/>
              <a:t>rmi</a:t>
            </a:r>
            <a:r>
              <a:rPr lang="es-MX" dirty="0"/>
              <a:t> &lt;</a:t>
            </a:r>
            <a:r>
              <a:rPr lang="es-MX" dirty="0" err="1"/>
              <a:t>ID_de</a:t>
            </a:r>
            <a:r>
              <a:rPr lang="es-MX" dirty="0"/>
              <a:t> la imagen&gt;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Explicación: Elimina la imagen especificada por su ID.</a:t>
            </a:r>
          </a:p>
        </p:txBody>
      </p:sp>
    </p:spTree>
    <p:extLst>
      <p:ext uri="{BB962C8B-B14F-4D97-AF65-F5344CB8AC3E}">
        <p14:creationId xmlns:p14="http://schemas.microsoft.com/office/powerpoint/2010/main" val="222914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s-MX" noProof="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s-MX" noProof="0" dirty="0"/>
              <a:t>Temario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s-MX" noProof="0" dirty="0"/>
              <a:t>¿Qué es Docker?</a:t>
            </a:r>
          </a:p>
          <a:p>
            <a:r>
              <a:rPr lang="es-MX" noProof="0" dirty="0"/>
              <a:t>Docker vs </a:t>
            </a:r>
            <a:r>
              <a:rPr lang="es-MX" noProof="0" dirty="0" err="1"/>
              <a:t>VM’s</a:t>
            </a:r>
            <a:endParaRPr lang="es-MX" noProof="0" dirty="0"/>
          </a:p>
          <a:p>
            <a:r>
              <a:rPr lang="es-MX" noProof="0" dirty="0"/>
              <a:t>Imágenes y Contenedores</a:t>
            </a:r>
          </a:p>
          <a:p>
            <a:r>
              <a:rPr lang="es-MX" noProof="0" dirty="0"/>
              <a:t>Comandos básicos</a:t>
            </a:r>
          </a:p>
          <a:p>
            <a:r>
              <a:rPr lang="es-MX" dirty="0"/>
              <a:t>Docker </a:t>
            </a:r>
            <a:r>
              <a:rPr lang="es-MX" dirty="0" err="1"/>
              <a:t>Compose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s-MX" noProof="0" dirty="0"/>
              <a:t>¿Qué es Docker?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/>
          <a:lstStyle/>
          <a:p>
            <a:pPr marL="0" indent="0" algn="just">
              <a:buNone/>
            </a:pPr>
            <a:r>
              <a:rPr lang="es-MX" noProof="0" dirty="0"/>
              <a:t>Docker es una plataforma de creación de contenedores que se usa para desarrollar, distribuir y ejecutar contenedores. Docker no usa un hipervisor y se puede ejecutar en equipos de escritorio o en portátiles para desarrollar y probar las aplicaciones.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r>
              <a:rPr lang="es-MX" noProof="0" dirty="0"/>
              <a:t>Estos contenedores incluyen todo lo necesario para que el software se ejecute correctamente, como bibliotecas, herramientas del sistema, scripts, etc.</a:t>
            </a:r>
          </a:p>
          <a:p>
            <a:r>
              <a:rPr lang="es-MX" noProof="0" dirty="0"/>
              <a:t>Los contenedores se encargan de aislar el sistema de ficheros, los procesos y la utilización de recursos del sistema. </a:t>
            </a:r>
          </a:p>
          <a:p>
            <a:r>
              <a:rPr lang="es-MX" dirty="0"/>
              <a:t>DOCKER NO ES UN VM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-4701"/>
            <a:ext cx="10873740" cy="1680205"/>
          </a:xfrm>
        </p:spPr>
        <p:txBody>
          <a:bodyPr/>
          <a:lstStyle/>
          <a:p>
            <a:r>
              <a:rPr lang="es-MX" noProof="0" dirty="0"/>
              <a:t>Docker vs </a:t>
            </a:r>
            <a:r>
              <a:rPr lang="es-MX" noProof="0" dirty="0" err="1"/>
              <a:t>VM’s</a:t>
            </a:r>
            <a:endParaRPr lang="es-MX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MX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MX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MX" noProof="0" dirty="0"/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EA1F0FE6-241D-D696-6804-B267A260F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489" y="2112776"/>
            <a:ext cx="7946659" cy="428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s-MX" noProof="0" dirty="0"/>
              <a:t>Imágenes y contenedores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26903"/>
            <a:ext cx="4490827" cy="3597470"/>
          </a:xfrm>
        </p:spPr>
        <p:txBody>
          <a:bodyPr/>
          <a:lstStyle/>
          <a:p>
            <a:r>
              <a:rPr lang="es-MX" noProof="0" dirty="0"/>
              <a:t>Las imágenes de Docker son plantillas de solo lectura que contienen instrucciones para crear un contenedor. Una imagen de Docker es una instantánea o un esquema de las bibliotecas y dependencias necesarias dentro de un contenedor para que se ejecute una aplicación.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326903"/>
            <a:ext cx="4490827" cy="3597470"/>
          </a:xfrm>
        </p:spPr>
        <p:txBody>
          <a:bodyPr/>
          <a:lstStyle/>
          <a:p>
            <a:pPr marL="0" lvl="1" indent="0">
              <a:buNone/>
            </a:pPr>
            <a:r>
              <a:rPr lang="es-MX" noProof="0" dirty="0"/>
              <a:t>Un contenedor de Docker es un entorno de ejecución que tiene todos los componentes necesarios (como el código, las dependencias y las bibliotecas) para ejecutar el código de la aplicación sin utilizar las dependencias de la máquina host</a:t>
            </a:r>
          </a:p>
        </p:txBody>
      </p:sp>
      <p:pic>
        <p:nvPicPr>
          <p:cNvPr id="1026" name="Picture 2" descr="Docker imagenes contenedores instancias">
            <a:extLst>
              <a:ext uri="{FF2B5EF4-FFF2-40B4-BE49-F238E27FC236}">
                <a16:creationId xmlns:a16="http://schemas.microsoft.com/office/drawing/2014/main" id="{D49B4A99-E7D3-602C-977A-455D6765E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946" y="4255396"/>
            <a:ext cx="4993903" cy="297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s-MX" noProof="0" dirty="0"/>
              <a:t>Creación de una imagen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/>
          <a:lstStyle/>
          <a:p>
            <a:r>
              <a:rPr lang="es-MX" noProof="0" dirty="0"/>
              <a:t>Se puede crear una imagen desde cero, sin embargo, eso implica mucho tiempo y esfuerzo. Es mas común descargar una imagen base y empezar desde ahí a personalizar una imagen.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BE38502-0E2E-E422-D2D4-4701D23170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lnSpc>
                <a:spcPts val="1500"/>
              </a:lnSpc>
            </a:pPr>
            <a:r>
              <a:rPr lang="es-MX" b="0" i="0" dirty="0">
                <a:effectLst/>
              </a:rPr>
              <a:t>Un </a:t>
            </a:r>
            <a:r>
              <a:rPr lang="es-MX" b="0" i="0" dirty="0" err="1">
                <a:effectLst/>
              </a:rPr>
              <a:t>Dockerfile</a:t>
            </a:r>
            <a:r>
              <a:rPr lang="es-MX" b="0" i="0" dirty="0">
                <a:effectLst/>
              </a:rPr>
              <a:t> es un archivo de texto que indica a Docker cómo construir tu imagen. Enumera todos </a:t>
            </a:r>
            <a:r>
              <a:rPr lang="es-MX" dirty="0"/>
              <a:t>los comandos Docker necesarios </a:t>
            </a:r>
            <a:r>
              <a:rPr lang="es-MX" b="0" i="0" dirty="0">
                <a:effectLst/>
              </a:rPr>
              <a:t>para ensamblar una imagen de contenedor. </a:t>
            </a:r>
          </a:p>
          <a:p>
            <a:pPr algn="l">
              <a:lnSpc>
                <a:spcPts val="1500"/>
              </a:lnSpc>
            </a:pPr>
            <a:r>
              <a:rPr lang="es-MX" b="0" i="0" dirty="0">
                <a:effectLst/>
              </a:rPr>
              <a:t>Utilizar un </a:t>
            </a:r>
            <a:r>
              <a:rPr lang="es-MX" b="0" i="0" dirty="0" err="1">
                <a:effectLst/>
              </a:rPr>
              <a:t>Dockerfile</a:t>
            </a:r>
            <a:r>
              <a:rPr lang="es-MX" b="0" i="0" dirty="0">
                <a:effectLst/>
              </a:rPr>
              <a:t> garantiza que tus imágenes se construyan siempre de la misma manera, haciendo que tu trabajo sea más coherente y fácil de gestionar.</a:t>
            </a:r>
          </a:p>
          <a:p>
            <a:pPr algn="l">
              <a:lnSpc>
                <a:spcPts val="1500"/>
              </a:lnSpc>
            </a:pPr>
            <a:endParaRPr lang="es-MX" dirty="0">
              <a:solidFill>
                <a:srgbClr val="36344D"/>
              </a:solidFill>
              <a:latin typeface="Muli"/>
            </a:endParaRPr>
          </a:p>
          <a:p>
            <a:pPr algn="l">
              <a:lnSpc>
                <a:spcPts val="1500"/>
              </a:lnSpc>
            </a:pPr>
            <a:r>
              <a:rPr lang="es-MX" dirty="0"/>
              <a:t>Ejemplo de </a:t>
            </a:r>
            <a:r>
              <a:rPr lang="es-MX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DOCKERFILE</a:t>
            </a:r>
            <a:endParaRPr lang="es-MX" dirty="0">
              <a:solidFill>
                <a:srgbClr val="0070C0"/>
              </a:solidFill>
            </a:endParaRPr>
          </a:p>
          <a:p>
            <a:pPr algn="l">
              <a:lnSpc>
                <a:spcPts val="1500"/>
              </a:lnSpc>
            </a:pPr>
            <a:r>
              <a:rPr lang="es-MX" dirty="0"/>
              <a:t>Ejemplo 2 de </a:t>
            </a:r>
            <a:r>
              <a:rPr lang="es-MX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DOCKERFILE</a:t>
            </a:r>
            <a:endParaRPr lang="es-MX" dirty="0">
              <a:solidFill>
                <a:srgbClr val="0070C0"/>
              </a:solidFill>
            </a:endParaRPr>
          </a:p>
          <a:p>
            <a:pPr algn="l">
              <a:lnSpc>
                <a:spcPts val="1500"/>
              </a:lnSpc>
            </a:pPr>
            <a:endParaRPr lang="es-MX" b="0" i="0" dirty="0">
              <a:solidFill>
                <a:srgbClr val="36344D"/>
              </a:solidFill>
              <a:effectLst/>
              <a:latin typeface="Muli"/>
            </a:endParaRPr>
          </a:p>
          <a:p>
            <a:endParaRPr lang="es-MX" dirty="0"/>
          </a:p>
        </p:txBody>
      </p:sp>
      <p:pic>
        <p:nvPicPr>
          <p:cNvPr id="2052" name="Picture 4" descr="Understanding Dockerfile Commands in Depth | by Ravi Patel | Medium">
            <a:extLst>
              <a:ext uri="{FF2B5EF4-FFF2-40B4-BE49-F238E27FC236}">
                <a16:creationId xmlns:a16="http://schemas.microsoft.com/office/drawing/2014/main" id="{4C7DDBD5-D111-1310-3EAB-35125F195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812" y="3267636"/>
            <a:ext cx="6178644" cy="219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BCF83-BD09-9AD9-F5C0-80FD32758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D7E2-390F-C075-75D3-68720405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s-MX" noProof="0" dirty="0"/>
              <a:t>Comandos Básicos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D909-6869-76DC-91BA-5AA98041A12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26903"/>
            <a:ext cx="10351546" cy="2254062"/>
          </a:xfrm>
        </p:spPr>
        <p:txBody>
          <a:bodyPr>
            <a:normAutofit fontScale="92500" lnSpcReduction="20000"/>
          </a:bodyPr>
          <a:lstStyle/>
          <a:p>
            <a:r>
              <a:rPr lang="es-MX" b="1" noProof="0" dirty="0" err="1"/>
              <a:t>docker</a:t>
            </a:r>
            <a:r>
              <a:rPr lang="es-MX" b="1" noProof="0" dirty="0"/>
              <a:t> run</a:t>
            </a:r>
            <a:r>
              <a:rPr lang="es-MX" noProof="0" dirty="0"/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noProof="0" dirty="0"/>
              <a:t>Descripción: Este comando se utiliza para crear y ejecutar un contenedor a partir de una imagen Docker.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noProof="0" dirty="0"/>
              <a:t>Ejemplo: </a:t>
            </a:r>
            <a:r>
              <a:rPr lang="es-MX" noProof="0" dirty="0" err="1"/>
              <a:t>docker</a:t>
            </a:r>
            <a:r>
              <a:rPr lang="es-MX" noProof="0" dirty="0"/>
              <a:t> run </a:t>
            </a:r>
            <a:r>
              <a:rPr lang="es-MX" noProof="0" dirty="0" err="1"/>
              <a:t>hello-world</a:t>
            </a:r>
            <a:endParaRPr lang="es-MX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noProof="0" dirty="0"/>
              <a:t>Explicación: Ejecuta un contenedor utilizando la imagen </a:t>
            </a:r>
            <a:r>
              <a:rPr lang="es-MX" noProof="0" dirty="0" err="1"/>
              <a:t>hello-world</a:t>
            </a:r>
            <a:r>
              <a:rPr lang="es-MX" noProof="0" dirty="0"/>
              <a:t>. Si la imagen no está disponible localmente, Docker la descargará desde Docker Hub.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FAF1A6-5EAB-494F-4733-1D9AB8F74C34}"/>
              </a:ext>
            </a:extLst>
          </p:cNvPr>
          <p:cNvSpPr txBox="1">
            <a:spLocks/>
          </p:cNvSpPr>
          <p:nvPr/>
        </p:nvSpPr>
        <p:spPr>
          <a:xfrm>
            <a:off x="594360" y="4580965"/>
            <a:ext cx="10351546" cy="2277035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 err="1"/>
              <a:t>docker</a:t>
            </a:r>
            <a:r>
              <a:rPr lang="es-MX" b="1" dirty="0"/>
              <a:t> </a:t>
            </a:r>
            <a:r>
              <a:rPr lang="es-MX" b="1" dirty="0" err="1"/>
              <a:t>ps</a:t>
            </a:r>
            <a:r>
              <a:rPr lang="es-MX" dirty="0"/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dirty="0"/>
              <a:t>Descripción: Lista de contenedores en ejecución.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dirty="0"/>
              <a:t>Ejemplo: </a:t>
            </a:r>
            <a:r>
              <a:rPr lang="es-MX" dirty="0" err="1"/>
              <a:t>docker</a:t>
            </a:r>
            <a:r>
              <a:rPr lang="es-MX" dirty="0"/>
              <a:t> </a:t>
            </a:r>
            <a:r>
              <a:rPr lang="es-MX" dirty="0" err="1"/>
              <a:t>ps</a:t>
            </a:r>
            <a:endParaRPr lang="es-MX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dirty="0"/>
              <a:t>Explicación: Muestra una lista de todos los contenedores que están actualmente en ejecución.</a:t>
            </a:r>
          </a:p>
        </p:txBody>
      </p:sp>
    </p:spTree>
    <p:extLst>
      <p:ext uri="{BB962C8B-B14F-4D97-AF65-F5344CB8AC3E}">
        <p14:creationId xmlns:p14="http://schemas.microsoft.com/office/powerpoint/2010/main" val="341216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133E2-5777-9F17-3E9A-F86AC8352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4BC0-F403-1EE1-8F59-179F216F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s-MX" noProof="0" dirty="0"/>
              <a:t>Comandos Básicos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DCBD-852A-30DC-66D5-5BF5BF0623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26903"/>
            <a:ext cx="10351546" cy="2083732"/>
          </a:xfrm>
        </p:spPr>
        <p:txBody>
          <a:bodyPr/>
          <a:lstStyle/>
          <a:p>
            <a:r>
              <a:rPr lang="es-MX" b="1" noProof="0" dirty="0" err="1"/>
              <a:t>docker</a:t>
            </a:r>
            <a:r>
              <a:rPr lang="es-MX" b="1" noProof="0" dirty="0"/>
              <a:t> </a:t>
            </a:r>
            <a:r>
              <a:rPr lang="es-MX" b="1" noProof="0" dirty="0" err="1"/>
              <a:t>pull</a:t>
            </a:r>
            <a:r>
              <a:rPr lang="es-MX" b="1" noProof="0" dirty="0"/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noProof="0" dirty="0"/>
              <a:t>Descripción: Descarga una imagen desde un repositorio, como Docker Hub.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noProof="0" dirty="0"/>
              <a:t>Ejemplo: </a:t>
            </a:r>
            <a:r>
              <a:rPr lang="es-MX" noProof="0" dirty="0" err="1"/>
              <a:t>docker</a:t>
            </a:r>
            <a:r>
              <a:rPr lang="es-MX" noProof="0" dirty="0"/>
              <a:t> </a:t>
            </a:r>
            <a:r>
              <a:rPr lang="es-MX" noProof="0" dirty="0" err="1"/>
              <a:t>pull</a:t>
            </a:r>
            <a:r>
              <a:rPr lang="es-MX" noProof="0" dirty="0"/>
              <a:t> Ubuntu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noProof="0" dirty="0"/>
              <a:t>Explicación: Descarga la imagen </a:t>
            </a:r>
            <a:r>
              <a:rPr lang="es-MX" noProof="0" dirty="0" err="1"/>
              <a:t>ubuntu</a:t>
            </a:r>
            <a:r>
              <a:rPr lang="es-MX" noProof="0" dirty="0"/>
              <a:t> desde Docker Hub a tu máquina local.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A8DAD8-A8DE-25A7-1BEC-B7D58ED9B742}"/>
              </a:ext>
            </a:extLst>
          </p:cNvPr>
          <p:cNvSpPr txBox="1">
            <a:spLocks/>
          </p:cNvSpPr>
          <p:nvPr/>
        </p:nvSpPr>
        <p:spPr>
          <a:xfrm>
            <a:off x="594360" y="4410635"/>
            <a:ext cx="10351546" cy="2083732"/>
          </a:xfrm>
          <a:prstGeom prst="rect">
            <a:avLst/>
          </a:prstGeom>
        </p:spPr>
        <p:txBody>
          <a:bodyPr vert="horz" lIns="0" tIns="45720" rIns="0" bIns="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 err="1"/>
              <a:t>docker</a:t>
            </a:r>
            <a:r>
              <a:rPr lang="es-MX" b="1" dirty="0"/>
              <a:t> </a:t>
            </a:r>
            <a:r>
              <a:rPr lang="es-MX" b="1" dirty="0" err="1"/>
              <a:t>build</a:t>
            </a:r>
            <a:r>
              <a:rPr lang="es-MX" b="1" dirty="0"/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dirty="0"/>
              <a:t>Descripción: Construye una imagen Docker a partir de un </a:t>
            </a:r>
            <a:r>
              <a:rPr lang="es-MX" dirty="0" err="1"/>
              <a:t>Dockerfile</a:t>
            </a:r>
            <a:r>
              <a:rPr lang="es-MX" dirty="0"/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dirty="0"/>
              <a:t>Ejemplo: </a:t>
            </a:r>
            <a:r>
              <a:rPr lang="es-MX" dirty="0" err="1"/>
              <a:t>docker</a:t>
            </a:r>
            <a:r>
              <a:rPr lang="es-MX" dirty="0"/>
              <a:t> </a:t>
            </a:r>
            <a:r>
              <a:rPr lang="es-MX" dirty="0" err="1"/>
              <a:t>build</a:t>
            </a:r>
            <a:r>
              <a:rPr lang="es-MX" dirty="0"/>
              <a:t> -t mi-imagen 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dirty="0"/>
              <a:t>Explicación: Construye una imagen llamada mi-imagen utilizando el </a:t>
            </a:r>
            <a:r>
              <a:rPr lang="es-MX" dirty="0" err="1"/>
              <a:t>Dockerfile</a:t>
            </a:r>
            <a:r>
              <a:rPr lang="es-MX" dirty="0"/>
              <a:t> en el directorio actual (.)</a:t>
            </a:r>
          </a:p>
        </p:txBody>
      </p:sp>
    </p:spTree>
    <p:extLst>
      <p:ext uri="{BB962C8B-B14F-4D97-AF65-F5344CB8AC3E}">
        <p14:creationId xmlns:p14="http://schemas.microsoft.com/office/powerpoint/2010/main" val="395196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88F6D-76FD-AD5F-DA7E-B6850CF48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83CC-25F5-5829-49A6-0DD1332D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s-MX" noProof="0" dirty="0"/>
              <a:t>Comandos Básicos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BDE6-EC4A-8D6D-485B-F207B4522E3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26903"/>
            <a:ext cx="10351546" cy="1989603"/>
          </a:xfrm>
        </p:spPr>
        <p:txBody>
          <a:bodyPr/>
          <a:lstStyle/>
          <a:p>
            <a:r>
              <a:rPr lang="es-MX" b="1" noProof="0" dirty="0" err="1"/>
              <a:t>docker</a:t>
            </a:r>
            <a:r>
              <a:rPr lang="es-MX" b="1" noProof="0" dirty="0"/>
              <a:t> stop</a:t>
            </a:r>
            <a:r>
              <a:rPr lang="es-MX" noProof="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noProof="0" dirty="0"/>
              <a:t>Descripción: Detiene un contenedor en ejecución.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noProof="0" dirty="0"/>
              <a:t>Ejemplo: </a:t>
            </a:r>
            <a:r>
              <a:rPr lang="es-MX" noProof="0" dirty="0" err="1"/>
              <a:t>docker</a:t>
            </a:r>
            <a:r>
              <a:rPr lang="es-MX" noProof="0" dirty="0"/>
              <a:t> stop &lt;</a:t>
            </a:r>
            <a:r>
              <a:rPr lang="es-MX" noProof="0" dirty="0" err="1"/>
              <a:t>ID_del_contenedor</a:t>
            </a:r>
            <a:r>
              <a:rPr lang="es-MX" noProof="0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noProof="0" dirty="0"/>
              <a:t>Explicación: Detiene el contenedor especificado por su ID.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00327E-A7AD-4D93-4AFC-4403E1927292}"/>
              </a:ext>
            </a:extLst>
          </p:cNvPr>
          <p:cNvSpPr txBox="1">
            <a:spLocks/>
          </p:cNvSpPr>
          <p:nvPr/>
        </p:nvSpPr>
        <p:spPr>
          <a:xfrm>
            <a:off x="594360" y="4316506"/>
            <a:ext cx="10351546" cy="1989603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 err="1"/>
              <a:t>docker</a:t>
            </a:r>
            <a:r>
              <a:rPr lang="es-MX" b="1" dirty="0"/>
              <a:t> </a:t>
            </a:r>
            <a:r>
              <a:rPr lang="es-MX" b="1" dirty="0" err="1"/>
              <a:t>rm</a:t>
            </a:r>
            <a:r>
              <a:rPr lang="es-MX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Descripción: Elimina un contenedor detenido.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Ejemplo: </a:t>
            </a:r>
            <a:r>
              <a:rPr lang="es-MX" dirty="0" err="1"/>
              <a:t>docker</a:t>
            </a:r>
            <a:r>
              <a:rPr lang="es-MX" dirty="0"/>
              <a:t> </a:t>
            </a:r>
            <a:r>
              <a:rPr lang="es-MX" dirty="0" err="1"/>
              <a:t>rm</a:t>
            </a:r>
            <a:r>
              <a:rPr lang="es-MX" dirty="0"/>
              <a:t> &lt;</a:t>
            </a:r>
            <a:r>
              <a:rPr lang="es-MX" dirty="0" err="1"/>
              <a:t>ID_del_contenedor</a:t>
            </a:r>
            <a:r>
              <a:rPr lang="es-MX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Explicación: Elimina el contenedor especificado por su ID.</a:t>
            </a:r>
          </a:p>
        </p:txBody>
      </p:sp>
    </p:spTree>
    <p:extLst>
      <p:ext uri="{BB962C8B-B14F-4D97-AF65-F5344CB8AC3E}">
        <p14:creationId xmlns:p14="http://schemas.microsoft.com/office/powerpoint/2010/main" val="12097802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620</Words>
  <Application>Microsoft Office PowerPoint</Application>
  <PresentationFormat>Panorámica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Muli</vt:lpstr>
      <vt:lpstr>Custom</vt:lpstr>
      <vt:lpstr>Introducción a Docker</vt:lpstr>
      <vt:lpstr>Temario</vt:lpstr>
      <vt:lpstr>¿Qué es Docker?</vt:lpstr>
      <vt:lpstr>Docker vs VM’s</vt:lpstr>
      <vt:lpstr>Imágenes y contenedores</vt:lpstr>
      <vt:lpstr>Creación de una imagen</vt:lpstr>
      <vt:lpstr>Comandos Básicos</vt:lpstr>
      <vt:lpstr>Comandos Básicos</vt:lpstr>
      <vt:lpstr>Comandos Básicos</vt:lpstr>
      <vt:lpstr>Comandos Básicos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2023-12-20T08:12:12Z</dcterms:created>
  <dcterms:modified xsi:type="dcterms:W3CDTF">2025-02-04T11:54:21Z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