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68" r:id="rId14"/>
    <p:sldId id="266" r:id="rId15"/>
    <p:sldId id="272" r:id="rId16"/>
    <p:sldId id="273" r:id="rId17"/>
    <p:sldId id="274" r:id="rId18"/>
    <p:sldId id="260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515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51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 </a:t>
            </a:r>
            <a:b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 курсу «Data Science»</a:t>
            </a:r>
            <a:b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новых материалов (композиционных материалов)</a:t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800"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5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Слушатель: Грицай Александр Николаевич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студент курса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«Data Science»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Образовательного центра МГТУ им. Н. Э. Баумана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4C94F7-42F9-4919-A10D-4AED20C5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69" y="471150"/>
            <a:ext cx="3522006" cy="811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62822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Регрессия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ближайших соседей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5" name="Рисунок 4" descr="C:\Users\user\Downloads\Screenshot 2022-06-14 at 23.14.54.png">
            <a:extLst>
              <a:ext uri="{FF2B5EF4-FFF2-40B4-BE49-F238E27FC236}">
                <a16:creationId xmlns:a16="http://schemas.microsoft.com/office/drawing/2014/main" id="{49574214-41EF-46BB-839B-F7444C465B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11" y="760292"/>
            <a:ext cx="10093910" cy="533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70795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Случайный</a:t>
            </a:r>
            <a:r>
              <a:rPr 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лес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5" name="Рисунок 4" descr="C:\Users\user\Downloads\Screenshot 2022-06-14 at 23.21.29.png">
            <a:extLst>
              <a:ext uri="{FF2B5EF4-FFF2-40B4-BE49-F238E27FC236}">
                <a16:creationId xmlns:a16="http://schemas.microsoft.com/office/drawing/2014/main" id="{EC3FEBE7-FB87-4AA5-BA20-9F64F90B4A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3" y="840026"/>
            <a:ext cx="10102788" cy="517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666921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Многослойный перцептрон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pic>
        <p:nvPicPr>
          <p:cNvPr id="5" name="Рисунок 4" descr="C:\Users\user\Downloads\Screenshot 2022-06-14 at 23.41.22.png">
            <a:extLst>
              <a:ext uri="{FF2B5EF4-FFF2-40B4-BE49-F238E27FC236}">
                <a16:creationId xmlns:a16="http://schemas.microsoft.com/office/drawing/2014/main" id="{77C414EB-96FF-44D2-8DD3-E26692D764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4" y="798990"/>
            <a:ext cx="10031767" cy="53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65372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Лассо регрессия</a:t>
            </a: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pic>
        <p:nvPicPr>
          <p:cNvPr id="5" name="Рисунок 4" descr="C:\Users\user\Downloads\Screenshot 2022-06-14 at 23.45.56.png">
            <a:extLst>
              <a:ext uri="{FF2B5EF4-FFF2-40B4-BE49-F238E27FC236}">
                <a16:creationId xmlns:a16="http://schemas.microsoft.com/office/drawing/2014/main" id="{2B4CB16C-B625-4969-97BC-FEA4776219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3" y="785798"/>
            <a:ext cx="9907479" cy="528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61365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обучения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pic>
        <p:nvPicPr>
          <p:cNvPr id="5" name="Рисунок 4" descr="C:\Users\user\Downloads\Screenshot 2022-06-14 at 23.47.00.png">
            <a:extLst>
              <a:ext uri="{FF2B5EF4-FFF2-40B4-BE49-F238E27FC236}">
                <a16:creationId xmlns:a16="http://schemas.microsoft.com/office/drawing/2014/main" id="{F9040D29-4BC9-4733-9872-A16251C8CD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" y="1036944"/>
            <a:ext cx="10431262" cy="3916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EE398C-D0C2-415F-8149-1EB1A6B1EE78}"/>
              </a:ext>
            </a:extLst>
          </p:cNvPr>
          <p:cNvSpPr/>
          <p:nvPr/>
        </p:nvSpPr>
        <p:spPr>
          <a:xfrm>
            <a:off x="2000272" y="5364885"/>
            <a:ext cx="8417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Модели показали неудовлетворительный результат. </a:t>
            </a:r>
          </a:p>
          <a:p>
            <a:pPr algn="ctr"/>
            <a:r>
              <a:rPr lang="ru-RU" sz="1600" dirty="0"/>
              <a:t>Если результат отрицательный, наша модель не так хороша, как догадки.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Нейронная сеть, которая будет рекомендовать соотношение матрица-наполнитель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C:\Users\user\Downloads\Screenshot 2022-06-14 at 23.56.32.png">
            <a:extLst>
              <a:ext uri="{FF2B5EF4-FFF2-40B4-BE49-F238E27FC236}">
                <a16:creationId xmlns:a16="http://schemas.microsoft.com/office/drawing/2014/main" id="{915915D5-400B-40EB-87A8-68F8ECB94A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98" y="1174193"/>
            <a:ext cx="6367467" cy="5186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0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Визуализация тест/прогноз и график потерь модели (</a:t>
            </a: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MSE</a:t>
            </a:r>
            <a:r>
              <a:rPr lang="ru-RU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показаны ниже. 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C:\Users\user\Downloads\msg-780655105-68473.jpg">
            <a:extLst>
              <a:ext uri="{FF2B5EF4-FFF2-40B4-BE49-F238E27FC236}">
                <a16:creationId xmlns:a16="http://schemas.microsoft.com/office/drawing/2014/main" id="{D93D4316-B277-4855-A6B4-5D84935CF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9" y="1216658"/>
            <a:ext cx="7182062" cy="235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user\Downloads\msg-780655105-68474.jpg">
            <a:extLst>
              <a:ext uri="{FF2B5EF4-FFF2-40B4-BE49-F238E27FC236}">
                <a16:creationId xmlns:a16="http://schemas.microsoft.com/office/drawing/2014/main" id="{9A04BB2D-1005-4755-8F01-D92D5E22EF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9" y="3746378"/>
            <a:ext cx="7182062" cy="26424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60670-FFCC-407B-B5CA-9031E03C2F11}"/>
              </a:ext>
            </a:extLst>
          </p:cNvPr>
          <p:cNvSpPr txBox="1"/>
          <p:nvPr/>
        </p:nvSpPr>
        <p:spPr>
          <a:xfrm>
            <a:off x="8507027" y="4778733"/>
            <a:ext cx="2820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Ошибки модели: </a:t>
            </a:r>
            <a:r>
              <a:rPr lang="en-US" dirty="0"/>
              <a:t>MSE</a:t>
            </a:r>
            <a:r>
              <a:rPr lang="ru-RU" dirty="0"/>
              <a:t>= 1.1775, </a:t>
            </a:r>
            <a:r>
              <a:rPr lang="en-US" dirty="0"/>
              <a:t>R</a:t>
            </a:r>
            <a:r>
              <a:rPr lang="ru-RU" dirty="0"/>
              <a:t>^2 = -0.5459. Результаты неудовлетворительны.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7" y="132070"/>
            <a:ext cx="11350868" cy="56926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Заключительные выводы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D06F3-A0BF-4EE3-B112-24BB2478B35D}"/>
              </a:ext>
            </a:extLst>
          </p:cNvPr>
          <p:cNvSpPr txBox="1"/>
          <p:nvPr/>
        </p:nvSpPr>
        <p:spPr>
          <a:xfrm>
            <a:off x="1944837" y="780585"/>
            <a:ext cx="849305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В ходе выполнения данной работы было выполнено:</a:t>
            </a:r>
          </a:p>
          <a:p>
            <a:r>
              <a:rPr lang="ru-RU" sz="1600" dirty="0"/>
              <a:t>- изучение теоретических методов анализа данных и машинного</a:t>
            </a:r>
          </a:p>
          <a:p>
            <a:r>
              <a:rPr lang="ru-RU" sz="1600" dirty="0"/>
              <a:t>обучения;</a:t>
            </a:r>
          </a:p>
          <a:p>
            <a:r>
              <a:rPr lang="ru-RU" sz="1600" dirty="0"/>
              <a:t>- разведочный анализ данных;</a:t>
            </a:r>
          </a:p>
          <a:p>
            <a:r>
              <a:rPr lang="ru-RU" sz="1600" dirty="0"/>
              <a:t>- предобработка данных;</a:t>
            </a:r>
          </a:p>
          <a:p>
            <a:r>
              <a:rPr lang="ru-RU" sz="1600" dirty="0"/>
              <a:t>- построение регрессионных моделей;</a:t>
            </a:r>
          </a:p>
          <a:p>
            <a:r>
              <a:rPr lang="ru-RU" sz="1600" dirty="0"/>
              <a:t>- визуализация модели и оценка качества прогноза;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Использованные при разработке моделей подходы не позволили получить достоверных прогнозов. Возможные причины неудовлетворительной работы моделей и пути решения:</a:t>
            </a:r>
          </a:p>
          <a:p>
            <a:r>
              <a:rPr lang="ru-RU" sz="1600" dirty="0"/>
              <a:t>- Необходима дополнительная информации о зависимости признаков с точки зрения физики процесса. </a:t>
            </a:r>
          </a:p>
          <a:p>
            <a:r>
              <a:rPr lang="ru-RU" sz="1600" dirty="0"/>
              <a:t>- Возможно, исследование предварительно обработанных данных, не позволяет построить качественные модели на этом </a:t>
            </a:r>
            <a:r>
              <a:rPr lang="ru-RU" sz="1600" dirty="0" err="1"/>
              <a:t>датасете</a:t>
            </a:r>
            <a:r>
              <a:rPr lang="ru-RU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На основании проведенного исследования можно сделать следующие основные выводы по теме:</a:t>
            </a:r>
          </a:p>
          <a:p>
            <a:r>
              <a:rPr lang="ru-RU" sz="1600" dirty="0"/>
              <a:t>- распределение полученных данных близко к нормальному;</a:t>
            </a:r>
          </a:p>
          <a:p>
            <a:r>
              <a:rPr lang="ru-RU" sz="1600" dirty="0"/>
              <a:t>- коэффициенты корреляции между парами признаков стремятся к нулю.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Считаю, что для неудовлетворительных результатов моделей нет смысла разрабатывать приложение.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0008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Описать методы, которые используются для решений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Провести разведочный анализ данных предложенных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датасетов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1. построить гистограммы распределения каждой из переменных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2. построить диаграммы «ящики с усами» 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3. построить попарные графики рассеяния точек 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4. получить среднее и медианное значения 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5. исключить выбросы, проверить отсутствие пропусков.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Провести предобработку данных: удаление шумов, нормализацию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Обучить нескольких моделей для прогноза модуля упругости при растяжении и прочности при растяжении.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Написать нейронную сеть, предназначенную для рекомендаций соотношения матрица-наполнитель.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приложение с графическим интерфейсом, которое будет выдавать прогноз.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Оценить точность модели на тренировочном и тестовом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Создать репозиторий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разместить там код исследования.</a:t>
            </a: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7" y="132069"/>
            <a:ext cx="11350868" cy="68467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Статистические характеристики до предобработки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3479D6-F974-4C3B-A057-898CBA23C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12" y="1136342"/>
            <a:ext cx="8218376" cy="5059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Гистограммы и ящики с усами до предобработки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B297E8-0F69-48A4-B1C1-01A3BEBF98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3" y="968410"/>
            <a:ext cx="4371582" cy="53923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3715F8-DFBD-4C3D-9D73-9BE2488B8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75" y="1503875"/>
            <a:ext cx="6019676" cy="40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выбросов по характеристикам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8" name="Рисунок 7" descr="C:\Users\user\Downloads\msg-780655105-68445.jpg">
            <a:extLst>
              <a:ext uri="{FF2B5EF4-FFF2-40B4-BE49-F238E27FC236}">
                <a16:creationId xmlns:a16="http://schemas.microsoft.com/office/drawing/2014/main" id="{30CB2B6A-3A7A-41C5-A5DC-4FE9966C2B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42" y="958269"/>
            <a:ext cx="5892354" cy="509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213063"/>
            <a:ext cx="11350800" cy="67859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Тепловая карта и корреляция переменных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4034388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7" name="Рисунок 6" descr="C:\Users\user\Downloads\msg-780655105-68448.jpg">
            <a:extLst>
              <a:ext uri="{FF2B5EF4-FFF2-40B4-BE49-F238E27FC236}">
                <a16:creationId xmlns:a16="http://schemas.microsoft.com/office/drawing/2014/main" id="{660565EC-4F11-4012-9AC6-F53F11CB97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97" y="891656"/>
            <a:ext cx="7102406" cy="511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70"/>
            <a:ext cx="11350800" cy="59840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«Ящики с усами» после нормализации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5" name="Рисунок 4" descr="C:\Users\user\Downloads\msg-780655105-68451.jpg">
            <a:extLst>
              <a:ext uri="{FF2B5EF4-FFF2-40B4-BE49-F238E27FC236}">
                <a16:creationId xmlns:a16="http://schemas.microsoft.com/office/drawing/2014/main" id="{F78C6C0B-E566-4196-A35B-087961F851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04" y="730473"/>
            <a:ext cx="6076910" cy="539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124397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Описательная статистика характеристик после нормализации и удаления выбросов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0CA423-6F75-4C6E-855E-2A91D525FB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0" y="1549442"/>
            <a:ext cx="8469297" cy="41944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70"/>
            <a:ext cx="11350800" cy="66240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pic>
        <p:nvPicPr>
          <p:cNvPr id="5" name="Рисунок 4" descr="C:\Users\user\Downloads\Screenshot 2022-06-14 at 23.05.29.png">
            <a:extLst>
              <a:ext uri="{FF2B5EF4-FFF2-40B4-BE49-F238E27FC236}">
                <a16:creationId xmlns:a16="http://schemas.microsoft.com/office/drawing/2014/main" id="{A26C1ABC-3DEE-4164-8C76-DB0D3A767F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32" y="794475"/>
            <a:ext cx="10040645" cy="52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443</Words>
  <Application>Microsoft Office PowerPoint</Application>
  <PresentationFormat>Широкоэкранный</PresentationFormat>
  <Paragraphs>70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Calibri</vt:lpstr>
      <vt:lpstr>Noto Sans Symbols</vt:lpstr>
      <vt:lpstr>Arial</vt:lpstr>
      <vt:lpstr>Open Sans</vt:lpstr>
      <vt:lpstr>If,kjyVUNE_28012021</vt:lpstr>
      <vt:lpstr>ВЫПУСКНАЯ КВАЛИФИКАЦИОННАЯ РАБОТА  по курсу «Data Science»  Прогнозирование конечных свойств новых материалов (композиционных материалов) </vt:lpstr>
      <vt:lpstr>Задачи работы</vt:lpstr>
      <vt:lpstr>Статистические характеристики до предобработки</vt:lpstr>
      <vt:lpstr>Гистограммы и ящики с усами до предобработки </vt:lpstr>
      <vt:lpstr>Распределение выбросов по характеристикам</vt:lpstr>
      <vt:lpstr>Тепловая карта и корреляция переменных</vt:lpstr>
      <vt:lpstr>«Ящики с усами» после нормализации</vt:lpstr>
      <vt:lpstr>Описательная статистика характеристик после нормализации и удаления выбросов</vt:lpstr>
      <vt:lpstr>Линейная регрессия</vt:lpstr>
      <vt:lpstr>Регрессия k-ближайших соседей</vt:lpstr>
      <vt:lpstr>Случайный лес</vt:lpstr>
      <vt:lpstr>Многослойный перцептрон</vt:lpstr>
      <vt:lpstr>Лассо регрессия</vt:lpstr>
      <vt:lpstr>Результаты обучения</vt:lpstr>
      <vt:lpstr>Нейронная сеть, которая будет рекомендовать соотношение матрица-наполнитель</vt:lpstr>
      <vt:lpstr>Визуализация тест/прогноз и график потерь модели (MSE) показаны ниже. </vt:lpstr>
      <vt:lpstr>Заключительные 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Admin</cp:lastModifiedBy>
  <cp:revision>17</cp:revision>
  <dcterms:created xsi:type="dcterms:W3CDTF">2021-02-24T09:03:25Z</dcterms:created>
  <dcterms:modified xsi:type="dcterms:W3CDTF">2022-10-30T16:32:02Z</dcterms:modified>
</cp:coreProperties>
</file>