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2028" y="-7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AF5E01D-6C57-43B0-ACE3-20D033B031A3}" type="datetimeFigureOut">
              <a:rPr lang="en-US" smtClean="0"/>
              <a:pPr/>
              <a:t>1/13/2010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E709025-A37D-4451-A7FD-13DAAF6474F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5E01D-6C57-43B0-ACE3-20D033B031A3}" type="datetimeFigureOut">
              <a:rPr lang="en-US" smtClean="0"/>
              <a:pPr/>
              <a:t>1/13/2010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09025-A37D-4451-A7FD-13DAAF6474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5E01D-6C57-43B0-ACE3-20D033B031A3}" type="datetimeFigureOut">
              <a:rPr lang="en-US" smtClean="0"/>
              <a:pPr/>
              <a:t>1/13/2010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09025-A37D-4451-A7FD-13DAAF6474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AF5E01D-6C57-43B0-ACE3-20D033B031A3}" type="datetimeFigureOut">
              <a:rPr lang="en-US" smtClean="0"/>
              <a:pPr/>
              <a:t>1/13/2010</a:t>
            </a:fld>
            <a:endParaRPr lang="en-US"/>
          </a:p>
        </p:txBody>
      </p:sp>
      <p:sp>
        <p:nvSpPr>
          <p:cNvPr id="9" name="Slide Number Placeholder 8"/>
          <p:cNvSpPr>
            <a:spLocks noGrp="1"/>
          </p:cNvSpPr>
          <p:nvPr>
            <p:ph type="sldNum" sz="quarter" idx="15"/>
          </p:nvPr>
        </p:nvSpPr>
        <p:spPr/>
        <p:txBody>
          <a:bodyPr rtlCol="0"/>
          <a:lstStyle/>
          <a:p>
            <a:fld id="{6E709025-A37D-4451-A7FD-13DAAF6474F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AF5E01D-6C57-43B0-ACE3-20D033B031A3}" type="datetimeFigureOut">
              <a:rPr lang="en-US" smtClean="0"/>
              <a:pPr/>
              <a:t>1/13/2010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E709025-A37D-4451-A7FD-13DAAF6474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AF5E01D-6C57-43B0-ACE3-20D033B031A3}" type="datetimeFigureOut">
              <a:rPr lang="en-US" smtClean="0"/>
              <a:pPr/>
              <a:t>1/13/2010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709025-A37D-4451-A7FD-13DAAF6474F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AF5E01D-6C57-43B0-ACE3-20D033B031A3}" type="datetimeFigureOut">
              <a:rPr lang="en-US" smtClean="0"/>
              <a:pPr/>
              <a:t>1/13/2010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709025-A37D-4451-A7FD-13DAAF6474F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AF5E01D-6C57-43B0-ACE3-20D033B031A3}" type="datetimeFigureOut">
              <a:rPr lang="en-US" smtClean="0"/>
              <a:pPr/>
              <a:t>1/13/2010</a:t>
            </a:fld>
            <a:endParaRPr lang="en-US"/>
          </a:p>
        </p:txBody>
      </p:sp>
      <p:sp>
        <p:nvSpPr>
          <p:cNvPr id="7" name="Slide Number Placeholder 6"/>
          <p:cNvSpPr>
            <a:spLocks noGrp="1"/>
          </p:cNvSpPr>
          <p:nvPr>
            <p:ph type="sldNum" sz="quarter" idx="11"/>
          </p:nvPr>
        </p:nvSpPr>
        <p:spPr/>
        <p:txBody>
          <a:bodyPr rtlCol="0"/>
          <a:lstStyle/>
          <a:p>
            <a:fld id="{6E709025-A37D-4451-A7FD-13DAAF6474F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5E01D-6C57-43B0-ACE3-20D033B031A3}" type="datetimeFigureOut">
              <a:rPr lang="en-US" smtClean="0"/>
              <a:pPr/>
              <a:t>1/13/2010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709025-A37D-4451-A7FD-13DAAF6474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AF5E01D-6C57-43B0-ACE3-20D033B031A3}" type="datetimeFigureOut">
              <a:rPr lang="en-US" smtClean="0"/>
              <a:pPr/>
              <a:t>1/13/2010</a:t>
            </a:fld>
            <a:endParaRPr lang="en-US"/>
          </a:p>
        </p:txBody>
      </p:sp>
      <p:sp>
        <p:nvSpPr>
          <p:cNvPr id="22" name="Slide Number Placeholder 21"/>
          <p:cNvSpPr>
            <a:spLocks noGrp="1"/>
          </p:cNvSpPr>
          <p:nvPr>
            <p:ph type="sldNum" sz="quarter" idx="15"/>
          </p:nvPr>
        </p:nvSpPr>
        <p:spPr/>
        <p:txBody>
          <a:bodyPr rtlCol="0"/>
          <a:lstStyle/>
          <a:p>
            <a:fld id="{6E709025-A37D-4451-A7FD-13DAAF6474F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AF5E01D-6C57-43B0-ACE3-20D033B031A3}" type="datetimeFigureOut">
              <a:rPr lang="en-US" smtClean="0"/>
              <a:pPr/>
              <a:t>1/13/2010</a:t>
            </a:fld>
            <a:endParaRPr lang="en-US"/>
          </a:p>
        </p:txBody>
      </p:sp>
      <p:sp>
        <p:nvSpPr>
          <p:cNvPr id="18" name="Slide Number Placeholder 17"/>
          <p:cNvSpPr>
            <a:spLocks noGrp="1"/>
          </p:cNvSpPr>
          <p:nvPr>
            <p:ph type="sldNum" sz="quarter" idx="11"/>
          </p:nvPr>
        </p:nvSpPr>
        <p:spPr/>
        <p:txBody>
          <a:bodyPr rtlCol="0"/>
          <a:lstStyle/>
          <a:p>
            <a:fld id="{6E709025-A37D-4451-A7FD-13DAAF6474F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AF5E01D-6C57-43B0-ACE3-20D033B031A3}" type="datetimeFigureOut">
              <a:rPr lang="en-US" smtClean="0"/>
              <a:pPr/>
              <a:t>1/13/2010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E709025-A37D-4451-A7FD-13DAAF6474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450</a:t>
            </a:r>
            <a:br>
              <a:rPr lang="en-US" dirty="0" smtClean="0"/>
            </a:br>
            <a:r>
              <a:rPr lang="en-US" dirty="0" smtClean="0"/>
              <a:t>MPX Project</a:t>
            </a:r>
            <a:endParaRPr lang="en-US" dirty="0"/>
          </a:p>
        </p:txBody>
      </p:sp>
      <p:sp>
        <p:nvSpPr>
          <p:cNvPr id="3" name="Subtitle 2"/>
          <p:cNvSpPr>
            <a:spLocks noGrp="1"/>
          </p:cNvSpPr>
          <p:nvPr>
            <p:ph type="subTitle" idx="1"/>
          </p:nvPr>
        </p:nvSpPr>
        <p:spPr/>
        <p:txBody>
          <a:bodyPr/>
          <a:lstStyle/>
          <a:p>
            <a:endParaRPr lang="en-US" dirty="0" smtClean="0"/>
          </a:p>
          <a:p>
            <a:r>
              <a:rPr lang="en-US" dirty="0" smtClean="0"/>
              <a:t>Introduction to MPX</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sz="quarter" idx="1"/>
          </p:nvPr>
        </p:nvSpPr>
        <p:spPr>
          <a:xfrm>
            <a:off x="457200" y="1447800"/>
            <a:ext cx="7498080" cy="5105400"/>
          </a:xfrm>
        </p:spPr>
        <p:txBody>
          <a:bodyPr>
            <a:normAutofit fontScale="92500" lnSpcReduction="20000"/>
          </a:bodyPr>
          <a:lstStyle/>
          <a:p>
            <a:r>
              <a:rPr lang="en-US" dirty="0" smtClean="0"/>
              <a:t>Plan ahead! Begin working on your modules right away and plan on spending at least 3-5 days debugging.</a:t>
            </a:r>
          </a:p>
          <a:p>
            <a:r>
              <a:rPr lang="en-US" dirty="0" smtClean="0"/>
              <a:t>Develop an effective method of version control and find a central repository for your code. Google Groups and subversion have been used successfully in the past. Keep track of who modified what in comments and in a change log.</a:t>
            </a:r>
          </a:p>
          <a:p>
            <a:r>
              <a:rPr lang="en-US" dirty="0" smtClean="0"/>
              <a:t>Create an “error handling” function that takes in an integer error code as a parameter and prints out an appropriate error message.</a:t>
            </a:r>
          </a:p>
          <a:p>
            <a:r>
              <a:rPr lang="en-US" dirty="0" smtClean="0"/>
              <a:t>Use symbolic constants</a:t>
            </a:r>
          </a:p>
          <a:p>
            <a:pPr lvl="1"/>
            <a:r>
              <a:rPr lang="en-US" dirty="0" smtClean="0"/>
              <a:t>For the size of ALL arrays</a:t>
            </a:r>
          </a:p>
          <a:p>
            <a:pPr lvl="1"/>
            <a:r>
              <a:rPr lang="en-US" dirty="0" smtClean="0"/>
              <a:t>Anytime you use a number to represent something</a:t>
            </a:r>
          </a:p>
          <a:p>
            <a:pPr lvl="1"/>
            <a:r>
              <a:rPr lang="en-US" dirty="0" smtClean="0"/>
              <a:t>Error Codes</a:t>
            </a:r>
          </a:p>
          <a:p>
            <a:r>
              <a:rPr lang="en-US" dirty="0" smtClean="0"/>
              <a:t>Create a single .C and .H file for each module.</a:t>
            </a:r>
          </a:p>
          <a:p>
            <a:r>
              <a:rPr lang="en-US" dirty="0" smtClean="0"/>
              <a:t>Pay attention to your use of pointers.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(cont.)</a:t>
            </a:r>
            <a:endParaRPr lang="en-US" dirty="0"/>
          </a:p>
        </p:txBody>
      </p:sp>
      <p:sp>
        <p:nvSpPr>
          <p:cNvPr id="3" name="Content Placeholder 2"/>
          <p:cNvSpPr>
            <a:spLocks noGrp="1"/>
          </p:cNvSpPr>
          <p:nvPr>
            <p:ph sz="quarter" idx="1"/>
          </p:nvPr>
        </p:nvSpPr>
        <p:spPr/>
        <p:txBody>
          <a:bodyPr>
            <a:normAutofit/>
          </a:bodyPr>
          <a:lstStyle/>
          <a:p>
            <a:r>
              <a:rPr lang="en-US" dirty="0" smtClean="0"/>
              <a:t>Make sure you are null terminating strings</a:t>
            </a:r>
          </a:p>
          <a:p>
            <a:r>
              <a:rPr lang="en-US" dirty="0" smtClean="0"/>
              <a:t>Handle ALL possible errors</a:t>
            </a:r>
          </a:p>
          <a:p>
            <a:r>
              <a:rPr lang="en-US" dirty="0" smtClean="0"/>
              <a:t>Prioritize extra credit, but complete it</a:t>
            </a:r>
          </a:p>
          <a:p>
            <a:r>
              <a:rPr lang="en-US" dirty="0" smtClean="0"/>
              <a:t>For each module, create init() and cleanup() functions. The init() function will perform initialization of any global variables, data structures, or devices used by that module. The cleanup() will reclaim any memory allocated by functions in that module. This will make starting and exiting your MPX </a:t>
            </a:r>
            <a:r>
              <a:rPr lang="en-US" smtClean="0"/>
              <a:t>system easier.</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MPX</a:t>
            </a:r>
            <a:endParaRPr lang="en-US" dirty="0"/>
          </a:p>
        </p:txBody>
      </p:sp>
      <p:sp>
        <p:nvSpPr>
          <p:cNvPr id="3" name="Content Placeholder 2"/>
          <p:cNvSpPr>
            <a:spLocks noGrp="1"/>
          </p:cNvSpPr>
          <p:nvPr>
            <p:ph sz="quarter" idx="1"/>
          </p:nvPr>
        </p:nvSpPr>
        <p:spPr/>
        <p:txBody>
          <a:bodyPr>
            <a:normAutofit fontScale="92500"/>
          </a:bodyPr>
          <a:lstStyle/>
          <a:p>
            <a:r>
              <a:rPr lang="en-US" dirty="0" smtClean="0"/>
              <a:t>The MPX module is divided into six modules</a:t>
            </a:r>
          </a:p>
          <a:p>
            <a:pPr lvl="1"/>
            <a:r>
              <a:rPr lang="en-US" dirty="0" smtClean="0"/>
              <a:t>Module R1: User Interface</a:t>
            </a:r>
          </a:p>
          <a:p>
            <a:pPr lvl="1"/>
            <a:r>
              <a:rPr lang="en-US" dirty="0" smtClean="0"/>
              <a:t>Module R2: Process management framework</a:t>
            </a:r>
          </a:p>
          <a:p>
            <a:pPr lvl="2"/>
            <a:r>
              <a:rPr lang="en-US" dirty="0" smtClean="0"/>
              <a:t>Control structure for processes (Process Control Block)</a:t>
            </a:r>
          </a:p>
          <a:p>
            <a:pPr lvl="2"/>
            <a:r>
              <a:rPr lang="en-US" dirty="0" smtClean="0"/>
              <a:t>Queues to hold PCBs</a:t>
            </a:r>
          </a:p>
          <a:p>
            <a:pPr lvl="2"/>
            <a:r>
              <a:rPr lang="en-US" dirty="0" smtClean="0"/>
              <a:t>Functions to create, destroy, and maintain PCBs</a:t>
            </a:r>
          </a:p>
          <a:p>
            <a:pPr lvl="1"/>
            <a:r>
              <a:rPr lang="en-US" dirty="0" smtClean="0"/>
              <a:t>Module R3: Process scheduling</a:t>
            </a:r>
          </a:p>
          <a:p>
            <a:pPr lvl="2"/>
            <a:r>
              <a:rPr lang="en-US" dirty="0" smtClean="0"/>
              <a:t>Dispatcher to run processes</a:t>
            </a:r>
          </a:p>
          <a:p>
            <a:pPr lvl="2"/>
            <a:r>
              <a:rPr lang="en-US" dirty="0" smtClean="0"/>
              <a:t>Interrupt handler to process interrupts</a:t>
            </a:r>
          </a:p>
          <a:p>
            <a:pPr lvl="1"/>
            <a:r>
              <a:rPr lang="en-US" dirty="0" smtClean="0"/>
              <a:t>Module R4: Dynamically loading MPX processes from files</a:t>
            </a:r>
          </a:p>
          <a:p>
            <a:pPr lvl="1"/>
            <a:r>
              <a:rPr lang="en-US" dirty="0" smtClean="0"/>
              <a:t>Module R5: Serial Communications Driver</a:t>
            </a:r>
          </a:p>
          <a:p>
            <a:pPr lvl="2"/>
            <a:r>
              <a:rPr lang="en-US" dirty="0" smtClean="0"/>
              <a:t>Read and Write bytes to the serial (COM) port</a:t>
            </a:r>
          </a:p>
          <a:p>
            <a:pPr lvl="1"/>
            <a:r>
              <a:rPr lang="en-US" dirty="0" smtClean="0"/>
              <a:t>Module F: Putting it all together</a:t>
            </a:r>
          </a:p>
          <a:p>
            <a:pPr lvl="2"/>
            <a:r>
              <a:rPr lang="en-US" dirty="0" smtClean="0"/>
              <a:t>Continuous dispatch &amp; I/O scheduling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Environment</a:t>
            </a:r>
            <a:endParaRPr lang="en-US" dirty="0"/>
          </a:p>
        </p:txBody>
      </p:sp>
      <p:sp>
        <p:nvSpPr>
          <p:cNvPr id="3" name="Content Placeholder 2"/>
          <p:cNvSpPr>
            <a:spLocks noGrp="1"/>
          </p:cNvSpPr>
          <p:nvPr>
            <p:ph sz="quarter" idx="1"/>
          </p:nvPr>
        </p:nvSpPr>
        <p:spPr/>
        <p:txBody>
          <a:bodyPr/>
          <a:lstStyle/>
          <a:p>
            <a:r>
              <a:rPr lang="en-US" dirty="0" smtClean="0"/>
              <a:t>Windows Operating System</a:t>
            </a:r>
          </a:p>
          <a:p>
            <a:pPr lvl="1"/>
            <a:r>
              <a:rPr lang="en-US" dirty="0" smtClean="0"/>
              <a:t>Must have administrator access for Modules R5 and </a:t>
            </a:r>
            <a:r>
              <a:rPr lang="en-US" dirty="0" smtClean="0"/>
              <a:t>F (R6)</a:t>
            </a:r>
            <a:endParaRPr lang="en-US" dirty="0" smtClean="0"/>
          </a:p>
          <a:p>
            <a:r>
              <a:rPr lang="en-US" dirty="0" smtClean="0"/>
              <a:t>C Programming Language</a:t>
            </a:r>
          </a:p>
          <a:p>
            <a:pPr lvl="1"/>
            <a:r>
              <a:rPr lang="en-US" dirty="0" smtClean="0"/>
              <a:t>Any ANSI C Compiler will work, however use of Turbo C version 1 or 3 is highly recommended. If you do not use Turbo C, you will need to inject assembly code into your project which will greatly increase development and debugging time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Manual</a:t>
            </a:r>
            <a:endParaRPr lang="en-US" dirty="0"/>
          </a:p>
        </p:txBody>
      </p:sp>
      <p:sp>
        <p:nvSpPr>
          <p:cNvPr id="3" name="Content Placeholder 2"/>
          <p:cNvSpPr>
            <a:spLocks noGrp="1"/>
          </p:cNvSpPr>
          <p:nvPr>
            <p:ph sz="quarter" idx="1"/>
          </p:nvPr>
        </p:nvSpPr>
        <p:spPr/>
        <p:txBody>
          <a:bodyPr/>
          <a:lstStyle/>
          <a:p>
            <a:r>
              <a:rPr lang="en-US" dirty="0" smtClean="0"/>
              <a:t>Purpose is to describe the functionality of your MPX project to potential users of your system which would be individuals sitting at the terminal and using your MPX system.</a:t>
            </a:r>
          </a:p>
          <a:p>
            <a:r>
              <a:rPr lang="en-US" dirty="0" smtClean="0"/>
              <a:t>Users should be able to completely use your system by referencing the user’s manual.</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Manual Outline</a:t>
            </a:r>
            <a:endParaRPr lang="en-US" dirty="0"/>
          </a:p>
        </p:txBody>
      </p:sp>
      <p:sp>
        <p:nvSpPr>
          <p:cNvPr id="3" name="Content Placeholder 2"/>
          <p:cNvSpPr>
            <a:spLocks noGrp="1"/>
          </p:cNvSpPr>
          <p:nvPr>
            <p:ph sz="quarter" idx="1"/>
          </p:nvPr>
        </p:nvSpPr>
        <p:spPr/>
        <p:txBody>
          <a:bodyPr>
            <a:normAutofit/>
          </a:bodyPr>
          <a:lstStyle/>
          <a:p>
            <a:r>
              <a:rPr lang="en-US" dirty="0" smtClean="0"/>
              <a:t>Table of Contents</a:t>
            </a:r>
          </a:p>
          <a:p>
            <a:r>
              <a:rPr lang="en-US" dirty="0" smtClean="0"/>
              <a:t>Overview of </a:t>
            </a:r>
            <a:r>
              <a:rPr lang="en-US" dirty="0" err="1" smtClean="0"/>
              <a:t>Comhan</a:t>
            </a:r>
            <a:r>
              <a:rPr lang="en-US" dirty="0" smtClean="0"/>
              <a:t>/MPX</a:t>
            </a:r>
          </a:p>
          <a:p>
            <a:pPr lvl="1"/>
            <a:r>
              <a:rPr lang="en-US" dirty="0" smtClean="0"/>
              <a:t>Paragraph summarizing the system</a:t>
            </a:r>
          </a:p>
          <a:p>
            <a:r>
              <a:rPr lang="en-US" dirty="0" smtClean="0"/>
              <a:t>Summary of all commands</a:t>
            </a:r>
          </a:p>
          <a:p>
            <a:pPr lvl="1"/>
            <a:r>
              <a:rPr lang="en-US" dirty="0" smtClean="0"/>
              <a:t>A list of all the commands and a short description about each</a:t>
            </a:r>
          </a:p>
          <a:p>
            <a:r>
              <a:rPr lang="en-US" dirty="0" smtClean="0"/>
              <a:t>Detailed description of each command</a:t>
            </a:r>
          </a:p>
          <a:p>
            <a:pPr lvl="1"/>
            <a:r>
              <a:rPr lang="en-US" dirty="0" smtClean="0"/>
              <a:t>Syntax</a:t>
            </a:r>
          </a:p>
          <a:p>
            <a:pPr lvl="1"/>
            <a:r>
              <a:rPr lang="en-US" dirty="0" smtClean="0"/>
              <a:t>Use</a:t>
            </a:r>
          </a:p>
          <a:p>
            <a:pPr lvl="1"/>
            <a:r>
              <a:rPr lang="en-US" dirty="0" smtClean="0"/>
              <a:t>Example of Use</a:t>
            </a:r>
          </a:p>
          <a:p>
            <a:pPr lvl="1"/>
            <a:r>
              <a:rPr lang="en-US" dirty="0" smtClean="0"/>
              <a:t>Possible error(s) messages</a:t>
            </a:r>
          </a:p>
          <a:p>
            <a:r>
              <a:rPr lang="en-US" dirty="0" smtClean="0"/>
              <a:t>Index</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Programmer’s Manual</a:t>
            </a:r>
            <a:endParaRPr lang="en-US" dirty="0"/>
          </a:p>
        </p:txBody>
      </p:sp>
      <p:sp>
        <p:nvSpPr>
          <p:cNvPr id="3" name="Content Placeholder 2"/>
          <p:cNvSpPr>
            <a:spLocks noGrp="1"/>
          </p:cNvSpPr>
          <p:nvPr>
            <p:ph sz="quarter" idx="1"/>
          </p:nvPr>
        </p:nvSpPr>
        <p:spPr/>
        <p:txBody>
          <a:bodyPr/>
          <a:lstStyle/>
          <a:p>
            <a:r>
              <a:rPr lang="en-US" dirty="0" smtClean="0"/>
              <a:t>Should provide all information necessary for programmers that have never seen your code before to modify or enhance your code</a:t>
            </a:r>
          </a:p>
          <a:p>
            <a:r>
              <a:rPr lang="en-US" dirty="0" smtClean="0"/>
              <a:t>Describes the program structure and how your program operates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Programmer’s Manual Outline</a:t>
            </a:r>
            <a:endParaRPr lang="en-US" dirty="0"/>
          </a:p>
        </p:txBody>
      </p:sp>
      <p:sp>
        <p:nvSpPr>
          <p:cNvPr id="3" name="Content Placeholder 2"/>
          <p:cNvSpPr>
            <a:spLocks noGrp="1"/>
          </p:cNvSpPr>
          <p:nvPr>
            <p:ph sz="quarter" idx="1"/>
          </p:nvPr>
        </p:nvSpPr>
        <p:spPr>
          <a:xfrm>
            <a:off x="457200" y="1447800"/>
            <a:ext cx="7498080" cy="5105400"/>
          </a:xfrm>
        </p:spPr>
        <p:txBody>
          <a:bodyPr>
            <a:normAutofit fontScale="77500" lnSpcReduction="20000"/>
          </a:bodyPr>
          <a:lstStyle/>
          <a:p>
            <a:r>
              <a:rPr lang="en-US" dirty="0" smtClean="0"/>
              <a:t>Table of Contents</a:t>
            </a:r>
          </a:p>
          <a:p>
            <a:r>
              <a:rPr lang="en-US" dirty="0" smtClean="0"/>
              <a:t>Overview of </a:t>
            </a:r>
            <a:r>
              <a:rPr lang="en-US" dirty="0" err="1" smtClean="0"/>
              <a:t>Comhan</a:t>
            </a:r>
            <a:r>
              <a:rPr lang="en-US" dirty="0" smtClean="0"/>
              <a:t>/MPX</a:t>
            </a:r>
          </a:p>
          <a:p>
            <a:pPr lvl="1"/>
            <a:r>
              <a:rPr lang="en-US" dirty="0" smtClean="0"/>
              <a:t>Paragraph(s) about the system, including the principle elements such as command handler, interrupt handler, device driver, etc.</a:t>
            </a:r>
          </a:p>
          <a:p>
            <a:r>
              <a:rPr lang="en-US" dirty="0" smtClean="0"/>
              <a:t>Summary of the contents of each file</a:t>
            </a:r>
          </a:p>
          <a:p>
            <a:pPr lvl="1"/>
            <a:r>
              <a:rPr lang="en-US" dirty="0" smtClean="0"/>
              <a:t>List the functions/data structures and a brief description about each</a:t>
            </a:r>
          </a:p>
          <a:p>
            <a:r>
              <a:rPr lang="en-US" dirty="0" smtClean="0"/>
              <a:t>Description of each function</a:t>
            </a:r>
          </a:p>
          <a:p>
            <a:pPr lvl="1"/>
            <a:r>
              <a:rPr lang="en-US" dirty="0" smtClean="0"/>
              <a:t>Prototype</a:t>
            </a:r>
          </a:p>
          <a:p>
            <a:pPr lvl="1"/>
            <a:r>
              <a:rPr lang="en-US" dirty="0" smtClean="0"/>
              <a:t>Parameters – data type, description</a:t>
            </a:r>
          </a:p>
          <a:p>
            <a:pPr lvl="1"/>
            <a:r>
              <a:rPr lang="en-US" dirty="0" smtClean="0"/>
              <a:t>Return value, including returns when an error is encountered</a:t>
            </a:r>
          </a:p>
          <a:p>
            <a:pPr lvl="1"/>
            <a:r>
              <a:rPr lang="en-US" dirty="0" smtClean="0"/>
              <a:t>Description of what the function does</a:t>
            </a:r>
          </a:p>
          <a:p>
            <a:r>
              <a:rPr lang="en-US" dirty="0" smtClean="0"/>
              <a:t>Description of all data structures</a:t>
            </a:r>
          </a:p>
          <a:p>
            <a:pPr lvl="1"/>
            <a:r>
              <a:rPr lang="en-US" dirty="0" smtClean="0"/>
              <a:t>Use</a:t>
            </a:r>
          </a:p>
          <a:p>
            <a:pPr lvl="1"/>
            <a:r>
              <a:rPr lang="en-US" dirty="0" smtClean="0"/>
              <a:t>Attributes – list including data types and brief description</a:t>
            </a:r>
          </a:p>
          <a:p>
            <a:r>
              <a:rPr lang="en-US" dirty="0" smtClean="0"/>
              <a:t>Global variables – list including data types and description</a:t>
            </a:r>
          </a:p>
          <a:p>
            <a:r>
              <a:rPr lang="en-US" dirty="0" smtClean="0"/>
              <a:t>Cross Reference</a:t>
            </a:r>
          </a:p>
          <a:p>
            <a:pPr lvl="1"/>
            <a:r>
              <a:rPr lang="en-US" dirty="0" smtClean="0"/>
              <a:t>For each function, which functions does it call, and which functions call it?</a:t>
            </a:r>
          </a:p>
          <a:p>
            <a:r>
              <a:rPr lang="en-US" dirty="0" smtClean="0"/>
              <a:t>Index</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Comments</a:t>
            </a:r>
            <a:endParaRPr lang="en-US" dirty="0"/>
          </a:p>
        </p:txBody>
      </p:sp>
      <p:sp>
        <p:nvSpPr>
          <p:cNvPr id="3" name="Content Placeholder 2"/>
          <p:cNvSpPr>
            <a:spLocks noGrp="1"/>
          </p:cNvSpPr>
          <p:nvPr>
            <p:ph sz="quarter" idx="1"/>
          </p:nvPr>
        </p:nvSpPr>
        <p:spPr>
          <a:xfrm>
            <a:off x="457200" y="1447800"/>
            <a:ext cx="7498080" cy="5105400"/>
          </a:xfrm>
        </p:spPr>
        <p:txBody>
          <a:bodyPr>
            <a:normAutofit fontScale="85000" lnSpcReduction="20000"/>
          </a:bodyPr>
          <a:lstStyle/>
          <a:p>
            <a:r>
              <a:rPr lang="en-US" dirty="0" smtClean="0"/>
              <a:t>You should use good commenting habits when you write your code, including commenting specific portions of code – examples in the L1 manual.</a:t>
            </a:r>
          </a:p>
          <a:p>
            <a:r>
              <a:rPr lang="en-US" dirty="0" smtClean="0"/>
              <a:t>Use inline comments (//) rather than block comments (/*…*/), except for headers. Reserve this for debugging. If you try to comment out a section of code that contains a block comment, C will terminate all block comments at the first instance of */</a:t>
            </a:r>
          </a:p>
          <a:p>
            <a:r>
              <a:rPr lang="en-US" dirty="0" smtClean="0"/>
              <a:t>At a minimum, you should have the following comments (this will be part of your final grade):</a:t>
            </a:r>
          </a:p>
          <a:p>
            <a:pPr lvl="1"/>
            <a:r>
              <a:rPr lang="en-US" dirty="0" smtClean="0"/>
              <a:t>File Header</a:t>
            </a:r>
          </a:p>
          <a:p>
            <a:pPr lvl="2"/>
            <a:r>
              <a:rPr lang="en-US" dirty="0" smtClean="0"/>
              <a:t>File Name</a:t>
            </a:r>
          </a:p>
          <a:p>
            <a:pPr lvl="2"/>
            <a:r>
              <a:rPr lang="en-US" dirty="0" smtClean="0"/>
              <a:t>Author Names</a:t>
            </a:r>
          </a:p>
          <a:p>
            <a:pPr lvl="2"/>
            <a:r>
              <a:rPr lang="en-US" dirty="0" smtClean="0"/>
              <a:t>Version/Last Modified Date</a:t>
            </a:r>
          </a:p>
          <a:p>
            <a:pPr lvl="1"/>
            <a:r>
              <a:rPr lang="en-US" dirty="0" smtClean="0"/>
              <a:t>Procedure/Data Type Header</a:t>
            </a:r>
          </a:p>
          <a:p>
            <a:pPr lvl="2"/>
            <a:r>
              <a:rPr lang="en-US" dirty="0" smtClean="0"/>
              <a:t>Procedure Name</a:t>
            </a:r>
          </a:p>
          <a:p>
            <a:pPr lvl="2"/>
            <a:r>
              <a:rPr lang="en-US" dirty="0" smtClean="0"/>
              <a:t>Parameters – name, type, and its purpose</a:t>
            </a:r>
          </a:p>
          <a:p>
            <a:pPr lvl="2"/>
            <a:r>
              <a:rPr lang="en-US" dirty="0" smtClean="0"/>
              <a:t>Return value</a:t>
            </a:r>
          </a:p>
          <a:p>
            <a:pPr lvl="2"/>
            <a:r>
              <a:rPr lang="en-US" dirty="0" smtClean="0"/>
              <a:t>List of procedures called and global variables accessed/modified</a:t>
            </a:r>
          </a:p>
          <a:p>
            <a:pPr lvl="2"/>
            <a:r>
              <a:rPr lang="en-US" dirty="0" smtClean="0"/>
              <a:t>Description and purpose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Support</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Support software is available for use with your project. This support software handles some low level operations for you. You can download the support software from Dr. Mooney’s website. It is the MPX_SUPT.C and MPX_SUPT.H files.</a:t>
            </a:r>
          </a:p>
          <a:p>
            <a:r>
              <a:rPr lang="en-US" dirty="0" smtClean="0"/>
              <a:t>You should include MPX_SUPT.H in your source files and put MPX_SUPT.C into your Turbo C project so it gets linked with your other source files.</a:t>
            </a:r>
          </a:p>
          <a:p>
            <a:r>
              <a:rPr lang="en-US" dirty="0" smtClean="0"/>
              <a:t>Many support functions return error codes, such as ERR_SUP_DATINV. These are listed in the MPX_SUPT.H file and in the manual for the module in which each function is used.</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33</TotalTime>
  <Words>847</Words>
  <Application>Microsoft Office PowerPoint</Application>
  <PresentationFormat>On-screen Show (4:3)</PresentationFormat>
  <Paragraphs>92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CS 450 MPX Project</vt:lpstr>
      <vt:lpstr>Introduction to MPX</vt:lpstr>
      <vt:lpstr>Programming Environment</vt:lpstr>
      <vt:lpstr>User Manual</vt:lpstr>
      <vt:lpstr>User’s Manual Outline</vt:lpstr>
      <vt:lpstr>Programmer’s Manual</vt:lpstr>
      <vt:lpstr>Programmer’s Manual Outline</vt:lpstr>
      <vt:lpstr>Code Comments</vt:lpstr>
      <vt:lpstr>Software Support</vt:lpstr>
      <vt:lpstr>Tips</vt:lpstr>
      <vt:lpstr>Tips (cont.)</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450 MPX Project</dc:title>
  <dc:creator>Tony</dc:creator>
  <cp:lastModifiedBy>Tony Nichols</cp:lastModifiedBy>
  <cp:revision>5</cp:revision>
  <dcterms:created xsi:type="dcterms:W3CDTF">2009-08-21T02:41:24Z</dcterms:created>
  <dcterms:modified xsi:type="dcterms:W3CDTF">2010-01-14T04:21:34Z</dcterms:modified>
</cp:coreProperties>
</file>