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notesMasterIdLst>
    <p:notesMasterId r:id="rId23"/>
  </p:notesMasterIdLst>
  <p:sldIdLst>
    <p:sldId id="256" r:id="rId2"/>
    <p:sldId id="305" r:id="rId3"/>
    <p:sldId id="309" r:id="rId4"/>
    <p:sldId id="306" r:id="rId5"/>
    <p:sldId id="307" r:id="rId6"/>
    <p:sldId id="308"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04" r:id="rId21"/>
    <p:sldId id="32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70" autoAdjust="0"/>
  </p:normalViewPr>
  <p:slideViewPr>
    <p:cSldViewPr>
      <p:cViewPr varScale="1">
        <p:scale>
          <a:sx n="69" d="100"/>
          <a:sy n="69"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F45C3E4-73F5-4818-8743-32FA3689C1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3F85813-4B73-4D72-91CB-AC1113250FEB}" type="slidenum">
              <a:rPr lang="en-US" smtClean="0"/>
              <a:pPr/>
              <a:t>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p>
        </p:txBody>
      </p:sp>
      <p:sp>
        <p:nvSpPr>
          <p:cNvPr id="34820" name="Slide Number Placeholder 3"/>
          <p:cNvSpPr>
            <a:spLocks noGrp="1"/>
          </p:cNvSpPr>
          <p:nvPr>
            <p:ph type="sldNum" sz="quarter" idx="5"/>
          </p:nvPr>
        </p:nvSpPr>
        <p:spPr>
          <a:noFill/>
        </p:spPr>
        <p:txBody>
          <a:bodyPr/>
          <a:lstStyle/>
          <a:p>
            <a:fld id="{CFA798BD-CC38-41F7-A386-9FFD0A53D0A3}"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p>
        </p:txBody>
      </p:sp>
      <p:sp>
        <p:nvSpPr>
          <p:cNvPr id="35844" name="Slide Number Placeholder 3"/>
          <p:cNvSpPr>
            <a:spLocks noGrp="1"/>
          </p:cNvSpPr>
          <p:nvPr>
            <p:ph type="sldNum" sz="quarter" idx="5"/>
          </p:nvPr>
        </p:nvSpPr>
        <p:spPr>
          <a:noFill/>
        </p:spPr>
        <p:txBody>
          <a:bodyPr/>
          <a:lstStyle/>
          <a:p>
            <a:fld id="{EFF20C96-7834-43DC-B576-184BD1E9D366}"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p>
        </p:txBody>
      </p:sp>
      <p:sp>
        <p:nvSpPr>
          <p:cNvPr id="36868" name="Slide Number Placeholder 3"/>
          <p:cNvSpPr>
            <a:spLocks noGrp="1"/>
          </p:cNvSpPr>
          <p:nvPr>
            <p:ph type="sldNum" sz="quarter" idx="5"/>
          </p:nvPr>
        </p:nvSpPr>
        <p:spPr>
          <a:noFill/>
        </p:spPr>
        <p:txBody>
          <a:bodyPr/>
          <a:lstStyle/>
          <a:p>
            <a:fld id="{2F401406-43E0-49E7-B38B-4623CE769ACA}"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p>
        </p:txBody>
      </p:sp>
      <p:sp>
        <p:nvSpPr>
          <p:cNvPr id="37892" name="Slide Number Placeholder 3"/>
          <p:cNvSpPr>
            <a:spLocks noGrp="1"/>
          </p:cNvSpPr>
          <p:nvPr>
            <p:ph type="sldNum" sz="quarter" idx="5"/>
          </p:nvPr>
        </p:nvSpPr>
        <p:spPr>
          <a:noFill/>
        </p:spPr>
        <p:txBody>
          <a:bodyPr/>
          <a:lstStyle/>
          <a:p>
            <a:fld id="{5D9819DF-304C-40AB-AE42-56336A6AFFB2}"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smtClean="0"/>
          </a:p>
        </p:txBody>
      </p:sp>
      <p:sp>
        <p:nvSpPr>
          <p:cNvPr id="38916" name="Slide Number Placeholder 3"/>
          <p:cNvSpPr>
            <a:spLocks noGrp="1"/>
          </p:cNvSpPr>
          <p:nvPr>
            <p:ph type="sldNum" sz="quarter" idx="5"/>
          </p:nvPr>
        </p:nvSpPr>
        <p:spPr>
          <a:noFill/>
        </p:spPr>
        <p:txBody>
          <a:bodyPr/>
          <a:lstStyle/>
          <a:p>
            <a:fld id="{B5C064F5-50C8-488A-918C-69B3B7776313}"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a:noFill/>
        </p:spPr>
        <p:txBody>
          <a:bodyPr/>
          <a:lstStyle/>
          <a:p>
            <a:fld id="{D67125F5-2766-40B2-BCC5-48BEAA277679}"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p>
        </p:txBody>
      </p:sp>
      <p:sp>
        <p:nvSpPr>
          <p:cNvPr id="40964" name="Slide Number Placeholder 3"/>
          <p:cNvSpPr>
            <a:spLocks noGrp="1"/>
          </p:cNvSpPr>
          <p:nvPr>
            <p:ph type="sldNum" sz="quarter" idx="5"/>
          </p:nvPr>
        </p:nvSpPr>
        <p:spPr>
          <a:noFill/>
        </p:spPr>
        <p:txBody>
          <a:bodyPr/>
          <a:lstStyle/>
          <a:p>
            <a:fld id="{700C38D0-BB02-4B8D-96EE-FCDF710E81D9}"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fld id="{401BA6C0-5313-4A7E-9C7E-1248A41EA19B}"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F44FE086-2FBB-4723-A4D4-3414D312A672}"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fld id="{B43F9498-95DC-4686-B774-28887415EC29}"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p>
        </p:txBody>
      </p:sp>
      <p:sp>
        <p:nvSpPr>
          <p:cNvPr id="26628" name="Slide Number Placeholder 3"/>
          <p:cNvSpPr>
            <a:spLocks noGrp="1"/>
          </p:cNvSpPr>
          <p:nvPr>
            <p:ph type="sldNum" sz="quarter" idx="5"/>
          </p:nvPr>
        </p:nvSpPr>
        <p:spPr>
          <a:noFill/>
        </p:spPr>
        <p:txBody>
          <a:bodyPr/>
          <a:lstStyle/>
          <a:p>
            <a:fld id="{F253A6B1-5436-4F6B-A7FE-07BF294AD555}"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14C36A0-7A92-4727-B2CE-E406EB043026}" type="slidenum">
              <a:rPr lang="en-US" smtClean="0"/>
              <a:pPr/>
              <a:t>20</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40F67A0A-C645-42CE-B628-0125D8D0A6B4}" type="slidenum">
              <a:rPr lang="en-US" smtClean="0"/>
              <a:pPr/>
              <a:t>21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a:spLocks noGrp="1"/>
          </p:cNvSpPr>
          <p:nvPr>
            <p:ph type="sldNum" sz="quarter" idx="5"/>
          </p:nvPr>
        </p:nvSpPr>
        <p:spPr>
          <a:noFill/>
        </p:spPr>
        <p:txBody>
          <a:bodyPr/>
          <a:lstStyle/>
          <a:p>
            <a:fld id="{6E9CB06D-A1A5-4555-8E5B-039B268C2DD0}"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a:spLocks noGrp="1"/>
          </p:cNvSpPr>
          <p:nvPr>
            <p:ph type="sldNum" sz="quarter" idx="5"/>
          </p:nvPr>
        </p:nvSpPr>
        <p:spPr>
          <a:noFill/>
        </p:spPr>
        <p:txBody>
          <a:bodyPr/>
          <a:lstStyle/>
          <a:p>
            <a:fld id="{C6C1F5F1-B734-4EE5-B211-FEDCB38988C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63F2F7B9-DFAB-4241-A244-9C6AD3CC7E64}"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a:spLocks noGrp="1"/>
          </p:cNvSpPr>
          <p:nvPr>
            <p:ph type="sldNum" sz="quarter" idx="5"/>
          </p:nvPr>
        </p:nvSpPr>
        <p:spPr>
          <a:noFill/>
        </p:spPr>
        <p:txBody>
          <a:bodyPr/>
          <a:lstStyle/>
          <a:p>
            <a:fld id="{D991C853-5985-4F68-9FF0-E62398577EB6}"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a:spLocks noGrp="1"/>
          </p:cNvSpPr>
          <p:nvPr>
            <p:ph type="sldNum" sz="quarter" idx="5"/>
          </p:nvPr>
        </p:nvSpPr>
        <p:spPr>
          <a:noFill/>
        </p:spPr>
        <p:txBody>
          <a:bodyPr/>
          <a:lstStyle/>
          <a:p>
            <a:fld id="{DC8F2B48-4348-416B-A6AC-6AEAE31F6F98}"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p>
        </p:txBody>
      </p:sp>
      <p:sp>
        <p:nvSpPr>
          <p:cNvPr id="32772" name="Slide Number Placeholder 3"/>
          <p:cNvSpPr>
            <a:spLocks noGrp="1"/>
          </p:cNvSpPr>
          <p:nvPr>
            <p:ph type="sldNum" sz="quarter" idx="5"/>
          </p:nvPr>
        </p:nvSpPr>
        <p:spPr>
          <a:noFill/>
        </p:spPr>
        <p:txBody>
          <a:bodyPr/>
          <a:lstStyle/>
          <a:p>
            <a:fld id="{1DF347DB-26B8-4D7C-AA19-F69D89925A0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a:spLocks noGrp="1"/>
          </p:cNvSpPr>
          <p:nvPr>
            <p:ph type="sldNum" sz="quarter" idx="5"/>
          </p:nvPr>
        </p:nvSpPr>
        <p:spPr>
          <a:noFill/>
        </p:spPr>
        <p:txBody>
          <a:bodyPr/>
          <a:lstStyle/>
          <a:p>
            <a:fld id="{281CA244-9056-4851-B0D9-DE1CD74C22D6}"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67BC0B21-E15E-4303-99D6-C701AD3E4DE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DC9AE2-9877-4289-9B41-576335A3703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D3F785-A0CD-4FEF-A9C6-80B267FCB7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C1AD8-A03E-49AC-8CBA-5143FC613F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C66B74-0B65-419B-AF41-9B3273D027F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DDA0C15-0651-4E05-9579-DE0CDE19C82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EBA47714-303C-4ADF-873C-F373F7BC6E39}"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CE6F21EE-3FE9-40AE-A46F-2A35B99D255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074E784-B39A-45E8-BBA4-A5AA37CBB41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FD13028-19E4-4AF5-A439-73F8E65D0B3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8E12908-45EE-41D2-9ED8-2E2987E1EA4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70265700-B33A-4496-A858-29D5D1A4448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CS 450</a:t>
            </a:r>
          </a:p>
        </p:txBody>
      </p:sp>
      <p:sp>
        <p:nvSpPr>
          <p:cNvPr id="3075" name="Rectangle 3"/>
          <p:cNvSpPr>
            <a:spLocks noGrp="1" noChangeArrowheads="1"/>
          </p:cNvSpPr>
          <p:nvPr>
            <p:ph type="subTitle" idx="1"/>
          </p:nvPr>
        </p:nvSpPr>
        <p:spPr/>
        <p:txBody>
          <a:bodyPr/>
          <a:lstStyle/>
          <a:p>
            <a:pPr eaLnBrk="1" hangingPunct="1"/>
            <a:r>
              <a:rPr lang="en-US" smtClean="0"/>
              <a:t>Module R1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Display Date</a:t>
            </a:r>
          </a:p>
        </p:txBody>
      </p:sp>
      <p:sp>
        <p:nvSpPr>
          <p:cNvPr id="12291" name="Content Placeholder 2"/>
          <p:cNvSpPr>
            <a:spLocks noGrp="1"/>
          </p:cNvSpPr>
          <p:nvPr>
            <p:ph idx="1"/>
          </p:nvPr>
        </p:nvSpPr>
        <p:spPr/>
        <p:txBody>
          <a:bodyPr/>
          <a:lstStyle/>
          <a:p>
            <a:pPr eaLnBrk="1" hangingPunct="1"/>
            <a:r>
              <a:rPr lang="en-US" sz="1800" smtClean="0"/>
              <a:t>You need to implement a command that will display the current date on the screen.  Possible syntax is “showdate”, “date”, “getdate”, etc.</a:t>
            </a:r>
          </a:p>
          <a:p>
            <a:pPr eaLnBrk="1" hangingPunct="1"/>
            <a:r>
              <a:rPr lang="en-US" sz="1800" smtClean="0"/>
              <a:t>A support function is available which will help you with retrieving the system date.</a:t>
            </a:r>
          </a:p>
          <a:p>
            <a:pPr lvl="1" eaLnBrk="1" hangingPunct="1"/>
            <a:r>
              <a:rPr lang="en-US" sz="1800" smtClean="0"/>
              <a:t>void sys_get_date(date_rec *date_p);</a:t>
            </a:r>
          </a:p>
          <a:p>
            <a:pPr lvl="1" eaLnBrk="1" hangingPunct="1"/>
            <a:r>
              <a:rPr lang="en-US" sz="1800" smtClean="0"/>
              <a:t>Date_rec is a data structure defined in the support software with the following attributes:</a:t>
            </a:r>
          </a:p>
          <a:p>
            <a:pPr lvl="2" eaLnBrk="1" hangingPunct="1"/>
            <a:r>
              <a:rPr lang="en-US" sz="1400" smtClean="0"/>
              <a:t>int month</a:t>
            </a:r>
          </a:p>
          <a:p>
            <a:pPr lvl="2" eaLnBrk="1" hangingPunct="1"/>
            <a:r>
              <a:rPr lang="en-US" sz="1400" smtClean="0"/>
              <a:t>int day</a:t>
            </a:r>
          </a:p>
          <a:p>
            <a:pPr lvl="2" eaLnBrk="1" hangingPunct="1"/>
            <a:r>
              <a:rPr lang="en-US" sz="1400" smtClean="0"/>
              <a:t>int year</a:t>
            </a:r>
          </a:p>
          <a:p>
            <a:pPr lvl="1" eaLnBrk="1" hangingPunct="1"/>
            <a:r>
              <a:rPr lang="en-US" sz="1800" smtClean="0"/>
              <a:t>To get the current system date, you will need to declare a new date_rec variable, then pass a pointer to that variable to the sys_get_date function, which will set the date.  You can then access the attributes of the date_rec variable and print out the date to the screen.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Set Date</a:t>
            </a:r>
          </a:p>
        </p:txBody>
      </p:sp>
      <p:sp>
        <p:nvSpPr>
          <p:cNvPr id="13315" name="Content Placeholder 2"/>
          <p:cNvSpPr>
            <a:spLocks noGrp="1"/>
          </p:cNvSpPr>
          <p:nvPr>
            <p:ph idx="1"/>
          </p:nvPr>
        </p:nvSpPr>
        <p:spPr/>
        <p:txBody>
          <a:bodyPr/>
          <a:lstStyle/>
          <a:p>
            <a:pPr eaLnBrk="1" hangingPunct="1"/>
            <a:r>
              <a:rPr lang="en-US" sz="1600" dirty="0" smtClean="0"/>
              <a:t>You also need to implement a command that will allow the user to change the system date.</a:t>
            </a:r>
          </a:p>
          <a:p>
            <a:pPr eaLnBrk="1" hangingPunct="1"/>
            <a:r>
              <a:rPr lang="en-US" sz="1600" dirty="0" smtClean="0"/>
              <a:t>You can either have the user type the new date as an argument with the set date command (ex: “</a:t>
            </a:r>
            <a:r>
              <a:rPr lang="en-US" sz="1600" dirty="0" err="1" smtClean="0"/>
              <a:t>setdate</a:t>
            </a:r>
            <a:r>
              <a:rPr lang="en-US" sz="1600" dirty="0" smtClean="0"/>
              <a:t> 12-20-2008”) or prompt for the new date in any reasonable format once the </a:t>
            </a:r>
            <a:r>
              <a:rPr lang="en-US" sz="1600" dirty="0" err="1" smtClean="0"/>
              <a:t>setdate</a:t>
            </a:r>
            <a:r>
              <a:rPr lang="en-US" sz="1600" dirty="0" smtClean="0"/>
              <a:t> command is entered.</a:t>
            </a:r>
          </a:p>
          <a:p>
            <a:pPr eaLnBrk="1" hangingPunct="1"/>
            <a:r>
              <a:rPr lang="en-US" sz="1600" dirty="0" smtClean="0"/>
              <a:t>The user may enter any valid date- however you must check that the date is valid (make sure they don’t try to put 31 days in April).  If the date is invalid, you should display an error message.  If the date is valid, you should change the system date, using the support function </a:t>
            </a:r>
            <a:r>
              <a:rPr lang="en-US" sz="1600" dirty="0" err="1" smtClean="0"/>
              <a:t>sys_set_date</a:t>
            </a:r>
            <a:r>
              <a:rPr lang="en-US" sz="1600" dirty="0" smtClean="0"/>
              <a:t>:</a:t>
            </a:r>
          </a:p>
          <a:p>
            <a:pPr lvl="1" eaLnBrk="1" hangingPunct="1"/>
            <a:r>
              <a:rPr lang="en-US" sz="1400" dirty="0" err="1" smtClean="0"/>
              <a:t>int</a:t>
            </a:r>
            <a:r>
              <a:rPr lang="en-US" sz="1400" dirty="0" smtClean="0"/>
              <a:t> </a:t>
            </a:r>
            <a:r>
              <a:rPr lang="en-US" sz="1400" dirty="0" err="1" smtClean="0"/>
              <a:t>sys_set_date</a:t>
            </a:r>
            <a:r>
              <a:rPr lang="en-US" sz="1400" dirty="0" smtClean="0"/>
              <a:t>(</a:t>
            </a:r>
            <a:r>
              <a:rPr lang="en-US" sz="1400" dirty="0" err="1" smtClean="0"/>
              <a:t>date_rec</a:t>
            </a:r>
            <a:r>
              <a:rPr lang="en-US" sz="1400" dirty="0" smtClean="0"/>
              <a:t> *</a:t>
            </a:r>
            <a:r>
              <a:rPr lang="en-US" sz="1400" dirty="0" err="1" smtClean="0"/>
              <a:t>date_p</a:t>
            </a:r>
            <a:r>
              <a:rPr lang="en-US" sz="1400" dirty="0" smtClean="0"/>
              <a:t>);</a:t>
            </a:r>
          </a:p>
          <a:p>
            <a:pPr lvl="2" eaLnBrk="1" hangingPunct="1"/>
            <a:r>
              <a:rPr lang="en-US" sz="1200" dirty="0" smtClean="0"/>
              <a:t>Returns 0 if date successfully set</a:t>
            </a:r>
          </a:p>
          <a:p>
            <a:pPr lvl="2" eaLnBrk="1" hangingPunct="1"/>
            <a:r>
              <a:rPr lang="en-US" sz="1200" dirty="0" smtClean="0"/>
              <a:t>Returns ERR_SUP_INVDAT if the date is invalid</a:t>
            </a:r>
          </a:p>
          <a:p>
            <a:pPr lvl="2" eaLnBrk="1" hangingPunct="1"/>
            <a:r>
              <a:rPr lang="en-US" sz="1200" dirty="0" smtClean="0"/>
              <a:t>Returns ERR_SUP_DATNCH if the date was not changed</a:t>
            </a:r>
          </a:p>
          <a:p>
            <a:pPr lvl="1" eaLnBrk="1" hangingPunct="1"/>
            <a:r>
              <a:rPr lang="en-US" sz="1400" dirty="0" smtClean="0"/>
              <a:t>You will create a new </a:t>
            </a:r>
            <a:r>
              <a:rPr lang="en-US" sz="1400" dirty="0" err="1" smtClean="0"/>
              <a:t>date_rec</a:t>
            </a:r>
            <a:r>
              <a:rPr lang="en-US" sz="1400" dirty="0" smtClean="0"/>
              <a:t> variable, and manually set the day, month, and year to what the user entered, and then call </a:t>
            </a:r>
            <a:r>
              <a:rPr lang="en-US" sz="1400" dirty="0" err="1" smtClean="0"/>
              <a:t>sys_set_date</a:t>
            </a:r>
            <a:r>
              <a:rPr lang="en-US" sz="1400" dirty="0" smtClean="0"/>
              <a:t> to change the date.  Make sure to check the return value and see if an error was detected.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Display MPX Directory</a:t>
            </a:r>
          </a:p>
        </p:txBody>
      </p:sp>
      <p:sp>
        <p:nvSpPr>
          <p:cNvPr id="14339" name="Content Placeholder 2"/>
          <p:cNvSpPr>
            <a:spLocks noGrp="1"/>
          </p:cNvSpPr>
          <p:nvPr>
            <p:ph idx="1"/>
          </p:nvPr>
        </p:nvSpPr>
        <p:spPr/>
        <p:txBody>
          <a:bodyPr/>
          <a:lstStyle/>
          <a:p>
            <a:pPr eaLnBrk="1" hangingPunct="1"/>
            <a:r>
              <a:rPr lang="en-US" sz="1200" dirty="0" smtClean="0"/>
              <a:t>This is similar to the “dir” command in DOS.  You will implement a command that will list all files with the .MPX extension in a given directory.  You must display the name of the file and size in bytes.</a:t>
            </a:r>
          </a:p>
          <a:p>
            <a:pPr eaLnBrk="1" hangingPunct="1"/>
            <a:r>
              <a:rPr lang="en-US" sz="1200" dirty="0" smtClean="0"/>
              <a:t>You can define in your code a default directory to always search, or allow the user to enter a specific directory from the command line.</a:t>
            </a:r>
          </a:p>
          <a:p>
            <a:pPr eaLnBrk="1" hangingPunct="1"/>
            <a:r>
              <a:rPr lang="en-US" sz="1200" dirty="0" smtClean="0"/>
              <a:t>There are some support procedures to help you out</a:t>
            </a:r>
          </a:p>
          <a:p>
            <a:pPr lvl="1" eaLnBrk="1" hangingPunct="1"/>
            <a:r>
              <a:rPr lang="en-US" sz="1200" dirty="0" err="1" smtClean="0"/>
              <a:t>int</a:t>
            </a:r>
            <a:r>
              <a:rPr lang="en-US" sz="1200" dirty="0" smtClean="0"/>
              <a:t> </a:t>
            </a:r>
            <a:r>
              <a:rPr lang="en-US" sz="1200" dirty="0" err="1" smtClean="0"/>
              <a:t>sys_open_dir</a:t>
            </a:r>
            <a:r>
              <a:rPr lang="en-US" sz="1200" dirty="0" smtClean="0"/>
              <a:t>(char </a:t>
            </a:r>
            <a:r>
              <a:rPr lang="en-US" sz="1200" dirty="0" err="1" smtClean="0"/>
              <a:t>dir_name</a:t>
            </a:r>
            <a:r>
              <a:rPr lang="en-US" sz="1200" dirty="0" smtClean="0"/>
              <a:t>[]);  -This function simply opens a directory to be searched</a:t>
            </a:r>
          </a:p>
          <a:p>
            <a:pPr lvl="2" eaLnBrk="1" hangingPunct="1"/>
            <a:r>
              <a:rPr lang="en-US" sz="1200" dirty="0" smtClean="0"/>
              <a:t>Returns 0 if no error</a:t>
            </a:r>
          </a:p>
          <a:p>
            <a:pPr lvl="2" eaLnBrk="1" hangingPunct="1"/>
            <a:r>
              <a:rPr lang="en-US" sz="1200" dirty="0" smtClean="0"/>
              <a:t>Returns ERR_SUP_INVDIR if </a:t>
            </a:r>
            <a:r>
              <a:rPr lang="en-US" sz="1200" dirty="0" err="1" smtClean="0"/>
              <a:t>dir_name</a:t>
            </a:r>
            <a:r>
              <a:rPr lang="en-US" sz="1200" dirty="0" smtClean="0"/>
              <a:t> is not a valid directory</a:t>
            </a:r>
          </a:p>
          <a:p>
            <a:pPr lvl="2" eaLnBrk="1" hangingPunct="1"/>
            <a:r>
              <a:rPr lang="en-US" sz="1200" dirty="0" smtClean="0"/>
              <a:t>Returns ERR_SUP_DIRNOPN if directory couldn’t be opened</a:t>
            </a:r>
          </a:p>
          <a:p>
            <a:pPr lvl="1" eaLnBrk="1" hangingPunct="1"/>
            <a:r>
              <a:rPr lang="en-US" sz="1200" dirty="0" err="1" smtClean="0"/>
              <a:t>int</a:t>
            </a:r>
            <a:r>
              <a:rPr lang="en-US" sz="1200" dirty="0" smtClean="0"/>
              <a:t> </a:t>
            </a:r>
            <a:r>
              <a:rPr lang="en-US" sz="1200" dirty="0" err="1" smtClean="0"/>
              <a:t>sys_get_entry</a:t>
            </a:r>
            <a:r>
              <a:rPr lang="en-US" sz="1200" dirty="0" smtClean="0"/>
              <a:t>(char </a:t>
            </a:r>
            <a:r>
              <a:rPr lang="en-US" sz="1200" dirty="0" err="1" smtClean="0"/>
              <a:t>name_buf</a:t>
            </a:r>
            <a:r>
              <a:rPr lang="en-US" sz="1200" dirty="0" smtClean="0"/>
              <a:t>[], </a:t>
            </a:r>
            <a:r>
              <a:rPr lang="en-US" sz="1200" dirty="0" err="1" smtClean="0"/>
              <a:t>int</a:t>
            </a:r>
            <a:r>
              <a:rPr lang="en-US" sz="1200" dirty="0" smtClean="0"/>
              <a:t> </a:t>
            </a:r>
            <a:r>
              <a:rPr lang="en-US" sz="1200" dirty="0" err="1" smtClean="0"/>
              <a:t>buf_size</a:t>
            </a:r>
            <a:r>
              <a:rPr lang="en-US" sz="1200" dirty="0" smtClean="0"/>
              <a:t>, long *</a:t>
            </a:r>
            <a:r>
              <a:rPr lang="en-US" sz="1200" dirty="0" err="1" smtClean="0"/>
              <a:t>file_size_p</a:t>
            </a:r>
            <a:r>
              <a:rPr lang="en-US" sz="1200" dirty="0" smtClean="0"/>
              <a:t>); -automatically searches the open directory for the next .MPX file that hasn’t been retrieved</a:t>
            </a:r>
          </a:p>
          <a:p>
            <a:pPr lvl="2" eaLnBrk="1" hangingPunct="1"/>
            <a:r>
              <a:rPr lang="en-US" sz="1200" dirty="0" err="1" smtClean="0"/>
              <a:t>name_buf</a:t>
            </a:r>
            <a:r>
              <a:rPr lang="en-US" sz="1200" dirty="0" smtClean="0"/>
              <a:t>: a buffer you create- </a:t>
            </a:r>
            <a:r>
              <a:rPr lang="en-US" sz="1200" dirty="0" err="1" smtClean="0"/>
              <a:t>sys_get_entry</a:t>
            </a:r>
            <a:r>
              <a:rPr lang="en-US" sz="1200" dirty="0" smtClean="0"/>
              <a:t> will store the name of an MPX file here</a:t>
            </a:r>
          </a:p>
          <a:p>
            <a:pPr lvl="2" eaLnBrk="1" hangingPunct="1"/>
            <a:r>
              <a:rPr lang="en-US" sz="1200" dirty="0" err="1" smtClean="0"/>
              <a:t>buf_size</a:t>
            </a:r>
            <a:r>
              <a:rPr lang="en-US" sz="1200" dirty="0" smtClean="0"/>
              <a:t>: size of </a:t>
            </a:r>
            <a:r>
              <a:rPr lang="en-US" sz="1200" dirty="0" err="1" smtClean="0"/>
              <a:t>name_buf</a:t>
            </a:r>
            <a:endParaRPr lang="en-US" sz="1200" dirty="0" smtClean="0"/>
          </a:p>
          <a:p>
            <a:pPr lvl="2" eaLnBrk="1" hangingPunct="1"/>
            <a:r>
              <a:rPr lang="en-US" sz="1200" dirty="0" err="1" smtClean="0"/>
              <a:t>file_size_p</a:t>
            </a:r>
            <a:r>
              <a:rPr lang="en-US" sz="1200" dirty="0" smtClean="0"/>
              <a:t>: </a:t>
            </a:r>
            <a:r>
              <a:rPr lang="en-US" sz="1200" dirty="0" err="1" smtClean="0"/>
              <a:t>sys_get_entry</a:t>
            </a:r>
            <a:r>
              <a:rPr lang="en-US" sz="1200" dirty="0" smtClean="0"/>
              <a:t> puts the size of the file here</a:t>
            </a:r>
          </a:p>
          <a:p>
            <a:pPr lvl="2" eaLnBrk="1" hangingPunct="1"/>
            <a:r>
              <a:rPr lang="en-US" sz="1200" dirty="0" smtClean="0"/>
              <a:t>Returns 0 if no error</a:t>
            </a:r>
          </a:p>
          <a:p>
            <a:pPr lvl="2" eaLnBrk="1" hangingPunct="1"/>
            <a:r>
              <a:rPr lang="en-US" sz="1200" dirty="0" smtClean="0"/>
              <a:t>ERR_SUP_DIRNOP if the directory is not open</a:t>
            </a:r>
          </a:p>
          <a:p>
            <a:pPr lvl="2" eaLnBrk="1" hangingPunct="1"/>
            <a:r>
              <a:rPr lang="en-US" sz="1200" dirty="0" smtClean="0"/>
              <a:t>ERR_SUP_NOENTR if there are no more .MPX files</a:t>
            </a:r>
          </a:p>
          <a:p>
            <a:pPr lvl="2" eaLnBrk="1" hangingPunct="1"/>
            <a:r>
              <a:rPr lang="en-US" sz="1200" dirty="0" smtClean="0"/>
              <a:t>ERR_SUP_RFDFAIL if the read failed</a:t>
            </a:r>
          </a:p>
          <a:p>
            <a:pPr lvl="2" eaLnBrk="1" hangingPunct="1"/>
            <a:r>
              <a:rPr lang="en-US" sz="1200" dirty="0" smtClean="0"/>
              <a:t>ERR_SUP_NAMLNG if the file name was too long for your buffer</a:t>
            </a:r>
          </a:p>
          <a:p>
            <a:pPr lvl="1" eaLnBrk="1" hangingPunct="1"/>
            <a:r>
              <a:rPr lang="en-US" sz="1200" dirty="0" err="1" smtClean="0"/>
              <a:t>int</a:t>
            </a:r>
            <a:r>
              <a:rPr lang="en-US" sz="1200" dirty="0" smtClean="0"/>
              <a:t> </a:t>
            </a:r>
            <a:r>
              <a:rPr lang="en-US" sz="1200" dirty="0" err="1" smtClean="0"/>
              <a:t>sys_close_dir</a:t>
            </a:r>
            <a:r>
              <a:rPr lang="en-US" sz="1200" dirty="0" smtClean="0"/>
              <a:t>(void);  -closes the currently open directory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How to get a directory listing</a:t>
            </a:r>
          </a:p>
        </p:txBody>
      </p:sp>
      <p:sp>
        <p:nvSpPr>
          <p:cNvPr id="15363" name="Content Placeholder 2"/>
          <p:cNvSpPr>
            <a:spLocks noGrp="1"/>
          </p:cNvSpPr>
          <p:nvPr>
            <p:ph idx="1"/>
          </p:nvPr>
        </p:nvSpPr>
        <p:spPr/>
        <p:txBody>
          <a:bodyPr/>
          <a:lstStyle/>
          <a:p>
            <a:pPr marL="514350" indent="-514350" eaLnBrk="1" hangingPunct="1">
              <a:buFont typeface="Arial Black" pitchFamily="34" charset="0"/>
              <a:buAutoNum type="arabicPeriod"/>
            </a:pPr>
            <a:r>
              <a:rPr lang="en-US" sz="2400" smtClean="0"/>
              <a:t>Open the directory using sys_open_dir</a:t>
            </a:r>
          </a:p>
          <a:p>
            <a:pPr marL="514350" indent="-514350" eaLnBrk="1" hangingPunct="1"/>
            <a:r>
              <a:rPr lang="en-US" sz="2400" smtClean="0"/>
              <a:t>When you call sys_open_dir, you can open the current directory by passing “\0” as the first parameter</a:t>
            </a:r>
          </a:p>
          <a:p>
            <a:pPr marL="514350" indent="-514350" eaLnBrk="1" hangingPunct="1">
              <a:buFont typeface="Arial Black" pitchFamily="34" charset="0"/>
              <a:buAutoNum type="arabicPeriod" startAt="2"/>
            </a:pPr>
            <a:r>
              <a:rPr lang="en-US" sz="2400" smtClean="0"/>
              <a:t>Call sys_get_entry and display the information about each file.  Continuously call sys_get entry until ERR_SUP_NOENTR is returned.</a:t>
            </a:r>
          </a:p>
          <a:p>
            <a:pPr marL="514350" indent="-514350" eaLnBrk="1" hangingPunct="1">
              <a:buFont typeface="Arial Black" pitchFamily="34" charset="0"/>
              <a:buAutoNum type="arabicPeriod" startAt="2"/>
            </a:pPr>
            <a:r>
              <a:rPr lang="en-US" sz="2400" smtClean="0"/>
              <a:t>Close the directory using sys_close_dir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Terminate MPX</a:t>
            </a:r>
          </a:p>
        </p:txBody>
      </p:sp>
      <p:sp>
        <p:nvSpPr>
          <p:cNvPr id="16387" name="Content Placeholder 2"/>
          <p:cNvSpPr>
            <a:spLocks noGrp="1"/>
          </p:cNvSpPr>
          <p:nvPr>
            <p:ph idx="1"/>
          </p:nvPr>
        </p:nvSpPr>
        <p:spPr/>
        <p:txBody>
          <a:bodyPr/>
          <a:lstStyle/>
          <a:p>
            <a:pPr eaLnBrk="1" hangingPunct="1"/>
            <a:r>
              <a:rPr lang="en-US" sz="2800" dirty="0" smtClean="0"/>
              <a:t>Single command with no arguments, such as quit, exit, etc.</a:t>
            </a:r>
          </a:p>
          <a:p>
            <a:pPr eaLnBrk="1" hangingPunct="1"/>
            <a:r>
              <a:rPr lang="en-US" sz="2800" dirty="0" smtClean="0"/>
              <a:t>However, it must confirm that the user wants to exit MPX by asking something like “Are you sure you want to exit?” and requiring the user to confirm their intentions. </a:t>
            </a:r>
          </a:p>
          <a:p>
            <a:pPr eaLnBrk="1" hangingPunct="1"/>
            <a:r>
              <a:rPr lang="en-US" sz="2800" dirty="0" smtClean="0"/>
              <a:t>Once the user has confirmed, you should terminate the system, making sure to reclaim any memory you allocated.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Sys_init/exit support functions</a:t>
            </a:r>
          </a:p>
        </p:txBody>
      </p:sp>
      <p:sp>
        <p:nvSpPr>
          <p:cNvPr id="17411" name="Content Placeholder 2"/>
          <p:cNvSpPr>
            <a:spLocks noGrp="1"/>
          </p:cNvSpPr>
          <p:nvPr>
            <p:ph idx="1"/>
          </p:nvPr>
        </p:nvSpPr>
        <p:spPr/>
        <p:txBody>
          <a:bodyPr/>
          <a:lstStyle/>
          <a:p>
            <a:pPr eaLnBrk="1" hangingPunct="1"/>
            <a:r>
              <a:rPr lang="en-US" smtClean="0"/>
              <a:t>int sys_init(int module);</a:t>
            </a:r>
          </a:p>
          <a:p>
            <a:pPr lvl="1" eaLnBrk="1" hangingPunct="1"/>
            <a:r>
              <a:rPr lang="en-US" smtClean="0"/>
              <a:t>This should be the first line of code you execute.  You will update this line with each module.  For now, you should use MODULE_R1 as the parameter.  This function initializes certain support software variables.</a:t>
            </a:r>
          </a:p>
          <a:p>
            <a:pPr eaLnBrk="1" hangingPunct="1"/>
            <a:r>
              <a:rPr lang="en-US" smtClean="0"/>
              <a:t>void sys_exit();</a:t>
            </a:r>
          </a:p>
          <a:p>
            <a:pPr lvl="1" eaLnBrk="1" hangingPunct="1"/>
            <a:r>
              <a:rPr lang="en-US" smtClean="0"/>
              <a:t>Should be the last line of code you call in your code.  It will terminate MPX.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Sys_req</a:t>
            </a:r>
          </a:p>
        </p:txBody>
      </p:sp>
      <p:sp>
        <p:nvSpPr>
          <p:cNvPr id="18435" name="Content Placeholder 2"/>
          <p:cNvSpPr>
            <a:spLocks noGrp="1"/>
          </p:cNvSpPr>
          <p:nvPr>
            <p:ph idx="1"/>
          </p:nvPr>
        </p:nvSpPr>
        <p:spPr/>
        <p:txBody>
          <a:bodyPr/>
          <a:lstStyle/>
          <a:p>
            <a:pPr eaLnBrk="1" hangingPunct="1"/>
            <a:r>
              <a:rPr lang="en-US" sz="2400" dirty="0" err="1" smtClean="0"/>
              <a:t>int</a:t>
            </a:r>
            <a:r>
              <a:rPr lang="en-US" sz="2400" dirty="0" smtClean="0"/>
              <a:t> </a:t>
            </a:r>
            <a:r>
              <a:rPr lang="en-US" sz="2400" dirty="0" err="1" smtClean="0"/>
              <a:t>sys_req</a:t>
            </a:r>
            <a:r>
              <a:rPr lang="en-US" sz="2400" dirty="0" smtClean="0"/>
              <a:t>(</a:t>
            </a:r>
            <a:r>
              <a:rPr lang="en-US" sz="2400" dirty="0" err="1" smtClean="0"/>
              <a:t>int</a:t>
            </a:r>
            <a:r>
              <a:rPr lang="en-US" sz="2400" dirty="0" smtClean="0"/>
              <a:t> </a:t>
            </a:r>
            <a:r>
              <a:rPr lang="en-US" sz="2400" dirty="0" err="1" smtClean="0"/>
              <a:t>op_code</a:t>
            </a:r>
            <a:r>
              <a:rPr lang="en-US" sz="2400" dirty="0" smtClean="0"/>
              <a:t>, </a:t>
            </a:r>
            <a:r>
              <a:rPr lang="en-US" sz="2400" dirty="0" err="1" smtClean="0"/>
              <a:t>int</a:t>
            </a:r>
            <a:r>
              <a:rPr lang="en-US" sz="2400" dirty="0" smtClean="0"/>
              <a:t> </a:t>
            </a:r>
            <a:r>
              <a:rPr lang="en-US" sz="2400" dirty="0" err="1" smtClean="0"/>
              <a:t>device_id</a:t>
            </a:r>
            <a:r>
              <a:rPr lang="en-US" sz="2400" dirty="0" smtClean="0"/>
              <a:t>, char buffer[], </a:t>
            </a:r>
            <a:r>
              <a:rPr lang="en-US" sz="2400" dirty="0" err="1" smtClean="0"/>
              <a:t>int</a:t>
            </a:r>
            <a:r>
              <a:rPr lang="en-US" sz="2400" dirty="0" smtClean="0"/>
              <a:t> *</a:t>
            </a:r>
            <a:r>
              <a:rPr lang="en-US" sz="2400" dirty="0" err="1" smtClean="0"/>
              <a:t>buff_size_p</a:t>
            </a:r>
            <a:r>
              <a:rPr lang="en-US" sz="2400" dirty="0" smtClean="0"/>
              <a:t>);</a:t>
            </a:r>
          </a:p>
          <a:p>
            <a:pPr eaLnBrk="1" hangingPunct="1"/>
            <a:r>
              <a:rPr lang="en-US" sz="2400" dirty="0" err="1" smtClean="0"/>
              <a:t>Sys_req</a:t>
            </a:r>
            <a:r>
              <a:rPr lang="en-US" sz="2400" dirty="0" smtClean="0"/>
              <a:t> is used for many things, including reading/writing to devices and generating interrupts.</a:t>
            </a:r>
          </a:p>
          <a:p>
            <a:pPr eaLnBrk="1" hangingPunct="1"/>
            <a:r>
              <a:rPr lang="en-US" sz="2400" dirty="0" smtClean="0"/>
              <a:t>You </a:t>
            </a:r>
            <a:r>
              <a:rPr lang="en-US" sz="2400" b="1" u="sng" dirty="0" smtClean="0"/>
              <a:t>must</a:t>
            </a:r>
            <a:r>
              <a:rPr lang="en-US" sz="2400" dirty="0" smtClean="0"/>
              <a:t> use </a:t>
            </a:r>
            <a:r>
              <a:rPr lang="en-US" sz="2400" dirty="0" err="1" smtClean="0"/>
              <a:t>sys_req</a:t>
            </a:r>
            <a:r>
              <a:rPr lang="en-US" sz="2400" dirty="0" smtClean="0"/>
              <a:t> to get input from the keyboard.  Do not use </a:t>
            </a:r>
            <a:r>
              <a:rPr lang="en-US" sz="2400" dirty="0" err="1" smtClean="0"/>
              <a:t>scanf</a:t>
            </a:r>
            <a:r>
              <a:rPr lang="en-US" sz="2400" dirty="0" smtClean="0"/>
              <a:t>, </a:t>
            </a:r>
            <a:r>
              <a:rPr lang="en-US" sz="2400" dirty="0" err="1" smtClean="0"/>
              <a:t>fgetc</a:t>
            </a:r>
            <a:r>
              <a:rPr lang="en-US" sz="2400" dirty="0" smtClean="0"/>
              <a:t>, or any other C function.  They will crash your system in later modules, so do not use them at all.  </a:t>
            </a:r>
            <a:r>
              <a:rPr lang="en-US" sz="2400" dirty="0" err="1" smtClean="0"/>
              <a:t>Printf</a:t>
            </a:r>
            <a:r>
              <a:rPr lang="en-US" sz="2400" dirty="0" smtClean="0"/>
              <a:t> will work for output to the screen, however you can use </a:t>
            </a:r>
            <a:r>
              <a:rPr lang="en-US" sz="2400" dirty="0" err="1" smtClean="0"/>
              <a:t>sys_req</a:t>
            </a:r>
            <a:r>
              <a:rPr lang="en-US" sz="2400" dirty="0" smtClean="0"/>
              <a:t> for screen output as well if you choose.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Sys_req (con’t)</a:t>
            </a:r>
          </a:p>
        </p:txBody>
      </p:sp>
      <p:sp>
        <p:nvSpPr>
          <p:cNvPr id="19459" name="Content Placeholder 2"/>
          <p:cNvSpPr>
            <a:spLocks noGrp="1"/>
          </p:cNvSpPr>
          <p:nvPr>
            <p:ph idx="1"/>
          </p:nvPr>
        </p:nvSpPr>
        <p:spPr/>
        <p:txBody>
          <a:bodyPr/>
          <a:lstStyle/>
          <a:p>
            <a:pPr eaLnBrk="1" hangingPunct="1"/>
            <a:r>
              <a:rPr lang="en-US" sz="1600" smtClean="0"/>
              <a:t>Paremeters:</a:t>
            </a:r>
          </a:p>
          <a:p>
            <a:pPr lvl="1" eaLnBrk="1" hangingPunct="1"/>
            <a:r>
              <a:rPr lang="en-US" sz="1400" u="sng" smtClean="0"/>
              <a:t>Op_code</a:t>
            </a:r>
            <a:r>
              <a:rPr lang="en-US" sz="1400" smtClean="0"/>
              <a:t>: </a:t>
            </a:r>
          </a:p>
          <a:p>
            <a:pPr lvl="2" eaLnBrk="1" hangingPunct="1"/>
            <a:r>
              <a:rPr lang="en-US" sz="1200" smtClean="0"/>
              <a:t>READ/WRITE: reads or writes data to/from a device</a:t>
            </a:r>
          </a:p>
          <a:p>
            <a:pPr lvl="2" eaLnBrk="1" hangingPunct="1"/>
            <a:r>
              <a:rPr lang="en-US" sz="1200" smtClean="0"/>
              <a:t>CLEAR/GOTOXY: TERMINAL only- clears the screen or moves cursor to a specific point</a:t>
            </a:r>
          </a:p>
          <a:p>
            <a:pPr lvl="2" eaLnBrk="1" hangingPunct="1"/>
            <a:r>
              <a:rPr lang="en-US" sz="1200" smtClean="0"/>
              <a:t>IDLE/EXIT: IDLE means a process is requesting to temporarily stop processing, EXIT means a process wants to exit (This is not the same as sys_exit)</a:t>
            </a:r>
          </a:p>
          <a:p>
            <a:pPr lvl="1" eaLnBrk="1" hangingPunct="1"/>
            <a:r>
              <a:rPr lang="en-US" sz="1400" u="sng" smtClean="0"/>
              <a:t>Device_id</a:t>
            </a:r>
            <a:r>
              <a:rPr lang="en-US" sz="1400" smtClean="0"/>
              <a:t>: TERMINAL, COM_PORT</a:t>
            </a:r>
          </a:p>
          <a:p>
            <a:pPr lvl="1" eaLnBrk="1" hangingPunct="1"/>
            <a:r>
              <a:rPr lang="en-US" sz="1400" u="sng" smtClean="0"/>
              <a:t>Buffer</a:t>
            </a:r>
            <a:r>
              <a:rPr lang="en-US" sz="1400" smtClean="0"/>
              <a:t>: if reading, information that is read is placed in this buffer.  If writing, information is read from this buffer and then written to the device</a:t>
            </a:r>
          </a:p>
          <a:p>
            <a:pPr lvl="1" eaLnBrk="1" hangingPunct="1"/>
            <a:r>
              <a:rPr lang="en-US" sz="1400" u="sng" smtClean="0"/>
              <a:t>Buff_size_p</a:t>
            </a:r>
            <a:r>
              <a:rPr lang="en-US" sz="1400" smtClean="0"/>
              <a:t>:  if reading, the total size of the buffer.  If writing, the number of bytes that should be written from the buffer</a:t>
            </a:r>
          </a:p>
          <a:p>
            <a:pPr eaLnBrk="1" hangingPunct="1"/>
            <a:r>
              <a:rPr lang="en-US" sz="1600" smtClean="0"/>
              <a:t>Returns:</a:t>
            </a:r>
          </a:p>
          <a:p>
            <a:pPr lvl="1" eaLnBrk="1" hangingPunct="1"/>
            <a:r>
              <a:rPr lang="en-US" sz="1600" smtClean="0"/>
              <a:t>A number of errors- consult the R1 manual</a:t>
            </a:r>
          </a:p>
          <a:p>
            <a:pPr eaLnBrk="1" hangingPunct="1"/>
            <a:r>
              <a:rPr lang="en-US" sz="1600" smtClean="0"/>
              <a:t>Sample usage for getting input from the keyboard:</a:t>
            </a:r>
          </a:p>
          <a:p>
            <a:pPr lvl="1" eaLnBrk="1" hangingPunct="1">
              <a:buFontTx/>
              <a:buNone/>
            </a:pPr>
            <a:r>
              <a:rPr lang="en-US" sz="1200" smtClean="0"/>
              <a:t>char buf[80];</a:t>
            </a:r>
          </a:p>
          <a:p>
            <a:pPr lvl="1" eaLnBrk="1" hangingPunct="1">
              <a:buFontTx/>
              <a:buNone/>
            </a:pPr>
            <a:r>
              <a:rPr lang="en-US" sz="1200" smtClean="0"/>
              <a:t>int buf_size = 80;</a:t>
            </a:r>
          </a:p>
          <a:p>
            <a:pPr lvl="1" eaLnBrk="1" hangingPunct="1">
              <a:buFontTx/>
              <a:buNone/>
            </a:pPr>
            <a:r>
              <a:rPr lang="en-US" sz="1200" smtClean="0"/>
              <a:t>int error;</a:t>
            </a:r>
          </a:p>
          <a:p>
            <a:pPr lvl="1" eaLnBrk="1" hangingPunct="1">
              <a:buFontTx/>
              <a:buNone/>
            </a:pPr>
            <a:r>
              <a:rPr lang="en-US" sz="1200" smtClean="0"/>
              <a:t>error  = sys_req(READ, TERMINAL, buf, &amp;buf_size);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Sys_alloc/free_mem</a:t>
            </a:r>
          </a:p>
        </p:txBody>
      </p:sp>
      <p:sp>
        <p:nvSpPr>
          <p:cNvPr id="20483" name="Content Placeholder 2"/>
          <p:cNvSpPr>
            <a:spLocks noGrp="1"/>
          </p:cNvSpPr>
          <p:nvPr>
            <p:ph idx="1"/>
          </p:nvPr>
        </p:nvSpPr>
        <p:spPr/>
        <p:txBody>
          <a:bodyPr/>
          <a:lstStyle/>
          <a:p>
            <a:pPr eaLnBrk="1" hangingPunct="1"/>
            <a:r>
              <a:rPr lang="en-US" sz="2000" dirty="0" smtClean="0"/>
              <a:t>There are support functions for allocating and </a:t>
            </a:r>
            <a:r>
              <a:rPr lang="en-US" sz="2000" dirty="0" err="1" smtClean="0"/>
              <a:t>deallocating</a:t>
            </a:r>
            <a:r>
              <a:rPr lang="en-US" sz="2000" dirty="0" smtClean="0"/>
              <a:t> memory.  You must use these, do not use </a:t>
            </a:r>
            <a:r>
              <a:rPr lang="en-US" sz="2000" dirty="0" err="1" smtClean="0"/>
              <a:t>malloc</a:t>
            </a:r>
            <a:r>
              <a:rPr lang="en-US" sz="2000" dirty="0" smtClean="0"/>
              <a:t> or </a:t>
            </a:r>
            <a:r>
              <a:rPr lang="en-US" sz="2000" dirty="0" err="1" smtClean="0"/>
              <a:t>calloc</a:t>
            </a:r>
            <a:r>
              <a:rPr lang="en-US" sz="2000" dirty="0" smtClean="0"/>
              <a:t> or any other C function.</a:t>
            </a:r>
          </a:p>
          <a:p>
            <a:pPr eaLnBrk="1" hangingPunct="1"/>
            <a:r>
              <a:rPr lang="en-US" sz="2000" dirty="0" smtClean="0"/>
              <a:t>void *</a:t>
            </a:r>
            <a:r>
              <a:rPr lang="en-US" sz="2000" dirty="0" err="1" smtClean="0"/>
              <a:t>sys_alloc_mem</a:t>
            </a:r>
            <a:r>
              <a:rPr lang="en-US" sz="2000" dirty="0" smtClean="0"/>
              <a:t>(</a:t>
            </a:r>
            <a:r>
              <a:rPr lang="en-US" sz="2000" dirty="0" err="1" smtClean="0"/>
              <a:t>size_t</a:t>
            </a:r>
            <a:r>
              <a:rPr lang="en-US" sz="2000" dirty="0" smtClean="0"/>
              <a:t> size);</a:t>
            </a:r>
          </a:p>
          <a:p>
            <a:pPr lvl="1" eaLnBrk="1" hangingPunct="1"/>
            <a:r>
              <a:rPr lang="en-US" sz="2000" dirty="0" smtClean="0"/>
              <a:t>Allocates the number of bytes you specify.  Sample allocation of an array of 80 chars:</a:t>
            </a:r>
          </a:p>
          <a:p>
            <a:pPr lvl="2" eaLnBrk="1" hangingPunct="1"/>
            <a:r>
              <a:rPr lang="en-US" sz="2000" dirty="0" smtClean="0"/>
              <a:t>char *buffer = (char*) </a:t>
            </a:r>
            <a:r>
              <a:rPr lang="en-US" sz="2000" dirty="0" err="1" smtClean="0"/>
              <a:t>sys_alloc_mem</a:t>
            </a:r>
            <a:r>
              <a:rPr lang="en-US" sz="2000" dirty="0" smtClean="0"/>
              <a:t>(</a:t>
            </a:r>
            <a:r>
              <a:rPr lang="en-US" sz="2000" dirty="0" err="1" smtClean="0"/>
              <a:t>sizeof</a:t>
            </a:r>
            <a:r>
              <a:rPr lang="en-US" sz="2000" dirty="0" smtClean="0"/>
              <a:t>(char) * 80);</a:t>
            </a:r>
          </a:p>
          <a:p>
            <a:pPr eaLnBrk="1" hangingPunct="1"/>
            <a:r>
              <a:rPr lang="en-US" sz="2000" dirty="0" err="1" smtClean="0"/>
              <a:t>int</a:t>
            </a:r>
            <a:r>
              <a:rPr lang="en-US" sz="2000" dirty="0" smtClean="0"/>
              <a:t> </a:t>
            </a:r>
            <a:r>
              <a:rPr lang="en-US" sz="2000" dirty="0" err="1" smtClean="0"/>
              <a:t>sys_free_mem</a:t>
            </a:r>
            <a:r>
              <a:rPr lang="en-US" sz="2000" dirty="0" smtClean="0"/>
              <a:t>(void *</a:t>
            </a:r>
            <a:r>
              <a:rPr lang="en-US" sz="2000" dirty="0" err="1" smtClean="0"/>
              <a:t>ptr</a:t>
            </a:r>
            <a:r>
              <a:rPr lang="en-US" sz="2000" dirty="0" smtClean="0"/>
              <a:t>);</a:t>
            </a:r>
          </a:p>
          <a:p>
            <a:pPr lvl="1" eaLnBrk="1" hangingPunct="1"/>
            <a:r>
              <a:rPr lang="en-US" sz="2000" dirty="0" smtClean="0"/>
              <a:t>Frees memory allocated by </a:t>
            </a:r>
            <a:r>
              <a:rPr lang="en-US" sz="2000" dirty="0" err="1" smtClean="0"/>
              <a:t>sys_alloc_mem</a:t>
            </a:r>
            <a:r>
              <a:rPr lang="en-US" sz="2000" dirty="0" smtClean="0"/>
              <a:t>.  Simply pass to it a pointer to the first address of the allocated memory:</a:t>
            </a:r>
          </a:p>
          <a:p>
            <a:pPr lvl="2" eaLnBrk="1" hangingPunct="1"/>
            <a:r>
              <a:rPr lang="en-US" sz="2000" dirty="0" err="1" smtClean="0"/>
              <a:t>int</a:t>
            </a:r>
            <a:r>
              <a:rPr lang="en-US" sz="2000" dirty="0" smtClean="0"/>
              <a:t> err = </a:t>
            </a:r>
            <a:r>
              <a:rPr lang="en-US" sz="2000" dirty="0" err="1" smtClean="0"/>
              <a:t>sys_free_mem</a:t>
            </a:r>
            <a:r>
              <a:rPr lang="en-US" sz="2000" dirty="0" smtClean="0"/>
              <a:t>(buffer);</a:t>
            </a:r>
          </a:p>
          <a:p>
            <a:pPr lvl="2" eaLnBrk="1" hangingPunct="1"/>
            <a:r>
              <a:rPr lang="en-US" sz="2000" dirty="0" smtClean="0"/>
              <a:t>Error codes listed in R1 manual.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Extra Credit</a:t>
            </a:r>
          </a:p>
        </p:txBody>
      </p:sp>
      <p:sp>
        <p:nvSpPr>
          <p:cNvPr id="21507" name="Content Placeholder 2"/>
          <p:cNvSpPr>
            <a:spLocks noGrp="1"/>
          </p:cNvSpPr>
          <p:nvPr>
            <p:ph idx="1"/>
          </p:nvPr>
        </p:nvSpPr>
        <p:spPr/>
        <p:txBody>
          <a:bodyPr/>
          <a:lstStyle/>
          <a:p>
            <a:pPr eaLnBrk="1" hangingPunct="1"/>
            <a:r>
              <a:rPr lang="en-US" sz="2000" dirty="0" smtClean="0"/>
              <a:t>You may do 3 of the following.  They are worth 1% each on your MPX grade and can be turned in with any module</a:t>
            </a:r>
          </a:p>
          <a:p>
            <a:pPr lvl="1" eaLnBrk="1" hangingPunct="1"/>
            <a:r>
              <a:rPr lang="en-US" sz="2000" dirty="0" smtClean="0"/>
              <a:t>History</a:t>
            </a:r>
          </a:p>
          <a:p>
            <a:pPr lvl="2" eaLnBrk="1" hangingPunct="1"/>
            <a:r>
              <a:rPr lang="en-US" sz="2000" dirty="0" smtClean="0"/>
              <a:t>Display a list of the previous commands entered by the user</a:t>
            </a:r>
          </a:p>
          <a:p>
            <a:pPr lvl="1" eaLnBrk="1" hangingPunct="1"/>
            <a:r>
              <a:rPr lang="en-US" sz="2000" dirty="0" smtClean="0"/>
              <a:t>Batch files</a:t>
            </a:r>
          </a:p>
          <a:p>
            <a:pPr lvl="2" eaLnBrk="1" hangingPunct="1"/>
            <a:r>
              <a:rPr lang="en-US" sz="2000" dirty="0" smtClean="0"/>
              <a:t>run commands from a batch file or script</a:t>
            </a:r>
          </a:p>
          <a:p>
            <a:pPr lvl="1" eaLnBrk="1" hangingPunct="1"/>
            <a:r>
              <a:rPr lang="en-US" sz="2000" dirty="0" smtClean="0"/>
              <a:t>Change prompt</a:t>
            </a:r>
          </a:p>
          <a:p>
            <a:pPr lvl="2" eaLnBrk="1" hangingPunct="1"/>
            <a:r>
              <a:rPr lang="en-US" sz="2000" dirty="0" smtClean="0"/>
              <a:t>Allow users to change the prompt symbol (strings of a reasonable size should be allowed)</a:t>
            </a:r>
          </a:p>
          <a:p>
            <a:pPr lvl="1" eaLnBrk="1" hangingPunct="1"/>
            <a:r>
              <a:rPr lang="en-US" sz="2000" dirty="0" smtClean="0"/>
              <a:t>Aliasing</a:t>
            </a:r>
          </a:p>
          <a:p>
            <a:pPr lvl="2" eaLnBrk="1" hangingPunct="1"/>
            <a:r>
              <a:rPr lang="en-US" sz="2000" dirty="0" smtClean="0"/>
              <a:t>Allow the user to map different command names</a:t>
            </a:r>
          </a:p>
          <a:p>
            <a:pPr eaLnBrk="1" hangingPunct="1">
              <a:buFont typeface="Wingdings" pitchFamily="2" charset="2"/>
              <a:buNone/>
            </a:pPr>
            <a:endParaRPr lang="en-US" sz="2900" dirty="0" smtClean="0"/>
          </a:p>
          <a:p>
            <a:pPr lvl="1" eaLnBrk="1" hangingPunct="1"/>
            <a:endParaRPr lang="en-US" sz="2000" dirty="0" smtClean="0"/>
          </a:p>
          <a:p>
            <a:pPr lvl="1" eaLnBrk="1" hangingPunct="1"/>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R1 Introduction</a:t>
            </a:r>
          </a:p>
        </p:txBody>
      </p:sp>
      <p:sp>
        <p:nvSpPr>
          <p:cNvPr id="4099" name="Content Placeholder 2"/>
          <p:cNvSpPr>
            <a:spLocks noGrp="1"/>
          </p:cNvSpPr>
          <p:nvPr>
            <p:ph idx="1"/>
          </p:nvPr>
        </p:nvSpPr>
        <p:spPr/>
        <p:txBody>
          <a:bodyPr/>
          <a:lstStyle/>
          <a:p>
            <a:pPr eaLnBrk="1" hangingPunct="1"/>
            <a:r>
              <a:rPr lang="en-US" sz="2800" dirty="0" smtClean="0"/>
              <a:t>In Module R1, you will implement a user interface (command handler).  There are a couple of options:</a:t>
            </a:r>
          </a:p>
          <a:p>
            <a:pPr lvl="1" eaLnBrk="1" hangingPunct="1"/>
            <a:r>
              <a:rPr lang="en-US" sz="2000" dirty="0" smtClean="0"/>
              <a:t>Command Line:  interface similar to DOS, where users type in a command and your program parses it and determines what the user wants to do.  This type of interface is user friendly and easy to maintain.</a:t>
            </a:r>
          </a:p>
          <a:p>
            <a:pPr lvl="1" eaLnBrk="1" hangingPunct="1"/>
            <a:r>
              <a:rPr lang="en-US" sz="2000" dirty="0" smtClean="0"/>
              <a:t>Menu:  User is presented with a menu of options from which to choose.  This type of interface is somewhat cumbersome to use and difficult to maintain.</a:t>
            </a:r>
          </a:p>
          <a:p>
            <a:pPr lvl="1" eaLnBrk="1" hangingPunct="1"/>
            <a:r>
              <a:rPr lang="en-US" sz="2000" dirty="0" smtClean="0"/>
              <a:t>GUI:  requires a lot of work.  Probably not worth your time. This is also extra credit.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Demonstration</a:t>
            </a:r>
          </a:p>
        </p:txBody>
      </p:sp>
      <p:sp>
        <p:nvSpPr>
          <p:cNvPr id="22531" name="Rectangle 3"/>
          <p:cNvSpPr>
            <a:spLocks noGrp="1" noChangeArrowheads="1"/>
          </p:cNvSpPr>
          <p:nvPr>
            <p:ph idx="1"/>
          </p:nvPr>
        </p:nvSpPr>
        <p:spPr>
          <a:xfrm>
            <a:off x="457200" y="1828800"/>
            <a:ext cx="7543800" cy="4572000"/>
          </a:xfrm>
        </p:spPr>
        <p:txBody>
          <a:bodyPr>
            <a:normAutofit/>
          </a:bodyPr>
          <a:lstStyle/>
          <a:p>
            <a:pPr eaLnBrk="1" hangingPunct="1">
              <a:lnSpc>
                <a:spcPct val="80000"/>
              </a:lnSpc>
            </a:pPr>
            <a:r>
              <a:rPr lang="en-US" sz="2000" dirty="0" smtClean="0"/>
              <a:t>Due on February 5</a:t>
            </a:r>
          </a:p>
          <a:p>
            <a:pPr eaLnBrk="1" hangingPunct="1">
              <a:lnSpc>
                <a:spcPct val="80000"/>
              </a:lnSpc>
            </a:pPr>
            <a:r>
              <a:rPr lang="en-US" sz="2000" dirty="0" smtClean="0"/>
              <a:t>Groups will be chosen </a:t>
            </a:r>
            <a:r>
              <a:rPr lang="en-US" sz="2000" smtClean="0"/>
              <a:t>at random</a:t>
            </a:r>
            <a:endParaRPr lang="en-US" sz="2000" dirty="0" smtClean="0"/>
          </a:p>
          <a:p>
            <a:pPr eaLnBrk="1" hangingPunct="1">
              <a:lnSpc>
                <a:spcPct val="80000"/>
              </a:lnSpc>
            </a:pPr>
            <a:r>
              <a:rPr lang="en-US" sz="2000" dirty="0" smtClean="0"/>
              <a:t>Demonstration will consist of trying out all required functionality and any extra credits completed</a:t>
            </a:r>
          </a:p>
          <a:p>
            <a:pPr lvl="1" eaLnBrk="1" hangingPunct="1">
              <a:lnSpc>
                <a:spcPct val="80000"/>
              </a:lnSpc>
            </a:pPr>
            <a:r>
              <a:rPr lang="en-US" sz="2000" dirty="0" smtClean="0"/>
              <a:t>If extra credit crashes the system - you will lose points, so don’t include it if it isn’t finished and tested.</a:t>
            </a:r>
          </a:p>
          <a:p>
            <a:pPr eaLnBrk="1" hangingPunct="1">
              <a:lnSpc>
                <a:spcPct val="80000"/>
              </a:lnSpc>
            </a:pPr>
            <a:r>
              <a:rPr lang="en-US" sz="2000" dirty="0" smtClean="0"/>
              <a:t>Demonstration will also include testing how your system handles invalid inputs. It should display an appropriate error message when an invalid input is encountered.</a:t>
            </a:r>
          </a:p>
          <a:p>
            <a:pPr eaLnBrk="1" hangingPunct="1">
              <a:lnSpc>
                <a:spcPct val="80000"/>
              </a:lnSpc>
            </a:pPr>
            <a:r>
              <a:rPr lang="en-US" sz="2000" dirty="0" smtClean="0"/>
              <a:t>If your commands are case sensitive, make sure that is documented in your manuals and in the help.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Tips</a:t>
            </a:r>
          </a:p>
        </p:txBody>
      </p:sp>
      <p:sp>
        <p:nvSpPr>
          <p:cNvPr id="23555" name="Content Placeholder 2"/>
          <p:cNvSpPr>
            <a:spLocks noGrp="1"/>
          </p:cNvSpPr>
          <p:nvPr>
            <p:ph idx="1"/>
          </p:nvPr>
        </p:nvSpPr>
        <p:spPr/>
        <p:txBody>
          <a:bodyPr/>
          <a:lstStyle/>
          <a:p>
            <a:r>
              <a:rPr lang="en-US" sz="1600" smtClean="0"/>
              <a:t>Paging:  Anytime an entire output from your MPX system, such as a help file, will not fit on the screen entirely, you need to display the portion that fits on the screen and pause until the user asks for the rest (i.e. “press enter to continue”).</a:t>
            </a:r>
          </a:p>
          <a:p>
            <a:r>
              <a:rPr lang="en-US" sz="1600" smtClean="0"/>
              <a:t>Keyboard input retrieved via sys_req will have a ‘\n’ character at the end</a:t>
            </a:r>
          </a:p>
          <a:p>
            <a:r>
              <a:rPr lang="en-US" sz="1600" smtClean="0"/>
              <a:t>Declare the sizes of </a:t>
            </a:r>
            <a:r>
              <a:rPr lang="en-US" sz="1600" b="1" smtClean="0"/>
              <a:t>all</a:t>
            </a:r>
            <a:r>
              <a:rPr lang="en-US" sz="1600" smtClean="0"/>
              <a:t> arrays as symbolic constants, and anytime you need to reference the size, reference the symbolic constant.</a:t>
            </a:r>
          </a:p>
          <a:p>
            <a:r>
              <a:rPr lang="en-US" sz="1600" smtClean="0"/>
              <a:t>Make sure any symbolic constants you use have different names from any files you use (i.e., if you have a MODULER1.C file, do not have a constant named MODULER1 or MODULER1.C)</a:t>
            </a:r>
          </a:p>
          <a:p>
            <a:r>
              <a:rPr lang="en-US" sz="1600" smtClean="0"/>
              <a:t>Make sure not to name any of your functions the same name as any C keywords</a:t>
            </a:r>
          </a:p>
          <a:p>
            <a:r>
              <a:rPr lang="en-US" sz="1600" smtClean="0"/>
              <a:t>Be careful with pointers and memory allocation.</a:t>
            </a:r>
          </a:p>
          <a:p>
            <a:r>
              <a:rPr lang="en-US" sz="1600" smtClean="0"/>
              <a:t>You will need to add and delete commands in later modules- design your system to make this as easy as possible</a:t>
            </a:r>
          </a:p>
          <a:p>
            <a:endParaRPr lang="en-US" sz="1600" smtClean="0"/>
          </a:p>
          <a:p>
            <a:endParaRPr lang="en-US" sz="16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How to handle commands</a:t>
            </a:r>
          </a:p>
        </p:txBody>
      </p:sp>
      <p:sp>
        <p:nvSpPr>
          <p:cNvPr id="5123" name="Content Placeholder 2"/>
          <p:cNvSpPr>
            <a:spLocks noGrp="1"/>
          </p:cNvSpPr>
          <p:nvPr>
            <p:ph idx="1"/>
          </p:nvPr>
        </p:nvSpPr>
        <p:spPr/>
        <p:txBody>
          <a:bodyPr/>
          <a:lstStyle/>
          <a:p>
            <a:pPr eaLnBrk="1" hangingPunct="1"/>
            <a:r>
              <a:rPr lang="en-US" sz="1700" dirty="0" smtClean="0"/>
              <a:t>You will write a function that gets commands from the user in a loop (COMHAN).  This function will then parse through the user’s input and decide what the user wants to do.  Then, it will have to execute whatever action the user requested.</a:t>
            </a:r>
          </a:p>
          <a:p>
            <a:pPr eaLnBrk="1" hangingPunct="1"/>
            <a:r>
              <a:rPr lang="en-US" sz="1700" dirty="0" smtClean="0"/>
              <a:t>There are many ways to handle these user requests.  In your command handler, you will have some sort of decision statement that will check to see which command was entered.  Once your system recognizes a command was entered, you could handle the command right there in the decision statement.  However, it might be better to create a “handler” function for each command. </a:t>
            </a:r>
          </a:p>
          <a:p>
            <a:pPr eaLnBrk="1" hangingPunct="1"/>
            <a:r>
              <a:rPr lang="en-US" sz="1700" dirty="0" smtClean="0"/>
              <a:t>This handler function will be called from COMHAN when it recognizes that a command has been entered by the user.  You can either call this command in the typical way, or by using function pointers.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User Interface Issues</a:t>
            </a:r>
          </a:p>
        </p:txBody>
      </p:sp>
      <p:sp>
        <p:nvSpPr>
          <p:cNvPr id="6147" name="Content Placeholder 2"/>
          <p:cNvSpPr>
            <a:spLocks noGrp="1"/>
          </p:cNvSpPr>
          <p:nvPr>
            <p:ph idx="1"/>
          </p:nvPr>
        </p:nvSpPr>
        <p:spPr/>
        <p:txBody>
          <a:bodyPr>
            <a:normAutofit lnSpcReduction="10000"/>
          </a:bodyPr>
          <a:lstStyle/>
          <a:p>
            <a:pPr eaLnBrk="1" hangingPunct="1"/>
            <a:r>
              <a:rPr lang="en-US" sz="1600" dirty="0" smtClean="0"/>
              <a:t>There are a number of issues that you will need to settle before implementing your interface:</a:t>
            </a:r>
          </a:p>
          <a:p>
            <a:pPr lvl="1" eaLnBrk="1" hangingPunct="1"/>
            <a:r>
              <a:rPr lang="en-US" sz="1600" dirty="0" smtClean="0"/>
              <a:t>Syntax for commands</a:t>
            </a:r>
          </a:p>
          <a:p>
            <a:pPr lvl="1" eaLnBrk="1" hangingPunct="1"/>
            <a:r>
              <a:rPr lang="en-US" sz="1600" dirty="0" smtClean="0"/>
              <a:t>Will syntax be case sensitive?</a:t>
            </a:r>
          </a:p>
          <a:p>
            <a:pPr lvl="1" eaLnBrk="1" hangingPunct="1"/>
            <a:r>
              <a:rPr lang="en-US" sz="1600" dirty="0" smtClean="0"/>
              <a:t>Will arguments go on the same line as the command, or will your system prompt for them?</a:t>
            </a:r>
          </a:p>
          <a:p>
            <a:pPr lvl="1" eaLnBrk="1" hangingPunct="1"/>
            <a:r>
              <a:rPr lang="en-US" sz="1600" dirty="0" smtClean="0"/>
              <a:t>Will your command handler function get the arguments, or will the handler for the individual commands get the arguments</a:t>
            </a:r>
          </a:p>
          <a:p>
            <a:pPr lvl="1" eaLnBrk="1" hangingPunct="1"/>
            <a:r>
              <a:rPr lang="en-US" sz="1600" dirty="0" smtClean="0"/>
              <a:t>How will your system handle unexpected input?</a:t>
            </a:r>
          </a:p>
          <a:p>
            <a:pPr lvl="2" eaLnBrk="1" hangingPunct="1"/>
            <a:r>
              <a:rPr lang="en-US" sz="1600" dirty="0" smtClean="0"/>
              <a:t>Invalid commands</a:t>
            </a:r>
          </a:p>
          <a:p>
            <a:pPr lvl="2" eaLnBrk="1" hangingPunct="1"/>
            <a:r>
              <a:rPr lang="en-US" sz="1600" dirty="0" smtClean="0"/>
              <a:t>No arguments present when arguments are required</a:t>
            </a:r>
          </a:p>
          <a:p>
            <a:pPr lvl="2" eaLnBrk="1" hangingPunct="1"/>
            <a:r>
              <a:rPr lang="en-US" sz="1600" dirty="0" smtClean="0"/>
              <a:t>Too many arguments present</a:t>
            </a:r>
          </a:p>
          <a:p>
            <a:pPr lvl="2" eaLnBrk="1" hangingPunct="1"/>
            <a:r>
              <a:rPr lang="en-US" sz="1600" dirty="0" smtClean="0"/>
              <a:t>Argument of the wrong data type</a:t>
            </a:r>
          </a:p>
          <a:p>
            <a:pPr lvl="1" eaLnBrk="1" hangingPunct="1"/>
            <a:r>
              <a:rPr lang="en-US" sz="1600" dirty="0" smtClean="0"/>
              <a:t>Will your system accept wildcards?</a:t>
            </a:r>
          </a:p>
          <a:p>
            <a:pPr lvl="1" eaLnBrk="1" hangingPunct="1"/>
            <a:r>
              <a:rPr lang="en-US" sz="1600" dirty="0" smtClean="0"/>
              <a:t>How will you handle help?  </a:t>
            </a:r>
          </a:p>
          <a:p>
            <a:pPr lvl="1" eaLnBrk="1" hangingPunct="1"/>
            <a:r>
              <a:rPr lang="en-US" sz="1600" dirty="0" smtClean="0"/>
              <a:t>White space should be ignored!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Organization of MPX</a:t>
            </a:r>
          </a:p>
        </p:txBody>
      </p:sp>
      <p:sp>
        <p:nvSpPr>
          <p:cNvPr id="7171" name="Content Placeholder 2"/>
          <p:cNvSpPr>
            <a:spLocks noGrp="1"/>
          </p:cNvSpPr>
          <p:nvPr>
            <p:ph idx="1"/>
          </p:nvPr>
        </p:nvSpPr>
        <p:spPr/>
        <p:txBody>
          <a:bodyPr/>
          <a:lstStyle/>
          <a:p>
            <a:pPr eaLnBrk="1" hangingPunct="1"/>
            <a:r>
              <a:rPr lang="en-US" sz="2400" smtClean="0"/>
              <a:t>As your project evolves, you will need to have </a:t>
            </a:r>
            <a:r>
              <a:rPr lang="en-US" sz="2200" smtClean="0"/>
              <a:t>multiple source files. One idea is to have a single source file for each module.  However you choose to design your code, be careful not to have too many or too few source files.</a:t>
            </a:r>
          </a:p>
          <a:p>
            <a:pPr eaLnBrk="1" hangingPunct="1"/>
            <a:r>
              <a:rPr lang="en-US" sz="2200" smtClean="0"/>
              <a:t>Do not put your command handler in main!  Create separate function(s) for your command handler and have main call these functions.  This will save you a lot of work later.</a:t>
            </a:r>
          </a:p>
          <a:p>
            <a:pPr eaLnBrk="1" hangingPunct="1"/>
            <a:r>
              <a:rPr lang="en-US" sz="2200" smtClean="0"/>
              <a:t>Main does not need to do much else other than calling initialization functions and your command handler at this 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Structure of COMHAN</a:t>
            </a:r>
          </a:p>
        </p:txBody>
      </p:sp>
      <p:sp>
        <p:nvSpPr>
          <p:cNvPr id="8195" name="Content Placeholder 2"/>
          <p:cNvSpPr>
            <a:spLocks noGrp="1"/>
          </p:cNvSpPr>
          <p:nvPr>
            <p:ph idx="1"/>
          </p:nvPr>
        </p:nvSpPr>
        <p:spPr/>
        <p:txBody>
          <a:bodyPr/>
          <a:lstStyle/>
          <a:p>
            <a:pPr eaLnBrk="1" hangingPunct="1"/>
            <a:r>
              <a:rPr lang="en-US" sz="2000" smtClean="0"/>
              <a:t>Call initialization functions</a:t>
            </a:r>
          </a:p>
          <a:p>
            <a:pPr eaLnBrk="1" hangingPunct="1"/>
            <a:r>
              <a:rPr lang="en-US" sz="2000" smtClean="0"/>
              <a:t>Display a welcome message (this is required)</a:t>
            </a:r>
          </a:p>
          <a:p>
            <a:pPr eaLnBrk="1" hangingPunct="1"/>
            <a:r>
              <a:rPr lang="en-US" sz="2000" smtClean="0"/>
              <a:t>Get commands from the user in some sort of loop</a:t>
            </a:r>
          </a:p>
          <a:p>
            <a:pPr lvl="1" eaLnBrk="1" hangingPunct="1"/>
            <a:r>
              <a:rPr lang="en-US" sz="2000" smtClean="0"/>
              <a:t>You need to print out a prompt symbol (‘&gt;’ for example), then get the command from the user, analyze it, and call the appropriate function to execute the command, or display an error message</a:t>
            </a:r>
          </a:p>
          <a:p>
            <a:pPr lvl="1" eaLnBrk="1" hangingPunct="1"/>
            <a:r>
              <a:rPr lang="en-US" sz="2000" smtClean="0"/>
              <a:t>Loop until the user directs MPX to terminate</a:t>
            </a:r>
          </a:p>
          <a:p>
            <a:pPr eaLnBrk="1" hangingPunct="1"/>
            <a:r>
              <a:rPr lang="en-US" sz="2000" smtClean="0"/>
              <a:t>Display a closing message</a:t>
            </a:r>
          </a:p>
          <a:p>
            <a:pPr eaLnBrk="1" hangingPunct="1"/>
            <a:r>
              <a:rPr lang="en-US" sz="2000" smtClean="0"/>
              <a:t>Call cleanup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Commands</a:t>
            </a:r>
          </a:p>
        </p:txBody>
      </p:sp>
      <p:sp>
        <p:nvSpPr>
          <p:cNvPr id="9219" name="Content Placeholder 2"/>
          <p:cNvSpPr>
            <a:spLocks noGrp="1"/>
          </p:cNvSpPr>
          <p:nvPr>
            <p:ph idx="1"/>
          </p:nvPr>
        </p:nvSpPr>
        <p:spPr/>
        <p:txBody>
          <a:bodyPr/>
          <a:lstStyle/>
          <a:p>
            <a:pPr eaLnBrk="1" hangingPunct="1"/>
            <a:r>
              <a:rPr lang="en-US" smtClean="0"/>
              <a:t>These are the commands that you must implement for Module R1:</a:t>
            </a:r>
          </a:p>
          <a:p>
            <a:pPr lvl="1" eaLnBrk="1" hangingPunct="1"/>
            <a:r>
              <a:rPr lang="en-US" smtClean="0"/>
              <a:t>Help</a:t>
            </a:r>
          </a:p>
          <a:p>
            <a:pPr lvl="1" eaLnBrk="1" hangingPunct="1"/>
            <a:r>
              <a:rPr lang="en-US" smtClean="0"/>
              <a:t>Version</a:t>
            </a:r>
          </a:p>
          <a:p>
            <a:pPr lvl="1" eaLnBrk="1" hangingPunct="1"/>
            <a:r>
              <a:rPr lang="en-US" smtClean="0"/>
              <a:t>Display/Change date</a:t>
            </a:r>
          </a:p>
          <a:p>
            <a:pPr lvl="1" eaLnBrk="1" hangingPunct="1"/>
            <a:r>
              <a:rPr lang="en-US" smtClean="0"/>
              <a:t>Display MPX Directory</a:t>
            </a:r>
          </a:p>
          <a:p>
            <a:pPr lvl="1" eaLnBrk="1" hangingPunct="1"/>
            <a:r>
              <a:rPr lang="en-US" smtClean="0"/>
              <a:t>Terminate MPX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Help</a:t>
            </a:r>
          </a:p>
        </p:txBody>
      </p:sp>
      <p:sp>
        <p:nvSpPr>
          <p:cNvPr id="10243" name="Content Placeholder 2"/>
          <p:cNvSpPr>
            <a:spLocks noGrp="1"/>
          </p:cNvSpPr>
          <p:nvPr>
            <p:ph idx="1"/>
          </p:nvPr>
        </p:nvSpPr>
        <p:spPr/>
        <p:txBody>
          <a:bodyPr/>
          <a:lstStyle/>
          <a:p>
            <a:pPr eaLnBrk="1" hangingPunct="1"/>
            <a:r>
              <a:rPr lang="en-US" sz="1600" smtClean="0"/>
              <a:t>You will implement a help system similar to that of DOS.  </a:t>
            </a:r>
          </a:p>
          <a:p>
            <a:pPr eaLnBrk="1" hangingPunct="1"/>
            <a:r>
              <a:rPr lang="en-US" sz="1600" smtClean="0"/>
              <a:t>There should be a command to show a summary of all commands in the system and a brief blurb about each command.</a:t>
            </a:r>
          </a:p>
          <a:p>
            <a:pPr eaLnBrk="1" hangingPunct="1"/>
            <a:r>
              <a:rPr lang="en-US" sz="1600" smtClean="0"/>
              <a:t>There should also be a command to show more detailed help for a specific command, including syntax and a description of the command.  An example of how to use the command could also be included.</a:t>
            </a:r>
          </a:p>
          <a:p>
            <a:pPr eaLnBrk="1" hangingPunct="1"/>
            <a:r>
              <a:rPr lang="en-US" sz="1600" smtClean="0"/>
              <a:t>There are many ways to implement this.  To get to the help summary, you could have the user type “help” or “/?” at the command line.  To get to the help for a specific command, you could have the user type “help command_name” or “command_name /?”, etc.</a:t>
            </a:r>
          </a:p>
          <a:p>
            <a:pPr eaLnBrk="1" hangingPunct="1"/>
            <a:r>
              <a:rPr lang="en-US" sz="1600" smtClean="0"/>
              <a:t>One way to implement help is to have a separate file with the help for each command.  If you implement this correctly, adding help for new commands in later modules will be as simple as dropping another help file into your directory.</a:t>
            </a:r>
          </a:p>
          <a:p>
            <a:pPr eaLnBrk="1" hangingPunct="1"/>
            <a:r>
              <a:rPr lang="en-US" sz="1600" smtClean="0"/>
              <a:t>TIP:  if you try to read from a file with a name more than approx. 10 characters, you might encounter problems, such as the file not being found.  This seems to be a DOS error.  Keep this in mind as you debug, as you might need to devise a workaround.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Version</a:t>
            </a:r>
          </a:p>
        </p:txBody>
      </p:sp>
      <p:sp>
        <p:nvSpPr>
          <p:cNvPr id="11267" name="Content Placeholder 2"/>
          <p:cNvSpPr>
            <a:spLocks noGrp="1"/>
          </p:cNvSpPr>
          <p:nvPr>
            <p:ph idx="1"/>
          </p:nvPr>
        </p:nvSpPr>
        <p:spPr/>
        <p:txBody>
          <a:bodyPr/>
          <a:lstStyle/>
          <a:p>
            <a:pPr eaLnBrk="1" hangingPunct="1"/>
            <a:r>
              <a:rPr lang="en-US" sz="2000" smtClean="0"/>
              <a:t>Displays the current version of the MPX project and the completion date of the current version.</a:t>
            </a:r>
          </a:p>
          <a:p>
            <a:pPr eaLnBrk="1" hangingPunct="1">
              <a:lnSpc>
                <a:spcPct val="80000"/>
              </a:lnSpc>
            </a:pPr>
            <a:r>
              <a:rPr lang="en-US" sz="2000" smtClean="0"/>
              <a:t>Version numbers are designed to keep track of different versions of your source code as it evolves.</a:t>
            </a:r>
          </a:p>
          <a:p>
            <a:pPr eaLnBrk="1" hangingPunct="1">
              <a:lnSpc>
                <a:spcPct val="80000"/>
              </a:lnSpc>
            </a:pPr>
            <a:r>
              <a:rPr lang="en-US" sz="2000" smtClean="0"/>
              <a:t>One suggestion is to have each deliverable be version # = module #, then increment the version number as you begin to build the next module.</a:t>
            </a:r>
          </a:p>
          <a:p>
            <a:pPr lvl="1" eaLnBrk="1" hangingPunct="1">
              <a:lnSpc>
                <a:spcPct val="80000"/>
              </a:lnSpc>
            </a:pPr>
            <a:r>
              <a:rPr lang="en-US" sz="1800" smtClean="0"/>
              <a:t>For example, what you demo for module R1 would be version 1.0</a:t>
            </a:r>
          </a:p>
          <a:p>
            <a:pPr lvl="1" eaLnBrk="1" hangingPunct="1">
              <a:lnSpc>
                <a:spcPct val="80000"/>
              </a:lnSpc>
            </a:pPr>
            <a:r>
              <a:rPr lang="en-US" sz="1800" smtClean="0"/>
              <a:t>As you begin working on R2, your version would increase to 1.1, 1.2, 1.2.5, etc, as your program evolves.</a:t>
            </a:r>
          </a:p>
          <a:p>
            <a:pPr lvl="1" eaLnBrk="1" hangingPunct="1">
              <a:lnSpc>
                <a:spcPct val="80000"/>
              </a:lnSpc>
            </a:pPr>
            <a:r>
              <a:rPr lang="en-US" sz="1800" smtClean="0"/>
              <a:t>What you demo for R2 would then be given version number 2.0</a:t>
            </a:r>
          </a:p>
          <a:p>
            <a:pPr eaLnBrk="1" hangingPunct="1">
              <a:buFont typeface="Wingdings" pitchFamily="2" charset="2"/>
              <a:buNone/>
            </a:pPr>
            <a:endParaRPr lang="en-US" sz="180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764</TotalTime>
  <Words>2406</Words>
  <Application>Microsoft Office PowerPoint</Application>
  <PresentationFormat>On-screen Show (4:3)</PresentationFormat>
  <Paragraphs>184</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CS 450</vt:lpstr>
      <vt:lpstr>R1 Introduction</vt:lpstr>
      <vt:lpstr>How to handle commands</vt:lpstr>
      <vt:lpstr>User Interface Issues</vt:lpstr>
      <vt:lpstr>Organization of MPX</vt:lpstr>
      <vt:lpstr>Structure of COMHAN</vt:lpstr>
      <vt:lpstr>Commands</vt:lpstr>
      <vt:lpstr>Help</vt:lpstr>
      <vt:lpstr>Version</vt:lpstr>
      <vt:lpstr>Display Date</vt:lpstr>
      <vt:lpstr>Set Date</vt:lpstr>
      <vt:lpstr>Display MPX Directory</vt:lpstr>
      <vt:lpstr>How to get a directory listing</vt:lpstr>
      <vt:lpstr>Terminate MPX</vt:lpstr>
      <vt:lpstr>Sys_init/exit support functions</vt:lpstr>
      <vt:lpstr>Sys_req</vt:lpstr>
      <vt:lpstr>Sys_req (con’t)</vt:lpstr>
      <vt:lpstr>Sys_alloc/free_mem</vt:lpstr>
      <vt:lpstr>Extra Credit</vt:lpstr>
      <vt:lpstr>Demonstration</vt:lpstr>
      <vt:lpstr>Tips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450</dc:title>
  <dc:creator>Brandon Miller</dc:creator>
  <cp:lastModifiedBy>Tony Nichols</cp:lastModifiedBy>
  <cp:revision>79</cp:revision>
  <dcterms:created xsi:type="dcterms:W3CDTF">2008-09-10T02:29:24Z</dcterms:created>
  <dcterms:modified xsi:type="dcterms:W3CDTF">2010-08-12T15:28:06Z</dcterms:modified>
</cp:coreProperties>
</file>