
<file path=[Content_Types].xml><?xml version="1.0" encoding="utf-8"?>
<Types xmlns="http://schemas.openxmlformats.org/package/2006/content-types">
  <Override PartName="/ppt/notesSlides/notesSlide24.xml" ContentType="application/vnd.openxmlformats-officedocument.presentationml.notesSlide+xml"/>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notesSlides/notesSlide28.xml" ContentType="application/vnd.openxmlformats-officedocument.presentationml.notes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s/slide41.xml" ContentType="application/vnd.openxmlformats-officedocument.presentationml.slide+xml"/>
  <Override PartName="/ppt/slides/slide24.xml" ContentType="application/vnd.openxmlformats-officedocument.presentationml.slide+xml"/>
  <Override PartName="/ppt/notesSlides/notesSlide10.xml" ContentType="application/vnd.openxmlformats-officedocument.presentationml.notesSlide+xml"/>
  <Override PartName="/ppt/notesSlides/notesSlide26.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notesSlides/notesSlide25.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4106" r:id="rId1"/>
  </p:sldMasterIdLst>
  <p:notesMasterIdLst>
    <p:notesMasterId r:id="rId43"/>
  </p:notesMasterIdLst>
  <p:sldIdLst>
    <p:sldId id="256" r:id="rId2"/>
    <p:sldId id="291" r:id="rId3"/>
    <p:sldId id="292" r:id="rId4"/>
    <p:sldId id="286" r:id="rId5"/>
    <p:sldId id="287" r:id="rId6"/>
    <p:sldId id="293" r:id="rId7"/>
    <p:sldId id="288" r:id="rId8"/>
    <p:sldId id="289" r:id="rId9"/>
    <p:sldId id="299" r:id="rId10"/>
    <p:sldId id="294" r:id="rId11"/>
    <p:sldId id="290" r:id="rId12"/>
    <p:sldId id="281" r:id="rId13"/>
    <p:sldId id="261" r:id="rId14"/>
    <p:sldId id="295" r:id="rId15"/>
    <p:sldId id="300" r:id="rId16"/>
    <p:sldId id="280" r:id="rId17"/>
    <p:sldId id="258" r:id="rId18"/>
    <p:sldId id="259" r:id="rId19"/>
    <p:sldId id="260" r:id="rId20"/>
    <p:sldId id="298" r:id="rId21"/>
    <p:sldId id="301" r:id="rId22"/>
    <p:sldId id="263" r:id="rId23"/>
    <p:sldId id="264" r:id="rId24"/>
    <p:sldId id="265" r:id="rId25"/>
    <p:sldId id="284" r:id="rId26"/>
    <p:sldId id="266" r:id="rId27"/>
    <p:sldId id="267" r:id="rId28"/>
    <p:sldId id="268" r:id="rId29"/>
    <p:sldId id="285" r:id="rId30"/>
    <p:sldId id="302" r:id="rId31"/>
    <p:sldId id="282" r:id="rId32"/>
    <p:sldId id="269" r:id="rId33"/>
    <p:sldId id="270" r:id="rId34"/>
    <p:sldId id="271" r:id="rId35"/>
    <p:sldId id="272" r:id="rId36"/>
    <p:sldId id="273" r:id="rId37"/>
    <p:sldId id="274" r:id="rId38"/>
    <p:sldId id="275" r:id="rId39"/>
    <p:sldId id="297" r:id="rId40"/>
    <p:sldId id="303" r:id="rId41"/>
    <p:sldId id="277"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38" autoAdjust="0"/>
    <p:restoredTop sz="94670" autoAdjust="0"/>
  </p:normalViewPr>
  <p:slideViewPr>
    <p:cSldViewPr>
      <p:cViewPr varScale="1">
        <p:scale>
          <a:sx n="185" d="100"/>
          <a:sy n="185" d="100"/>
        </p:scale>
        <p:origin x="-19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3B25985-0D67-4F1D-8AE2-946244EFE73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014F4CF-9DF0-4040-871C-3EEE2B8ABF35}" type="slidenum">
              <a:rPr lang="en-US" smtClean="0"/>
              <a:pPr/>
              <a:t>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E299D93-D99C-4739-9386-7CBE6109F974}" type="slidenum">
              <a:rPr lang="en-US" smtClean="0"/>
              <a:pPr/>
              <a:t>20</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1AE225F-4581-40BE-B78C-2E6A2BFC02C2}" type="slidenum">
              <a:rPr lang="en-US" smtClean="0"/>
              <a:pPr/>
              <a:t>21</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9787C4D-F35D-4DB5-AF32-00DB0AC2F1FC}" type="slidenum">
              <a:rPr lang="en-US" smtClean="0"/>
              <a:pPr/>
              <a:t>22</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63FABE3-F527-4874-B0D7-8F9D728898C8}" type="slidenum">
              <a:rPr lang="en-US" smtClean="0"/>
              <a:pPr/>
              <a:t>23</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BFCF834-2E87-4EE6-A177-64EAB0F2A927}" type="slidenum">
              <a:rPr lang="en-US" smtClean="0"/>
              <a:pPr/>
              <a:t>24</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p>
        </p:txBody>
      </p:sp>
      <p:sp>
        <p:nvSpPr>
          <p:cNvPr id="53252" name="Slide Number Placeholder 3"/>
          <p:cNvSpPr>
            <a:spLocks noGrp="1"/>
          </p:cNvSpPr>
          <p:nvPr>
            <p:ph type="sldNum" sz="quarter" idx="5"/>
          </p:nvPr>
        </p:nvSpPr>
        <p:spPr>
          <a:noFill/>
        </p:spPr>
        <p:txBody>
          <a:bodyPr/>
          <a:lstStyle/>
          <a:p>
            <a:fld id="{1193640F-84F2-4C29-A2B0-FAC6538F1BF8}" type="slidenum">
              <a:rPr lang="en-US" smtClean="0"/>
              <a:pPr/>
              <a:t>25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1797C0A-AEF9-4310-A26A-0CAA2848A29A}" type="slidenum">
              <a:rPr lang="en-US" smtClean="0"/>
              <a:pPr/>
              <a:t>26</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034B6198-936E-4E1E-A23A-878DACB702B5}" type="slidenum">
              <a:rPr lang="en-US" smtClean="0"/>
              <a:pPr/>
              <a:t>27</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52F9ED4-3A4F-44D1-A3DC-47A2263ECFAA}" type="slidenum">
              <a:rPr lang="en-US" smtClean="0"/>
              <a:pPr/>
              <a:t>28</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1AE225F-4581-40BE-B78C-2E6A2BFC02C2}" type="slidenum">
              <a:rPr lang="en-US" smtClean="0"/>
              <a:pPr/>
              <a:t>30</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1AE225F-4581-40BE-B78C-2E6A2BFC02C2}" type="slidenum">
              <a:rPr lang="en-US" smtClean="0"/>
              <a:pPr/>
              <a:t>9</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E976BB7-E3F2-4D3C-B15F-F2E3C7438760}" type="slidenum">
              <a:rPr lang="en-US" smtClean="0"/>
              <a:pPr/>
              <a:t>31</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43C1027-D243-4F6B-A058-3198B06F7D95}" type="slidenum">
              <a:rPr lang="en-US" smtClean="0"/>
              <a:pPr/>
              <a:t>32</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B0521AB-3099-49B1-9790-A14F655A524C}" type="slidenum">
              <a:rPr lang="en-US" smtClean="0"/>
              <a:pPr/>
              <a:t>33</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41D834EB-ECC7-4E0B-9E57-E893288B00D4}" type="slidenum">
              <a:rPr lang="en-US" smtClean="0"/>
              <a:pPr/>
              <a:t>34</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CA2CC4E-DECB-4332-81B1-235F77DA65D6}" type="slidenum">
              <a:rPr lang="en-US" smtClean="0"/>
              <a:pPr/>
              <a:t>35</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CCBAFD44-7D1A-4799-A068-B019DEDE697C}" type="slidenum">
              <a:rPr lang="en-US" smtClean="0"/>
              <a:pPr/>
              <a:t>36</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96D7E19-180F-4D3D-BCBF-EAC6183E3731}" type="slidenum">
              <a:rPr lang="en-US" smtClean="0"/>
              <a:pPr/>
              <a:t>37</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1A7060F1-6240-44B6-A656-EC8E783FDB86}" type="slidenum">
              <a:rPr lang="en-US" smtClean="0"/>
              <a:pPr/>
              <a:t>38</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E9FF9BC-9913-479D-A1BF-8E591EF9EB8A}" type="slidenum">
              <a:rPr lang="en-US" smtClean="0"/>
              <a:pPr/>
              <a:t>41</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8B59CBF-7E04-4FDB-9F3D-228D2FD61D6B}" type="slidenum">
              <a:rPr lang="en-US" smtClean="0"/>
              <a:pPr/>
              <a:t>12</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D6A4A7C-0D1F-4253-A5DA-5DF9628B9489}" type="slidenum">
              <a:rPr lang="en-US" smtClean="0"/>
              <a:pPr/>
              <a:t>13</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1AE225F-4581-40BE-B78C-2E6A2BFC02C2}" type="slidenum">
              <a:rPr lang="en-US" smtClean="0"/>
              <a:pPr/>
              <a:t>15</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547645A-1B27-4F6D-93E8-D1C70DFC3786}" type="slidenum">
              <a:rPr lang="en-US" smtClean="0"/>
              <a:pPr/>
              <a:t>16</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43EC2887-B8F1-4CC4-8478-D176C2337329}" type="slidenum">
              <a:rPr lang="en-US" smtClean="0"/>
              <a:pPr/>
              <a:t>17</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D3D731F-3763-4B17-B9F6-C922BAA38EB8}" type="slidenum">
              <a:rPr lang="en-US" smtClean="0"/>
              <a:pPr/>
              <a:t>18</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0E58E24-FF8E-47FE-BEA3-6D2DD3A85ADD}" type="slidenum">
              <a:rPr lang="en-US" smtClean="0"/>
              <a:pPr/>
              <a:t>19</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defRPr/>
            </a:pPr>
            <a:fld id="{4A2F3EE6-833D-4472-BC72-7B425D3F330E}"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8DFD599-017A-4C89-8476-BFBD4950D20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3C0A248-90C6-4212-8085-BB0A6A10A55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FA76DC1-5CA9-4986-815A-A04BA13EBDA9}"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90D7261-3F62-42C1-8AA5-9FB932FBCE46}"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CF45CD7-07F2-4226-A9A6-88E88579810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a:p>
        </p:txBody>
      </p:sp>
      <p:sp>
        <p:nvSpPr>
          <p:cNvPr id="27" name="Slide Number Placeholder 26"/>
          <p:cNvSpPr>
            <a:spLocks noGrp="1"/>
          </p:cNvSpPr>
          <p:nvPr>
            <p:ph type="sldNum" sz="quarter" idx="11"/>
          </p:nvPr>
        </p:nvSpPr>
        <p:spPr/>
        <p:txBody>
          <a:bodyPr rtlCol="0"/>
          <a:lstStyle/>
          <a:p>
            <a:pPr>
              <a:defRPr/>
            </a:pPr>
            <a:fld id="{63C7DE1E-98D8-41FB-B159-8A0FD7FB2C32}" type="slidenum">
              <a:rPr lang="en-US" smtClean="0"/>
              <a:pPr>
                <a:defRPr/>
              </a:pPr>
              <a:t>‹#›</a:t>
            </a:fld>
            <a:endParaRPr lang="en-US"/>
          </a:p>
        </p:txBody>
      </p:sp>
      <p:sp>
        <p:nvSpPr>
          <p:cNvPr id="28" name="Footer Placeholder 27"/>
          <p:cNvSpPr>
            <a:spLocks noGrp="1"/>
          </p:cNvSpPr>
          <p:nvPr>
            <p:ph type="ftr" sz="quarter" idx="12"/>
          </p:nvPr>
        </p:nvSpPr>
        <p:spPr/>
        <p:txBody>
          <a:bodyPr rtlCol="0"/>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a:p>
        </p:txBody>
      </p:sp>
      <p:sp>
        <p:nvSpPr>
          <p:cNvPr id="5" name="Slide Number Placeholder 4"/>
          <p:cNvSpPr>
            <a:spLocks noGrp="1"/>
          </p:cNvSpPr>
          <p:nvPr>
            <p:ph type="sldNum" sz="quarter" idx="12"/>
          </p:nvPr>
        </p:nvSpPr>
        <p:spPr>
          <a:xfrm>
            <a:off x="8174736" y="2272"/>
            <a:ext cx="762000" cy="365760"/>
          </a:xfrm>
        </p:spPr>
        <p:txBody>
          <a:bodyPr/>
          <a:lstStyle/>
          <a:p>
            <a:pPr>
              <a:defRPr/>
            </a:pPr>
            <a:fld id="{647C477A-05C5-4D7A-ADDE-665709E5E30B}"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D7EF6AF-1D82-4EA8-845B-CEFD2E9CDFD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BFC0852-15C2-422F-8E08-1D8208D0F12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A4057F2-136C-496D-A2E9-A54B89EFA48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73086FC9-3745-4B9B-AF4C-7F351961D271}"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fontAlgn="auto">
              <a:spcAft>
                <a:spcPts val="0"/>
              </a:spcAft>
              <a:defRPr/>
            </a:pPr>
            <a:r>
              <a:rPr lang="en-US" dirty="0" smtClean="0"/>
              <a:t>Module R2</a:t>
            </a:r>
          </a:p>
        </p:txBody>
      </p:sp>
      <p:sp>
        <p:nvSpPr>
          <p:cNvPr id="3075" name="Rectangle 3"/>
          <p:cNvSpPr>
            <a:spLocks noGrp="1" noChangeArrowheads="1"/>
          </p:cNvSpPr>
          <p:nvPr>
            <p:ph type="subTitle" idx="1"/>
          </p:nvPr>
        </p:nvSpPr>
        <p:spPr/>
        <p:txBody>
          <a:bodyPr>
            <a:normAutofit/>
          </a:bodyPr>
          <a:lstStyle/>
          <a:p>
            <a:pPr fontAlgn="auto">
              <a:spcAft>
                <a:spcPts val="0"/>
              </a:spcAft>
              <a:buFont typeface="Wingdings 2"/>
              <a:buNone/>
              <a:defRPr/>
            </a:pPr>
            <a:r>
              <a:rPr lang="en-US" dirty="0" smtClean="0"/>
              <a:t>CS450</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Breakdown</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BFBFBF"/>
                </a:solidFill>
              </a:rPr>
              <a:t>Module R1 Review</a:t>
            </a:r>
          </a:p>
          <a:p>
            <a:endParaRPr lang="en-US" dirty="0" smtClean="0">
              <a:solidFill>
                <a:srgbClr val="BFBFBF"/>
              </a:solidFill>
            </a:endParaRPr>
          </a:p>
          <a:p>
            <a:r>
              <a:rPr lang="en-US" dirty="0" smtClean="0">
                <a:solidFill>
                  <a:srgbClr val="BFBFBF"/>
                </a:solidFill>
              </a:rPr>
              <a:t>Module R2 Purpose and Scope</a:t>
            </a:r>
          </a:p>
          <a:p>
            <a:endParaRPr lang="en-US" dirty="0" smtClean="0"/>
          </a:p>
          <a:p>
            <a:r>
              <a:rPr lang="en-US" b="1" dirty="0" smtClean="0"/>
              <a:t>Module R2 Design Decisions</a:t>
            </a:r>
          </a:p>
          <a:p>
            <a:endParaRPr lang="en-US" dirty="0" smtClean="0"/>
          </a:p>
          <a:p>
            <a:r>
              <a:rPr lang="en-US" dirty="0" smtClean="0">
                <a:solidFill>
                  <a:srgbClr val="BFBFBF"/>
                </a:solidFill>
              </a:rPr>
              <a:t>Breakdown of R2 structures, commands,  and functions</a:t>
            </a:r>
          </a:p>
          <a:p>
            <a:endParaRPr lang="en-US" dirty="0" smtClean="0">
              <a:solidFill>
                <a:srgbClr val="BFBFBF"/>
              </a:solidFill>
            </a:endParaRPr>
          </a:p>
          <a:p>
            <a:r>
              <a:rPr lang="en-US" dirty="0" smtClean="0">
                <a:solidFill>
                  <a:srgbClr val="BFBFBF"/>
                </a:solidFill>
              </a:rPr>
              <a:t>Tips for Success</a:t>
            </a:r>
            <a:endParaRPr lang="en-US" dirty="0">
              <a:solidFill>
                <a:srgbClr val="BFBFB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Decisions</a:t>
            </a:r>
            <a:endParaRPr lang="en-US" dirty="0"/>
          </a:p>
        </p:txBody>
      </p:sp>
      <p:sp>
        <p:nvSpPr>
          <p:cNvPr id="3" name="Content Placeholder 2"/>
          <p:cNvSpPr>
            <a:spLocks noGrp="1"/>
          </p:cNvSpPr>
          <p:nvPr>
            <p:ph idx="1"/>
          </p:nvPr>
        </p:nvSpPr>
        <p:spPr/>
        <p:txBody>
          <a:bodyPr>
            <a:normAutofit lnSpcReduction="10000"/>
          </a:bodyPr>
          <a:lstStyle/>
          <a:p>
            <a:r>
              <a:rPr lang="en-US" dirty="0" smtClean="0"/>
              <a:t>With R2, you need to make a few choices about how your OS will be structured. Namely:</a:t>
            </a:r>
          </a:p>
          <a:p>
            <a:endParaRPr lang="en-US" dirty="0" smtClean="0"/>
          </a:p>
          <a:p>
            <a:r>
              <a:rPr lang="en-US" dirty="0" smtClean="0"/>
              <a:t>How will these queues be built</a:t>
            </a:r>
            <a:r>
              <a:rPr lang="en-US" dirty="0" smtClean="0"/>
              <a:t>?</a:t>
            </a:r>
          </a:p>
          <a:p>
            <a:pPr lvl="1"/>
            <a:r>
              <a:rPr lang="en-US" dirty="0" smtClean="0"/>
              <a:t>Directly from PCBs, or using a dedicated node structure?</a:t>
            </a:r>
          </a:p>
          <a:p>
            <a:endParaRPr lang="en-US" dirty="0" smtClean="0"/>
          </a:p>
          <a:p>
            <a:r>
              <a:rPr lang="en-US" dirty="0" smtClean="0"/>
              <a:t>How many queues will you have?</a:t>
            </a:r>
          </a:p>
          <a:p>
            <a:pPr lvl="1"/>
            <a:r>
              <a:rPr lang="en-US" dirty="0" smtClean="0"/>
              <a:t>Processes can be RUNNING, READY, BLOCKED, SUSPENDED, and SUSPENDED-BLOCKED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fontAlgn="auto">
              <a:spcAft>
                <a:spcPts val="0"/>
              </a:spcAft>
              <a:defRPr/>
            </a:pPr>
            <a:r>
              <a:rPr lang="en-US" dirty="0" smtClean="0">
                <a:solidFill>
                  <a:schemeClr val="tx2">
                    <a:satMod val="130000"/>
                  </a:schemeClr>
                </a:solidFill>
              </a:rPr>
              <a:t>Two Different Queue Implementations</a:t>
            </a:r>
            <a:endParaRPr lang="en-US" dirty="0" smtClean="0">
              <a:solidFill>
                <a:schemeClr val="tx2">
                  <a:satMod val="130000"/>
                </a:schemeClr>
              </a:solidFill>
            </a:endParaRPr>
          </a:p>
        </p:txBody>
      </p:sp>
      <p:sp>
        <p:nvSpPr>
          <p:cNvPr id="12291" name="Rectangle 3"/>
          <p:cNvSpPr>
            <a:spLocks noGrp="1" noChangeArrowheads="1"/>
          </p:cNvSpPr>
          <p:nvPr>
            <p:ph idx="1"/>
          </p:nvPr>
        </p:nvSpPr>
        <p:spPr/>
        <p:txBody>
          <a:bodyPr/>
          <a:lstStyle/>
          <a:p>
            <a:pPr>
              <a:lnSpc>
                <a:spcPct val="90000"/>
              </a:lnSpc>
            </a:pPr>
            <a:r>
              <a:rPr lang="en-US" sz="2700" dirty="0" smtClean="0"/>
              <a:t>As </a:t>
            </a:r>
            <a:r>
              <a:rPr lang="en-US" sz="2700" dirty="0" smtClean="0"/>
              <a:t>a linked </a:t>
            </a:r>
            <a:r>
              <a:rPr lang="en-US" sz="2700" dirty="0" smtClean="0"/>
              <a:t>list of PCBs</a:t>
            </a:r>
          </a:p>
          <a:p>
            <a:pPr lvl="1">
              <a:lnSpc>
                <a:spcPct val="90000"/>
              </a:lnSpc>
            </a:pPr>
            <a:r>
              <a:rPr lang="en-US" sz="2200" dirty="0" smtClean="0"/>
              <a:t>Each</a:t>
            </a:r>
            <a:r>
              <a:rPr lang="en-US" sz="2200" dirty="0" smtClean="0"/>
              <a:t> PCB structure contains </a:t>
            </a:r>
            <a:r>
              <a:rPr lang="en-US" sz="2200" dirty="0" smtClean="0"/>
              <a:t>a pointer to the previous and next</a:t>
            </a:r>
            <a:r>
              <a:rPr lang="en-US" sz="2200" dirty="0" smtClean="0"/>
              <a:t> PCB structure</a:t>
            </a:r>
          </a:p>
          <a:p>
            <a:pPr lvl="1">
              <a:lnSpc>
                <a:spcPct val="90000"/>
              </a:lnSpc>
            </a:pPr>
            <a:endParaRPr lang="en-US" sz="2200" dirty="0" smtClean="0"/>
          </a:p>
          <a:p>
            <a:pPr>
              <a:lnSpc>
                <a:spcPct val="90000"/>
              </a:lnSpc>
            </a:pPr>
            <a:r>
              <a:rPr lang="en-US" sz="2700" dirty="0" smtClean="0"/>
              <a:t>As a linked list of queue</a:t>
            </a:r>
            <a:r>
              <a:rPr lang="en-US" sz="2700" dirty="0" smtClean="0"/>
              <a:t> nodes </a:t>
            </a:r>
            <a:r>
              <a:rPr lang="en-US" sz="2700" dirty="0" smtClean="0"/>
              <a:t>pointing to PCBs</a:t>
            </a:r>
            <a:endParaRPr lang="en-US" sz="2700" dirty="0" smtClean="0"/>
          </a:p>
          <a:p>
            <a:pPr lvl="1">
              <a:lnSpc>
                <a:spcPct val="90000"/>
              </a:lnSpc>
            </a:pPr>
            <a:r>
              <a:rPr lang="en-US" sz="2200" dirty="0" smtClean="0"/>
              <a:t>Build a queue node structure that will contain:</a:t>
            </a:r>
          </a:p>
          <a:p>
            <a:pPr lvl="2">
              <a:lnSpc>
                <a:spcPct val="90000"/>
              </a:lnSpc>
            </a:pPr>
            <a:r>
              <a:rPr lang="en-US" sz="2000" dirty="0" smtClean="0"/>
              <a:t>A pointer to the next queue node</a:t>
            </a:r>
          </a:p>
          <a:p>
            <a:pPr lvl="2">
              <a:lnSpc>
                <a:spcPct val="90000"/>
              </a:lnSpc>
            </a:pPr>
            <a:r>
              <a:rPr lang="en-US" sz="2000" dirty="0" smtClean="0"/>
              <a:t>A pointer to the previous queue node</a:t>
            </a:r>
          </a:p>
          <a:p>
            <a:pPr lvl="2">
              <a:lnSpc>
                <a:spcPct val="90000"/>
              </a:lnSpc>
            </a:pPr>
            <a:r>
              <a:rPr lang="en-US" sz="2000" dirty="0" smtClean="0"/>
              <a:t>A pointer to a PCB (The PCB maintains no queue pointers)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fontAlgn="auto">
              <a:spcAft>
                <a:spcPts val="0"/>
              </a:spcAft>
              <a:defRPr/>
            </a:pPr>
            <a:r>
              <a:rPr lang="en-US" dirty="0" smtClean="0">
                <a:solidFill>
                  <a:schemeClr val="tx2">
                    <a:satMod val="130000"/>
                  </a:schemeClr>
                </a:solidFill>
              </a:rPr>
              <a:t>How </a:t>
            </a:r>
            <a:r>
              <a:rPr lang="en-US" dirty="0" smtClean="0">
                <a:solidFill>
                  <a:schemeClr val="tx2">
                    <a:satMod val="130000"/>
                  </a:schemeClr>
                </a:solidFill>
              </a:rPr>
              <a:t>Many Queues?</a:t>
            </a:r>
            <a:endParaRPr lang="en-US" dirty="0" smtClean="0">
              <a:solidFill>
                <a:schemeClr val="tx2">
                  <a:satMod val="130000"/>
                </a:schemeClr>
              </a:solidFill>
            </a:endParaRPr>
          </a:p>
        </p:txBody>
      </p:sp>
      <p:sp>
        <p:nvSpPr>
          <p:cNvPr id="17411" name="Rectangle 3"/>
          <p:cNvSpPr>
            <a:spLocks noGrp="1" noChangeArrowheads="1"/>
          </p:cNvSpPr>
          <p:nvPr>
            <p:ph idx="1"/>
          </p:nvPr>
        </p:nvSpPr>
        <p:spPr/>
        <p:txBody>
          <a:bodyPr/>
          <a:lstStyle/>
          <a:p>
            <a:pPr>
              <a:lnSpc>
                <a:spcPct val="90000"/>
              </a:lnSpc>
            </a:pPr>
            <a:r>
              <a:rPr lang="en-US" sz="2400" smtClean="0"/>
              <a:t>Two options</a:t>
            </a:r>
          </a:p>
          <a:p>
            <a:pPr lvl="1">
              <a:lnSpc>
                <a:spcPct val="90000"/>
              </a:lnSpc>
            </a:pPr>
            <a:r>
              <a:rPr lang="en-US" sz="2000" smtClean="0"/>
              <a:t>2 queues: ready and blocked</a:t>
            </a:r>
          </a:p>
          <a:p>
            <a:pPr lvl="2">
              <a:lnSpc>
                <a:spcPct val="90000"/>
              </a:lnSpc>
            </a:pPr>
            <a:r>
              <a:rPr lang="en-US" sz="1800" smtClean="0"/>
              <a:t>Ready queue will hold all processes in ready state, regardless of whether a process is suspended or not suspended</a:t>
            </a:r>
          </a:p>
          <a:p>
            <a:pPr lvl="2">
              <a:lnSpc>
                <a:spcPct val="90000"/>
              </a:lnSpc>
            </a:pPr>
            <a:r>
              <a:rPr lang="en-US" sz="1800" smtClean="0"/>
              <a:t>Blocked queue will hold all process in the blocked state, regardless of whether a process is suspended or not suspended</a:t>
            </a:r>
          </a:p>
          <a:p>
            <a:pPr lvl="2">
              <a:lnSpc>
                <a:spcPct val="90000"/>
              </a:lnSpc>
            </a:pPr>
            <a:r>
              <a:rPr lang="en-US" sz="1800" smtClean="0"/>
              <a:t>Use this option if you have 3 PCB states and a separate suspended flag</a:t>
            </a:r>
          </a:p>
          <a:p>
            <a:pPr lvl="1">
              <a:lnSpc>
                <a:spcPct val="90000"/>
              </a:lnSpc>
            </a:pPr>
            <a:r>
              <a:rPr lang="en-US" sz="2000" smtClean="0"/>
              <a:t>4 queues: ready, suspended ready, blocked, suspended blocked</a:t>
            </a:r>
          </a:p>
          <a:p>
            <a:pPr lvl="2">
              <a:lnSpc>
                <a:spcPct val="90000"/>
              </a:lnSpc>
            </a:pPr>
            <a:r>
              <a:rPr lang="en-US" sz="1800" smtClean="0"/>
              <a:t>Use this option if you have 5 PCB states- suspended and non suspended processes will be in separate queues</a:t>
            </a:r>
          </a:p>
          <a:p>
            <a:pPr lvl="1">
              <a:lnSpc>
                <a:spcPct val="90000"/>
              </a:lnSpc>
            </a:pPr>
            <a:endParaRPr lang="en-US" sz="200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Breakdown</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BFBFBF"/>
                </a:solidFill>
              </a:rPr>
              <a:t>Module R1 Review</a:t>
            </a:r>
          </a:p>
          <a:p>
            <a:endParaRPr lang="en-US" dirty="0" smtClean="0">
              <a:solidFill>
                <a:srgbClr val="BFBFBF"/>
              </a:solidFill>
            </a:endParaRPr>
          </a:p>
          <a:p>
            <a:r>
              <a:rPr lang="en-US" dirty="0" smtClean="0">
                <a:solidFill>
                  <a:srgbClr val="BFBFBF"/>
                </a:solidFill>
              </a:rPr>
              <a:t>Module R2 Purpose and Scope</a:t>
            </a:r>
          </a:p>
          <a:p>
            <a:endParaRPr lang="en-US" dirty="0" smtClean="0">
              <a:solidFill>
                <a:srgbClr val="BFBFBF"/>
              </a:solidFill>
            </a:endParaRPr>
          </a:p>
          <a:p>
            <a:r>
              <a:rPr lang="en-US" dirty="0" smtClean="0">
                <a:solidFill>
                  <a:srgbClr val="BFBFBF"/>
                </a:solidFill>
              </a:rPr>
              <a:t>Module R2 Design Decisions</a:t>
            </a:r>
          </a:p>
          <a:p>
            <a:endParaRPr lang="en-US" dirty="0" smtClean="0"/>
          </a:p>
          <a:p>
            <a:r>
              <a:rPr lang="en-US" sz="2700" b="1" dirty="0" smtClean="0"/>
              <a:t>Breakdown of R2 structures, commands, and functions</a:t>
            </a:r>
          </a:p>
          <a:p>
            <a:endParaRPr lang="en-US" dirty="0" smtClean="0"/>
          </a:p>
          <a:p>
            <a:r>
              <a:rPr lang="en-US" dirty="0" smtClean="0">
                <a:solidFill>
                  <a:srgbClr val="BFBFBF"/>
                </a:solidFill>
              </a:rPr>
              <a:t>Tips for Success</a:t>
            </a:r>
            <a:endParaRPr lang="en-US" dirty="0">
              <a:solidFill>
                <a:srgbClr val="BFBFB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13"/>
          <p:cNvSpPr>
            <a:spLocks noGrp="1" noChangeArrowheads="1"/>
          </p:cNvSpPr>
          <p:nvPr>
            <p:ph type="title"/>
          </p:nvPr>
        </p:nvSpPr>
        <p:spPr/>
        <p:txBody>
          <a:bodyPr/>
          <a:lstStyle/>
          <a:p>
            <a:pPr fontAlgn="auto">
              <a:spcAft>
                <a:spcPts val="0"/>
              </a:spcAft>
              <a:defRPr/>
            </a:pPr>
            <a:r>
              <a:rPr lang="en-US" dirty="0" smtClean="0">
                <a:solidFill>
                  <a:schemeClr val="tx2">
                    <a:satMod val="130000"/>
                  </a:schemeClr>
                </a:solidFill>
              </a:rPr>
              <a:t>R2</a:t>
            </a:r>
            <a:r>
              <a:rPr lang="en-US" dirty="0" smtClean="0">
                <a:solidFill>
                  <a:schemeClr val="tx2">
                    <a:satMod val="130000"/>
                  </a:schemeClr>
                </a:solidFill>
              </a:rPr>
              <a:t> Programming Breakdown</a:t>
            </a:r>
            <a:endParaRPr lang="en-US" dirty="0" smtClean="0">
              <a:solidFill>
                <a:schemeClr val="tx2">
                  <a:satMod val="130000"/>
                </a:schemeClr>
              </a:solidFill>
            </a:endParaRPr>
          </a:p>
        </p:txBody>
      </p:sp>
      <p:sp>
        <p:nvSpPr>
          <p:cNvPr id="6147" name="Rectangle 15"/>
          <p:cNvSpPr>
            <a:spLocks noGrp="1" noChangeArrowheads="1"/>
          </p:cNvSpPr>
          <p:nvPr>
            <p:ph sz="half" idx="1"/>
          </p:nvPr>
        </p:nvSpPr>
        <p:spPr>
          <a:xfrm>
            <a:off x="762000" y="1905000"/>
            <a:ext cx="3770313" cy="4038600"/>
          </a:xfrm>
        </p:spPr>
        <p:txBody>
          <a:bodyPr>
            <a:normAutofit lnSpcReduction="10000"/>
          </a:bodyPr>
          <a:lstStyle/>
          <a:p>
            <a:pPr marL="365760" indent="-283464" fontAlgn="auto">
              <a:lnSpc>
                <a:spcPct val="80000"/>
              </a:lnSpc>
              <a:spcAft>
                <a:spcPts val="0"/>
              </a:spcAft>
              <a:buFont typeface="Wingdings 2"/>
              <a:buChar char=""/>
              <a:defRPr/>
            </a:pPr>
            <a:endParaRPr lang="en-US" sz="2300" dirty="0" smtClean="0"/>
          </a:p>
          <a:p>
            <a:pPr marL="365760" indent="-283464" fontAlgn="auto">
              <a:lnSpc>
                <a:spcPct val="80000"/>
              </a:lnSpc>
              <a:spcAft>
                <a:spcPts val="0"/>
              </a:spcAft>
              <a:buFont typeface="Wingdings 2"/>
              <a:buChar char=""/>
              <a:defRPr/>
            </a:pPr>
            <a:r>
              <a:rPr lang="en-US" sz="2300" dirty="0" smtClean="0"/>
              <a:t>Structures</a:t>
            </a:r>
            <a:endParaRPr lang="en-US" sz="2300" dirty="0" smtClean="0"/>
          </a:p>
          <a:p>
            <a:pPr marL="640080" lvl="1" indent="-237744" fontAlgn="auto">
              <a:lnSpc>
                <a:spcPct val="80000"/>
              </a:lnSpc>
              <a:spcAft>
                <a:spcPts val="0"/>
              </a:spcAft>
              <a:buFont typeface="Verdana"/>
              <a:buChar char="◦"/>
              <a:defRPr/>
            </a:pPr>
            <a:r>
              <a:rPr lang="en-US" sz="2000" dirty="0" smtClean="0"/>
              <a:t>Process Control Block (PCB)</a:t>
            </a:r>
          </a:p>
          <a:p>
            <a:pPr marL="640080" lvl="1" indent="-237744" fontAlgn="auto">
              <a:lnSpc>
                <a:spcPct val="80000"/>
              </a:lnSpc>
              <a:spcAft>
                <a:spcPts val="0"/>
              </a:spcAft>
              <a:buFont typeface="Verdana"/>
              <a:buChar char="◦"/>
              <a:defRPr/>
            </a:pPr>
            <a:r>
              <a:rPr lang="en-US" sz="2000" dirty="0" smtClean="0"/>
              <a:t>Queues</a:t>
            </a:r>
            <a:endParaRPr lang="en-US" sz="2000" dirty="0" smtClean="0"/>
          </a:p>
          <a:p>
            <a:pPr marL="365760" indent="-283464" fontAlgn="auto">
              <a:lnSpc>
                <a:spcPct val="80000"/>
              </a:lnSpc>
              <a:spcAft>
                <a:spcPts val="0"/>
              </a:spcAft>
              <a:buFont typeface="Wingdings 2"/>
              <a:buChar char=""/>
              <a:defRPr/>
            </a:pPr>
            <a:r>
              <a:rPr lang="en-US" sz="2300" dirty="0" smtClean="0">
                <a:solidFill>
                  <a:srgbClr val="BFBFBF"/>
                </a:solidFill>
              </a:rPr>
              <a:t>Functions</a:t>
            </a:r>
          </a:p>
          <a:p>
            <a:pPr marL="640080" lvl="1" indent="-237744" fontAlgn="auto">
              <a:lnSpc>
                <a:spcPct val="80000"/>
              </a:lnSpc>
              <a:spcAft>
                <a:spcPts val="0"/>
              </a:spcAft>
              <a:buFont typeface="Verdana"/>
              <a:buChar char="◦"/>
              <a:defRPr/>
            </a:pPr>
            <a:r>
              <a:rPr lang="en-US" sz="2000" dirty="0" smtClean="0">
                <a:solidFill>
                  <a:srgbClr val="BFBFBF"/>
                </a:solidFill>
              </a:rPr>
              <a:t>Allocate-PCB</a:t>
            </a:r>
          </a:p>
          <a:p>
            <a:pPr marL="640080" lvl="1" indent="-237744" fontAlgn="auto">
              <a:lnSpc>
                <a:spcPct val="80000"/>
              </a:lnSpc>
              <a:spcAft>
                <a:spcPts val="0"/>
              </a:spcAft>
              <a:buFont typeface="Verdana"/>
              <a:buChar char="◦"/>
              <a:defRPr/>
            </a:pPr>
            <a:r>
              <a:rPr lang="en-US" sz="2000" dirty="0" smtClean="0">
                <a:solidFill>
                  <a:srgbClr val="BFBFBF"/>
                </a:solidFill>
              </a:rPr>
              <a:t>Free-PCB</a:t>
            </a:r>
          </a:p>
          <a:p>
            <a:pPr marL="640080" lvl="1" indent="-237744" fontAlgn="auto">
              <a:lnSpc>
                <a:spcPct val="80000"/>
              </a:lnSpc>
              <a:spcAft>
                <a:spcPts val="0"/>
              </a:spcAft>
              <a:buFont typeface="Verdana"/>
              <a:buChar char="◦"/>
              <a:defRPr/>
            </a:pPr>
            <a:r>
              <a:rPr lang="en-US" sz="2000" dirty="0" smtClean="0">
                <a:solidFill>
                  <a:srgbClr val="BFBFBF"/>
                </a:solidFill>
              </a:rPr>
              <a:t>Setup-PCB</a:t>
            </a:r>
          </a:p>
          <a:p>
            <a:pPr marL="640080" lvl="1" indent="-237744" fontAlgn="auto">
              <a:lnSpc>
                <a:spcPct val="80000"/>
              </a:lnSpc>
              <a:spcAft>
                <a:spcPts val="0"/>
              </a:spcAft>
              <a:buFont typeface="Verdana"/>
              <a:buChar char="◦"/>
              <a:defRPr/>
            </a:pPr>
            <a:r>
              <a:rPr lang="en-US" sz="2000" dirty="0" smtClean="0">
                <a:solidFill>
                  <a:srgbClr val="BFBFBF"/>
                </a:solidFill>
              </a:rPr>
              <a:t>Find-PCB</a:t>
            </a:r>
          </a:p>
          <a:p>
            <a:pPr marL="640080" lvl="1" indent="-237744" fontAlgn="auto">
              <a:lnSpc>
                <a:spcPct val="80000"/>
              </a:lnSpc>
              <a:spcAft>
                <a:spcPts val="0"/>
              </a:spcAft>
              <a:buFont typeface="Verdana"/>
              <a:buChar char="◦"/>
              <a:defRPr/>
            </a:pPr>
            <a:r>
              <a:rPr lang="en-US" sz="2000" dirty="0" smtClean="0">
                <a:solidFill>
                  <a:srgbClr val="BFBFBF"/>
                </a:solidFill>
              </a:rPr>
              <a:t>Insert-PCB</a:t>
            </a:r>
          </a:p>
          <a:p>
            <a:pPr marL="640080" lvl="1" indent="-237744" fontAlgn="auto">
              <a:lnSpc>
                <a:spcPct val="80000"/>
              </a:lnSpc>
              <a:spcAft>
                <a:spcPts val="0"/>
              </a:spcAft>
              <a:buFont typeface="Verdana"/>
              <a:buChar char="◦"/>
              <a:defRPr/>
            </a:pPr>
            <a:r>
              <a:rPr lang="en-US" sz="2000" dirty="0" smtClean="0">
                <a:solidFill>
                  <a:srgbClr val="BFBFBF"/>
                </a:solidFill>
              </a:rPr>
              <a:t>Remove-PCB</a:t>
            </a:r>
          </a:p>
        </p:txBody>
      </p:sp>
      <p:sp>
        <p:nvSpPr>
          <p:cNvPr id="6148" name="Rectangle 16"/>
          <p:cNvSpPr>
            <a:spLocks noGrp="1" noChangeArrowheads="1"/>
          </p:cNvSpPr>
          <p:nvPr>
            <p:ph sz="half" idx="2"/>
          </p:nvPr>
        </p:nvSpPr>
        <p:spPr>
          <a:xfrm>
            <a:off x="4691063" y="1905000"/>
            <a:ext cx="3767137" cy="4038600"/>
          </a:xfrm>
        </p:spPr>
        <p:txBody>
          <a:bodyPr>
            <a:normAutofit lnSpcReduction="10000"/>
          </a:bodyPr>
          <a:lstStyle/>
          <a:p>
            <a:pPr marL="365760" indent="-283464" fontAlgn="auto">
              <a:lnSpc>
                <a:spcPct val="80000"/>
              </a:lnSpc>
              <a:spcAft>
                <a:spcPts val="0"/>
              </a:spcAft>
              <a:buFont typeface="Wingdings 2"/>
              <a:buChar char=""/>
              <a:defRPr/>
            </a:pPr>
            <a:endParaRPr lang="en-US" sz="2300" dirty="0" smtClean="0"/>
          </a:p>
          <a:p>
            <a:pPr marL="365760" indent="-283464" fontAlgn="auto">
              <a:lnSpc>
                <a:spcPct val="80000"/>
              </a:lnSpc>
              <a:spcAft>
                <a:spcPts val="0"/>
              </a:spcAft>
              <a:buFont typeface="Wingdings 2"/>
              <a:buChar char=""/>
              <a:defRPr/>
            </a:pPr>
            <a:r>
              <a:rPr lang="en-US" sz="2300" dirty="0" smtClean="0">
                <a:solidFill>
                  <a:srgbClr val="BFBFBF"/>
                </a:solidFill>
              </a:rPr>
              <a:t>Commands</a:t>
            </a:r>
            <a:endParaRPr lang="en-US" sz="2300" dirty="0" smtClean="0">
              <a:solidFill>
                <a:srgbClr val="BFBFBF"/>
              </a:solidFill>
            </a:endParaRPr>
          </a:p>
          <a:p>
            <a:pPr marL="640080" lvl="1" indent="-237744" fontAlgn="auto">
              <a:lnSpc>
                <a:spcPct val="80000"/>
              </a:lnSpc>
              <a:spcAft>
                <a:spcPts val="0"/>
              </a:spcAft>
              <a:buFont typeface="Verdana"/>
              <a:buChar char="◦"/>
              <a:defRPr/>
            </a:pPr>
            <a:r>
              <a:rPr lang="en-US" sz="2000" dirty="0" smtClean="0">
                <a:solidFill>
                  <a:srgbClr val="BFBFBF"/>
                </a:solidFill>
              </a:rPr>
              <a:t>Create PCB*</a:t>
            </a:r>
          </a:p>
          <a:p>
            <a:pPr marL="640080" lvl="1" indent="-237744" fontAlgn="auto">
              <a:lnSpc>
                <a:spcPct val="80000"/>
              </a:lnSpc>
              <a:spcAft>
                <a:spcPts val="0"/>
              </a:spcAft>
              <a:buFont typeface="Verdana"/>
              <a:buChar char="◦"/>
              <a:defRPr/>
            </a:pPr>
            <a:r>
              <a:rPr lang="en-US" sz="2000" dirty="0" smtClean="0">
                <a:solidFill>
                  <a:srgbClr val="BFBFBF"/>
                </a:solidFill>
              </a:rPr>
              <a:t>Delete PCB*</a:t>
            </a:r>
          </a:p>
          <a:p>
            <a:pPr marL="640080" lvl="1" indent="-237744" fontAlgn="auto">
              <a:lnSpc>
                <a:spcPct val="80000"/>
              </a:lnSpc>
              <a:spcAft>
                <a:spcPts val="0"/>
              </a:spcAft>
              <a:buFont typeface="Verdana"/>
              <a:buChar char="◦"/>
              <a:defRPr/>
            </a:pPr>
            <a:r>
              <a:rPr lang="en-US" sz="2000" dirty="0" smtClean="0">
                <a:solidFill>
                  <a:srgbClr val="BFBFBF"/>
                </a:solidFill>
              </a:rPr>
              <a:t>Block*</a:t>
            </a:r>
          </a:p>
          <a:p>
            <a:pPr marL="640080" lvl="1" indent="-237744" fontAlgn="auto">
              <a:lnSpc>
                <a:spcPct val="80000"/>
              </a:lnSpc>
              <a:spcAft>
                <a:spcPts val="0"/>
              </a:spcAft>
              <a:buFont typeface="Verdana"/>
              <a:buChar char="◦"/>
              <a:defRPr/>
            </a:pPr>
            <a:r>
              <a:rPr lang="en-US" sz="2000" dirty="0" smtClean="0">
                <a:solidFill>
                  <a:srgbClr val="BFBFBF"/>
                </a:solidFill>
              </a:rPr>
              <a:t>Unblock*</a:t>
            </a:r>
          </a:p>
          <a:p>
            <a:pPr marL="640080" lvl="1" indent="-237744" fontAlgn="auto">
              <a:lnSpc>
                <a:spcPct val="80000"/>
              </a:lnSpc>
              <a:spcAft>
                <a:spcPts val="0"/>
              </a:spcAft>
              <a:buFont typeface="Verdana"/>
              <a:buChar char="◦"/>
              <a:defRPr/>
            </a:pPr>
            <a:r>
              <a:rPr lang="en-US" sz="2000" dirty="0" smtClean="0">
                <a:solidFill>
                  <a:srgbClr val="BFBFBF"/>
                </a:solidFill>
              </a:rPr>
              <a:t>Suspend</a:t>
            </a:r>
          </a:p>
          <a:p>
            <a:pPr marL="640080" lvl="1" indent="-237744" fontAlgn="auto">
              <a:lnSpc>
                <a:spcPct val="80000"/>
              </a:lnSpc>
              <a:spcAft>
                <a:spcPts val="0"/>
              </a:spcAft>
              <a:buFont typeface="Verdana"/>
              <a:buChar char="◦"/>
              <a:defRPr/>
            </a:pPr>
            <a:r>
              <a:rPr lang="en-US" sz="2000" dirty="0" smtClean="0">
                <a:solidFill>
                  <a:srgbClr val="BFBFBF"/>
                </a:solidFill>
              </a:rPr>
              <a:t>Resume</a:t>
            </a:r>
          </a:p>
          <a:p>
            <a:pPr marL="640080" lvl="1" indent="-237744" fontAlgn="auto">
              <a:lnSpc>
                <a:spcPct val="80000"/>
              </a:lnSpc>
              <a:spcAft>
                <a:spcPts val="0"/>
              </a:spcAft>
              <a:buFont typeface="Verdana"/>
              <a:buChar char="◦"/>
              <a:defRPr/>
            </a:pPr>
            <a:r>
              <a:rPr lang="en-US" sz="2000" dirty="0" smtClean="0">
                <a:solidFill>
                  <a:srgbClr val="BFBFBF"/>
                </a:solidFill>
              </a:rPr>
              <a:t>Set Priority</a:t>
            </a:r>
          </a:p>
          <a:p>
            <a:pPr marL="640080" lvl="1" indent="-237744" fontAlgn="auto">
              <a:lnSpc>
                <a:spcPct val="80000"/>
              </a:lnSpc>
              <a:spcAft>
                <a:spcPts val="0"/>
              </a:spcAft>
              <a:buFont typeface="Verdana"/>
              <a:buChar char="◦"/>
              <a:defRPr/>
            </a:pPr>
            <a:r>
              <a:rPr lang="en-US" sz="2000" dirty="0" smtClean="0">
                <a:solidFill>
                  <a:srgbClr val="BFBFBF"/>
                </a:solidFill>
              </a:rPr>
              <a:t>Show PCB</a:t>
            </a:r>
          </a:p>
          <a:p>
            <a:pPr marL="640080" lvl="1" indent="-237744" fontAlgn="auto">
              <a:lnSpc>
                <a:spcPct val="80000"/>
              </a:lnSpc>
              <a:spcAft>
                <a:spcPts val="0"/>
              </a:spcAft>
              <a:buFont typeface="Verdana"/>
              <a:buChar char="◦"/>
              <a:defRPr/>
            </a:pPr>
            <a:r>
              <a:rPr lang="en-US" sz="2000" dirty="0" smtClean="0">
                <a:solidFill>
                  <a:srgbClr val="BFBFBF"/>
                </a:solidFill>
              </a:rPr>
              <a:t>Show All</a:t>
            </a:r>
          </a:p>
          <a:p>
            <a:pPr marL="640080" lvl="1" indent="-237744" fontAlgn="auto">
              <a:lnSpc>
                <a:spcPct val="80000"/>
              </a:lnSpc>
              <a:spcAft>
                <a:spcPts val="0"/>
              </a:spcAft>
              <a:buFont typeface="Verdana"/>
              <a:buChar char="◦"/>
              <a:defRPr/>
            </a:pPr>
            <a:r>
              <a:rPr lang="en-US" sz="2000" dirty="0" smtClean="0">
                <a:solidFill>
                  <a:srgbClr val="BFBFBF"/>
                </a:solidFill>
              </a:rPr>
              <a:t>Show Ready</a:t>
            </a:r>
          </a:p>
          <a:p>
            <a:pPr marL="640080" lvl="1" indent="-237744" fontAlgn="auto">
              <a:lnSpc>
                <a:spcPct val="80000"/>
              </a:lnSpc>
              <a:spcAft>
                <a:spcPts val="0"/>
              </a:spcAft>
              <a:buFont typeface="Verdana"/>
              <a:buChar char="◦"/>
              <a:defRPr/>
            </a:pPr>
            <a:r>
              <a:rPr lang="en-US" sz="2000" dirty="0" smtClean="0">
                <a:solidFill>
                  <a:srgbClr val="BFBFBF"/>
                </a:solidFill>
              </a:rPr>
              <a:t>Show Blocked</a:t>
            </a:r>
          </a:p>
          <a:p>
            <a:pPr marL="365760" indent="-283464" fontAlgn="auto">
              <a:lnSpc>
                <a:spcPct val="80000"/>
              </a:lnSpc>
              <a:spcAft>
                <a:spcPts val="0"/>
              </a:spcAft>
              <a:buFont typeface="Wingdings" pitchFamily="2" charset="2"/>
              <a:buNone/>
              <a:defRPr/>
            </a:pPr>
            <a:r>
              <a:rPr lang="en-US" sz="1800" dirty="0" smtClean="0">
                <a:solidFill>
                  <a:srgbClr val="BFBFBF"/>
                </a:solidFill>
              </a:rPr>
              <a:t>*Temporary Command</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Process Control Block (PCB)</a:t>
            </a:r>
          </a:p>
        </p:txBody>
      </p:sp>
      <p:sp>
        <p:nvSpPr>
          <p:cNvPr id="13315" name="Rectangle 3"/>
          <p:cNvSpPr>
            <a:spLocks noGrp="1" noChangeArrowheads="1"/>
          </p:cNvSpPr>
          <p:nvPr>
            <p:ph idx="1"/>
          </p:nvPr>
        </p:nvSpPr>
        <p:spPr/>
        <p:txBody>
          <a:bodyPr/>
          <a:lstStyle/>
          <a:p>
            <a:pPr>
              <a:lnSpc>
                <a:spcPct val="90000"/>
              </a:lnSpc>
            </a:pPr>
            <a:r>
              <a:rPr lang="en-US" sz="2200" dirty="0" smtClean="0"/>
              <a:t>The MPX system will need to keep track of processes that are in the system, so you will need to create a structure to hold the information MPX will need</a:t>
            </a:r>
          </a:p>
          <a:p>
            <a:pPr>
              <a:lnSpc>
                <a:spcPct val="90000"/>
              </a:lnSpc>
            </a:pPr>
            <a:r>
              <a:rPr lang="en-US" sz="2200" dirty="0" smtClean="0"/>
              <a:t>Information that needs to be maintained is:</a:t>
            </a:r>
          </a:p>
          <a:p>
            <a:pPr lvl="1">
              <a:lnSpc>
                <a:spcPct val="90000"/>
              </a:lnSpc>
            </a:pPr>
            <a:r>
              <a:rPr lang="en-US" sz="2000" dirty="0" smtClean="0"/>
              <a:t>Process Name</a:t>
            </a:r>
          </a:p>
          <a:p>
            <a:pPr lvl="1">
              <a:lnSpc>
                <a:spcPct val="90000"/>
              </a:lnSpc>
            </a:pPr>
            <a:r>
              <a:rPr lang="en-US" sz="2000" dirty="0" smtClean="0"/>
              <a:t>Process Class</a:t>
            </a:r>
          </a:p>
          <a:p>
            <a:pPr lvl="1">
              <a:lnSpc>
                <a:spcPct val="90000"/>
              </a:lnSpc>
            </a:pPr>
            <a:r>
              <a:rPr lang="en-US" sz="2000" dirty="0" smtClean="0"/>
              <a:t>Priority</a:t>
            </a:r>
          </a:p>
          <a:p>
            <a:pPr lvl="1">
              <a:lnSpc>
                <a:spcPct val="90000"/>
              </a:lnSpc>
            </a:pPr>
            <a:r>
              <a:rPr lang="en-US" sz="2000" dirty="0" smtClean="0"/>
              <a:t>State</a:t>
            </a:r>
          </a:p>
          <a:p>
            <a:pPr lvl="1">
              <a:lnSpc>
                <a:spcPct val="90000"/>
              </a:lnSpc>
            </a:pPr>
            <a:r>
              <a:rPr lang="en-US" sz="2000" dirty="0" smtClean="0"/>
              <a:t>Process Stack Information</a:t>
            </a:r>
          </a:p>
          <a:p>
            <a:pPr lvl="1">
              <a:lnSpc>
                <a:spcPct val="90000"/>
              </a:lnSpc>
            </a:pPr>
            <a:r>
              <a:rPr lang="en-US" sz="2000" dirty="0" smtClean="0"/>
              <a:t>Process Memory Information</a:t>
            </a:r>
          </a:p>
          <a:p>
            <a:pPr lvl="1">
              <a:lnSpc>
                <a:spcPct val="90000"/>
              </a:lnSpc>
            </a:pPr>
            <a:r>
              <a:rPr lang="en-US" sz="2000" dirty="0" smtClean="0"/>
              <a:t>(Possibly) Pointers to other PCBs- for use in the queues.</a:t>
            </a:r>
          </a:p>
          <a:p>
            <a:pPr lvl="1">
              <a:lnSpc>
                <a:spcPct val="90000"/>
              </a:lnSpc>
            </a:pPr>
            <a:endParaRPr lang="en-US" sz="2000" dirty="0" smtClean="0"/>
          </a:p>
          <a:p>
            <a:pPr lvl="1">
              <a:lnSpc>
                <a:spcPct val="90000"/>
              </a:lnSpc>
            </a:pPr>
            <a:endParaRPr lang="en-US"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PCB: Attributes</a:t>
            </a:r>
          </a:p>
        </p:txBody>
      </p:sp>
      <p:sp>
        <p:nvSpPr>
          <p:cNvPr id="14339" name="Rectangle 3"/>
          <p:cNvSpPr>
            <a:spLocks noGrp="1" noChangeArrowheads="1"/>
          </p:cNvSpPr>
          <p:nvPr>
            <p:ph idx="1"/>
          </p:nvPr>
        </p:nvSpPr>
        <p:spPr/>
        <p:txBody>
          <a:bodyPr/>
          <a:lstStyle/>
          <a:p>
            <a:pPr>
              <a:lnSpc>
                <a:spcPct val="80000"/>
              </a:lnSpc>
            </a:pPr>
            <a:r>
              <a:rPr lang="en-US" sz="2000" smtClean="0"/>
              <a:t>Process Name</a:t>
            </a:r>
          </a:p>
          <a:p>
            <a:pPr lvl="1">
              <a:lnSpc>
                <a:spcPct val="80000"/>
              </a:lnSpc>
            </a:pPr>
            <a:r>
              <a:rPr lang="en-US" sz="1700" smtClean="0"/>
              <a:t>Character array of at least 8 characters + a null terminator (‘\0’)</a:t>
            </a:r>
          </a:p>
          <a:p>
            <a:pPr lvl="1">
              <a:lnSpc>
                <a:spcPct val="80000"/>
              </a:lnSpc>
            </a:pPr>
            <a:r>
              <a:rPr lang="en-US" sz="1700" smtClean="0"/>
              <a:t>Pay special attention that </a:t>
            </a:r>
            <a:r>
              <a:rPr lang="en-US" sz="1700" i="1" smtClean="0"/>
              <a:t>each </a:t>
            </a:r>
            <a:r>
              <a:rPr lang="en-US" sz="1700" smtClean="0"/>
              <a:t>PCB is allocated its own character array- be careful of this if you define your character array as a character pointer (char *array) rather than statically (char array[10])</a:t>
            </a:r>
          </a:p>
          <a:p>
            <a:pPr>
              <a:lnSpc>
                <a:spcPct val="80000"/>
              </a:lnSpc>
            </a:pPr>
            <a:r>
              <a:rPr lang="en-US" sz="2000" smtClean="0"/>
              <a:t>Process Class</a:t>
            </a:r>
          </a:p>
          <a:p>
            <a:pPr lvl="1">
              <a:lnSpc>
                <a:spcPct val="80000"/>
              </a:lnSpc>
            </a:pPr>
            <a:r>
              <a:rPr lang="en-US" sz="1700" smtClean="0"/>
              <a:t>Code identifying the process as Application or System</a:t>
            </a:r>
          </a:p>
          <a:p>
            <a:pPr lvl="1">
              <a:lnSpc>
                <a:spcPct val="80000"/>
              </a:lnSpc>
            </a:pPr>
            <a:r>
              <a:rPr lang="en-US" sz="1700" smtClean="0"/>
              <a:t>Could use an int, char, etc. to represent this</a:t>
            </a:r>
          </a:p>
          <a:p>
            <a:pPr lvl="1">
              <a:lnSpc>
                <a:spcPct val="80000"/>
              </a:lnSpc>
            </a:pPr>
            <a:r>
              <a:rPr lang="en-US" sz="1700" smtClean="0"/>
              <a:t>Tip:  Use #define to define constants for each class (ex: #define SYSTEM 1), and use the symbolic constant, rather than the numerical value, whenever you need to refer to the class- this makes your code easier to follow and debug</a:t>
            </a:r>
          </a:p>
          <a:p>
            <a:pPr>
              <a:lnSpc>
                <a:spcPct val="80000"/>
              </a:lnSpc>
            </a:pPr>
            <a:r>
              <a:rPr lang="en-US" sz="2000" smtClean="0"/>
              <a:t>Priority</a:t>
            </a:r>
          </a:p>
          <a:p>
            <a:pPr lvl="1">
              <a:lnSpc>
                <a:spcPct val="80000"/>
              </a:lnSpc>
            </a:pPr>
            <a:r>
              <a:rPr lang="en-US" sz="1700" smtClean="0"/>
              <a:t>integer that will contain values of -128 through +127</a:t>
            </a:r>
          </a:p>
          <a:p>
            <a:pPr lvl="1">
              <a:lnSpc>
                <a:spcPct val="80000"/>
              </a:lnSpc>
            </a:pPr>
            <a:r>
              <a:rPr lang="en-US" sz="1700" smtClean="0"/>
              <a:t>-128 is lowest possible priority, +127 the highest possible priority</a:t>
            </a:r>
          </a:p>
          <a:p>
            <a:pPr lvl="2">
              <a:lnSpc>
                <a:spcPct val="80000"/>
              </a:lnSpc>
              <a:buFontTx/>
              <a:buNone/>
            </a:pPr>
            <a:endParaRPr lang="en-US" sz="150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PCB: Attributes</a:t>
            </a:r>
          </a:p>
        </p:txBody>
      </p:sp>
      <p:sp>
        <p:nvSpPr>
          <p:cNvPr id="15363" name="Rectangle 3"/>
          <p:cNvSpPr>
            <a:spLocks noGrp="1" noChangeArrowheads="1"/>
          </p:cNvSpPr>
          <p:nvPr>
            <p:ph idx="1"/>
          </p:nvPr>
        </p:nvSpPr>
        <p:spPr/>
        <p:txBody>
          <a:bodyPr/>
          <a:lstStyle/>
          <a:p>
            <a:pPr>
              <a:lnSpc>
                <a:spcPct val="80000"/>
              </a:lnSpc>
            </a:pPr>
            <a:r>
              <a:rPr lang="en-US" sz="2000" smtClean="0"/>
              <a:t>State</a:t>
            </a:r>
          </a:p>
          <a:p>
            <a:pPr lvl="1">
              <a:lnSpc>
                <a:spcPct val="80000"/>
              </a:lnSpc>
            </a:pPr>
            <a:r>
              <a:rPr lang="en-US" sz="1700" smtClean="0"/>
              <a:t>There are two “states” that must be maintained in the PCB</a:t>
            </a:r>
          </a:p>
          <a:p>
            <a:pPr lvl="2">
              <a:lnSpc>
                <a:spcPct val="80000"/>
              </a:lnSpc>
            </a:pPr>
            <a:r>
              <a:rPr lang="en-US" sz="1500" smtClean="0"/>
              <a:t>Is the process running, ready, or blocked?</a:t>
            </a:r>
          </a:p>
          <a:p>
            <a:pPr lvl="2">
              <a:lnSpc>
                <a:spcPct val="80000"/>
              </a:lnSpc>
            </a:pPr>
            <a:r>
              <a:rPr lang="en-US" sz="1500" smtClean="0"/>
              <a:t>Is the process suspended or not suspended?</a:t>
            </a:r>
          </a:p>
          <a:p>
            <a:pPr lvl="1">
              <a:lnSpc>
                <a:spcPct val="80000"/>
              </a:lnSpc>
            </a:pPr>
            <a:r>
              <a:rPr lang="en-US" sz="1700" smtClean="0"/>
              <a:t>There are two options to how you could do this</a:t>
            </a:r>
          </a:p>
          <a:p>
            <a:pPr lvl="2">
              <a:lnSpc>
                <a:spcPct val="80000"/>
              </a:lnSpc>
            </a:pPr>
            <a:r>
              <a:rPr lang="en-US" sz="1500" smtClean="0"/>
              <a:t>Maintain two separate state indicators</a:t>
            </a:r>
          </a:p>
          <a:p>
            <a:pPr lvl="3">
              <a:lnSpc>
                <a:spcPct val="80000"/>
              </a:lnSpc>
            </a:pPr>
            <a:r>
              <a:rPr lang="en-US" sz="1400" smtClean="0"/>
              <a:t>A state flag indicating whether the process is running, ready, or blocked</a:t>
            </a:r>
          </a:p>
          <a:p>
            <a:pPr lvl="3">
              <a:lnSpc>
                <a:spcPct val="80000"/>
              </a:lnSpc>
            </a:pPr>
            <a:r>
              <a:rPr lang="en-US" sz="1400" smtClean="0"/>
              <a:t>A suspended flag indicating whether the process is suspended or not</a:t>
            </a:r>
          </a:p>
          <a:p>
            <a:pPr lvl="2">
              <a:lnSpc>
                <a:spcPct val="80000"/>
              </a:lnSpc>
            </a:pPr>
            <a:r>
              <a:rPr lang="en-US" sz="1500" smtClean="0"/>
              <a:t>Maintain a single state indicator</a:t>
            </a:r>
          </a:p>
          <a:p>
            <a:pPr lvl="3">
              <a:lnSpc>
                <a:spcPct val="80000"/>
              </a:lnSpc>
            </a:pPr>
            <a:r>
              <a:rPr lang="en-US" sz="1400" smtClean="0"/>
              <a:t>Possible states are running, ready, blocked, suspended ready, suspended blocked</a:t>
            </a:r>
          </a:p>
          <a:p>
            <a:pPr lvl="1">
              <a:lnSpc>
                <a:spcPct val="80000"/>
              </a:lnSpc>
            </a:pPr>
            <a:r>
              <a:rPr lang="en-US" sz="1700" smtClean="0"/>
              <a:t>You should store the states in the same manor as the process class- use an integer or character type and then define a symbolic constant for each value</a:t>
            </a:r>
          </a:p>
          <a:p>
            <a:pPr lvl="3">
              <a:lnSpc>
                <a:spcPct val="80000"/>
              </a:lnSpc>
            </a:pPr>
            <a:endParaRPr lang="en-US" sz="1400" smtClean="0"/>
          </a:p>
          <a:p>
            <a:pPr>
              <a:lnSpc>
                <a:spcPct val="80000"/>
              </a:lnSpc>
            </a:pPr>
            <a:endParaRPr lang="en-US" sz="200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PCB: Attributes</a:t>
            </a:r>
          </a:p>
        </p:txBody>
      </p:sp>
      <p:sp>
        <p:nvSpPr>
          <p:cNvPr id="16387" name="Rectangle 3"/>
          <p:cNvSpPr>
            <a:spLocks noGrp="1" noChangeArrowheads="1"/>
          </p:cNvSpPr>
          <p:nvPr>
            <p:ph idx="1"/>
          </p:nvPr>
        </p:nvSpPr>
        <p:spPr/>
        <p:txBody>
          <a:bodyPr/>
          <a:lstStyle/>
          <a:p>
            <a:pPr>
              <a:lnSpc>
                <a:spcPct val="80000"/>
              </a:lnSpc>
            </a:pPr>
            <a:r>
              <a:rPr lang="en-US" sz="2000" smtClean="0"/>
              <a:t>Stack Area</a:t>
            </a:r>
          </a:p>
          <a:p>
            <a:pPr lvl="1">
              <a:lnSpc>
                <a:spcPct val="80000"/>
              </a:lnSpc>
            </a:pPr>
            <a:r>
              <a:rPr lang="en-US" sz="1600" smtClean="0"/>
              <a:t>Each process requires a local stack area of at least 1024 bytes</a:t>
            </a:r>
          </a:p>
          <a:p>
            <a:pPr lvl="1">
              <a:lnSpc>
                <a:spcPct val="80000"/>
              </a:lnSpc>
            </a:pPr>
            <a:r>
              <a:rPr lang="en-US" sz="1600" smtClean="0"/>
              <a:t>You need to maintain two pointers-  to the stack top and to the stack base</a:t>
            </a:r>
          </a:p>
          <a:p>
            <a:pPr lvl="2">
              <a:lnSpc>
                <a:spcPct val="80000"/>
              </a:lnSpc>
            </a:pPr>
            <a:r>
              <a:rPr lang="en-US" sz="1500" smtClean="0"/>
              <a:t>Should be of type unsigned char*</a:t>
            </a:r>
          </a:p>
          <a:p>
            <a:pPr>
              <a:lnSpc>
                <a:spcPct val="80000"/>
              </a:lnSpc>
            </a:pPr>
            <a:r>
              <a:rPr lang="en-US" sz="2000" smtClean="0"/>
              <a:t>Memory Descriptors</a:t>
            </a:r>
          </a:p>
          <a:p>
            <a:pPr lvl="1">
              <a:lnSpc>
                <a:spcPct val="80000"/>
              </a:lnSpc>
            </a:pPr>
            <a:r>
              <a:rPr lang="en-US" sz="1600" smtClean="0"/>
              <a:t>Memory Size</a:t>
            </a:r>
          </a:p>
          <a:p>
            <a:pPr lvl="2">
              <a:lnSpc>
                <a:spcPct val="80000"/>
              </a:lnSpc>
            </a:pPr>
            <a:r>
              <a:rPr lang="en-US" sz="1400" smtClean="0"/>
              <a:t>Integer </a:t>
            </a:r>
          </a:p>
          <a:p>
            <a:pPr lvl="1">
              <a:lnSpc>
                <a:spcPct val="80000"/>
              </a:lnSpc>
            </a:pPr>
            <a:r>
              <a:rPr lang="en-US" sz="1600" smtClean="0"/>
              <a:t>Pointers to load address and execution address</a:t>
            </a:r>
          </a:p>
          <a:p>
            <a:pPr lvl="2">
              <a:lnSpc>
                <a:spcPct val="80000"/>
              </a:lnSpc>
            </a:pPr>
            <a:r>
              <a:rPr lang="en-US" sz="1500" smtClean="0"/>
              <a:t>Should be of type unsigned char*</a:t>
            </a:r>
          </a:p>
          <a:p>
            <a:pPr lvl="1">
              <a:lnSpc>
                <a:spcPct val="80000"/>
              </a:lnSpc>
            </a:pPr>
            <a:r>
              <a:rPr lang="en-US" sz="1900" smtClean="0"/>
              <a:t>These won’t be used until R3 and R4, but it’s a good idea to implement them now</a:t>
            </a:r>
          </a:p>
          <a:p>
            <a:pPr>
              <a:lnSpc>
                <a:spcPct val="80000"/>
              </a:lnSpc>
            </a:pPr>
            <a:r>
              <a:rPr lang="en-US" sz="1900" smtClean="0"/>
              <a:t>Queue Pointers</a:t>
            </a:r>
          </a:p>
          <a:p>
            <a:pPr lvl="1">
              <a:lnSpc>
                <a:spcPct val="80000"/>
              </a:lnSpc>
            </a:pPr>
            <a:r>
              <a:rPr lang="en-US" sz="1600" smtClean="0"/>
              <a:t>Depending on how you implement your queues, you may need to include as attributes pointers to other PCB’s in the linked list.  Most likely, you would need two pointers- one each to the previous and next PCB’s in the queue.  </a:t>
            </a:r>
          </a:p>
          <a:p>
            <a:pPr lvl="1">
              <a:lnSpc>
                <a:spcPct val="80000"/>
              </a:lnSpc>
            </a:pPr>
            <a:r>
              <a:rPr lang="en-US" sz="1600" smtClean="0"/>
              <a:t>If you implement your queues using queue descriptors, you will not need queue pointers in your PCB.</a:t>
            </a:r>
          </a:p>
          <a:p>
            <a:pPr lvl="2">
              <a:lnSpc>
                <a:spcPct val="80000"/>
              </a:lnSpc>
            </a:pPr>
            <a:endParaRPr lang="en-US" sz="150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Breakdown</a:t>
            </a:r>
            <a:endParaRPr lang="en-US" dirty="0"/>
          </a:p>
        </p:txBody>
      </p:sp>
      <p:sp>
        <p:nvSpPr>
          <p:cNvPr id="3" name="Content Placeholder 2"/>
          <p:cNvSpPr>
            <a:spLocks noGrp="1"/>
          </p:cNvSpPr>
          <p:nvPr>
            <p:ph idx="1"/>
          </p:nvPr>
        </p:nvSpPr>
        <p:spPr/>
        <p:txBody>
          <a:bodyPr>
            <a:normAutofit lnSpcReduction="10000"/>
          </a:bodyPr>
          <a:lstStyle/>
          <a:p>
            <a:r>
              <a:rPr lang="en-US" dirty="0" smtClean="0"/>
              <a:t>Module R1 Review</a:t>
            </a:r>
          </a:p>
          <a:p>
            <a:endParaRPr lang="en-US" dirty="0" smtClean="0"/>
          </a:p>
          <a:p>
            <a:r>
              <a:rPr lang="en-US" dirty="0" smtClean="0"/>
              <a:t>Module R2 Purpose and Scope</a:t>
            </a:r>
          </a:p>
          <a:p>
            <a:endParaRPr lang="en-US" dirty="0" smtClean="0"/>
          </a:p>
          <a:p>
            <a:r>
              <a:rPr lang="en-US" dirty="0" smtClean="0"/>
              <a:t>Module R2 Design Decisions</a:t>
            </a:r>
          </a:p>
          <a:p>
            <a:endParaRPr lang="en-US" dirty="0" smtClean="0"/>
          </a:p>
          <a:p>
            <a:r>
              <a:rPr lang="en-US" dirty="0" smtClean="0"/>
              <a:t>Breakdown of R2 structures, commands, and functions</a:t>
            </a:r>
          </a:p>
          <a:p>
            <a:endParaRPr lang="en-US" dirty="0" smtClean="0"/>
          </a:p>
          <a:p>
            <a:r>
              <a:rPr lang="en-US" dirty="0" smtClean="0"/>
              <a:t>Tips for Success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fontAlgn="auto">
              <a:spcAft>
                <a:spcPts val="0"/>
              </a:spcAft>
              <a:defRPr/>
            </a:pPr>
            <a:r>
              <a:rPr lang="en-US" dirty="0" smtClean="0">
                <a:solidFill>
                  <a:schemeClr val="tx2">
                    <a:satMod val="130000"/>
                  </a:schemeClr>
                </a:solidFill>
              </a:rPr>
              <a:t>PCB Queues</a:t>
            </a:r>
            <a:endParaRPr lang="en-US" dirty="0" smtClean="0">
              <a:solidFill>
                <a:schemeClr val="tx2">
                  <a:satMod val="130000"/>
                </a:schemeClr>
              </a:solidFill>
            </a:endParaRPr>
          </a:p>
        </p:txBody>
      </p:sp>
      <p:sp>
        <p:nvSpPr>
          <p:cNvPr id="18435" name="Rectangle 3"/>
          <p:cNvSpPr>
            <a:spLocks noGrp="1" noChangeArrowheads="1"/>
          </p:cNvSpPr>
          <p:nvPr>
            <p:ph idx="1"/>
          </p:nvPr>
        </p:nvSpPr>
        <p:spPr/>
        <p:txBody>
          <a:bodyPr/>
          <a:lstStyle/>
          <a:p>
            <a:pPr>
              <a:lnSpc>
                <a:spcPct val="80000"/>
              </a:lnSpc>
            </a:pPr>
            <a:r>
              <a:rPr lang="en-US" sz="2000" dirty="0" smtClean="0"/>
              <a:t>You will need to create a structure for the </a:t>
            </a:r>
            <a:r>
              <a:rPr lang="en-US" sz="2000" dirty="0" smtClean="0"/>
              <a:t>queue itself</a:t>
            </a:r>
          </a:p>
          <a:p>
            <a:pPr>
              <a:lnSpc>
                <a:spcPct val="80000"/>
              </a:lnSpc>
            </a:pPr>
            <a:r>
              <a:rPr lang="en-US" sz="2000" dirty="0" smtClean="0"/>
              <a:t>Suggested attributes:</a:t>
            </a:r>
          </a:p>
          <a:p>
            <a:pPr lvl="1">
              <a:lnSpc>
                <a:spcPct val="80000"/>
              </a:lnSpc>
            </a:pPr>
            <a:r>
              <a:rPr lang="en-US" sz="1700" dirty="0" smtClean="0"/>
              <a:t>Number of nodes in the queue</a:t>
            </a:r>
          </a:p>
          <a:p>
            <a:pPr lvl="1">
              <a:lnSpc>
                <a:spcPct val="80000"/>
              </a:lnSpc>
            </a:pPr>
            <a:r>
              <a:rPr lang="en-US" sz="1700" dirty="0" smtClean="0"/>
              <a:t>Pointer to the head of the queue</a:t>
            </a:r>
          </a:p>
          <a:p>
            <a:pPr lvl="1">
              <a:lnSpc>
                <a:spcPct val="80000"/>
              </a:lnSpc>
            </a:pPr>
            <a:r>
              <a:rPr lang="en-US" sz="1700" dirty="0" smtClean="0"/>
              <a:t>Pointer to the tail of the queue</a:t>
            </a:r>
          </a:p>
          <a:p>
            <a:pPr lvl="2">
              <a:lnSpc>
                <a:spcPct val="80000"/>
              </a:lnSpc>
            </a:pPr>
            <a:r>
              <a:rPr lang="en-US" sz="1500" dirty="0" smtClean="0"/>
              <a:t>The head and tail pointers will either be to the PCBs themselves or to queue</a:t>
            </a:r>
            <a:r>
              <a:rPr lang="en-US" sz="1500" dirty="0" smtClean="0"/>
              <a:t> nodes, </a:t>
            </a:r>
            <a:r>
              <a:rPr lang="en-US" sz="1500" dirty="0" smtClean="0"/>
              <a:t>depending on how you choose to implement your queues.</a:t>
            </a:r>
          </a:p>
          <a:p>
            <a:pPr>
              <a:lnSpc>
                <a:spcPct val="80000"/>
              </a:lnSpc>
            </a:pPr>
            <a:r>
              <a:rPr lang="en-US" sz="2000" dirty="0" smtClean="0"/>
              <a:t>Ready </a:t>
            </a:r>
            <a:r>
              <a:rPr lang="en-US" sz="2000" dirty="0" err="1" smtClean="0"/>
              <a:t>queue(s</a:t>
            </a:r>
            <a:r>
              <a:rPr lang="en-US" sz="2000" dirty="0" smtClean="0"/>
              <a:t>) will be maintained in priority order</a:t>
            </a:r>
          </a:p>
          <a:p>
            <a:pPr lvl="1">
              <a:lnSpc>
                <a:spcPct val="80000"/>
              </a:lnSpc>
            </a:pPr>
            <a:r>
              <a:rPr lang="en-US" sz="1800" dirty="0" smtClean="0"/>
              <a:t>When you insert a PCB into the ready queue, insert it in order, with the highest positive priority at the front of the queue</a:t>
            </a:r>
          </a:p>
          <a:p>
            <a:pPr>
              <a:lnSpc>
                <a:spcPct val="80000"/>
              </a:lnSpc>
            </a:pPr>
            <a:r>
              <a:rPr lang="en-US" sz="2000" dirty="0" smtClean="0"/>
              <a:t>Blocked </a:t>
            </a:r>
            <a:r>
              <a:rPr lang="en-US" sz="2000" dirty="0" err="1" smtClean="0"/>
              <a:t>queue(s</a:t>
            </a:r>
            <a:r>
              <a:rPr lang="en-US" sz="2000" dirty="0" smtClean="0"/>
              <a:t>) will be maintained in FIFO (first in, first out) order.</a:t>
            </a:r>
          </a:p>
          <a:p>
            <a:pPr lvl="1">
              <a:lnSpc>
                <a:spcPct val="80000"/>
              </a:lnSpc>
            </a:pPr>
            <a:r>
              <a:rPr lang="en-US" sz="1800" dirty="0" smtClean="0"/>
              <a:t>When inserting into the blocked queue, insert at the tail.</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13"/>
          <p:cNvSpPr>
            <a:spLocks noGrp="1" noChangeArrowheads="1"/>
          </p:cNvSpPr>
          <p:nvPr>
            <p:ph type="title"/>
          </p:nvPr>
        </p:nvSpPr>
        <p:spPr/>
        <p:txBody>
          <a:bodyPr/>
          <a:lstStyle/>
          <a:p>
            <a:pPr fontAlgn="auto">
              <a:spcAft>
                <a:spcPts val="0"/>
              </a:spcAft>
              <a:defRPr/>
            </a:pPr>
            <a:r>
              <a:rPr lang="en-US" dirty="0" smtClean="0">
                <a:solidFill>
                  <a:schemeClr val="tx2">
                    <a:satMod val="130000"/>
                  </a:schemeClr>
                </a:solidFill>
              </a:rPr>
              <a:t>R2</a:t>
            </a:r>
            <a:r>
              <a:rPr lang="en-US" dirty="0" smtClean="0">
                <a:solidFill>
                  <a:schemeClr val="tx2">
                    <a:satMod val="130000"/>
                  </a:schemeClr>
                </a:solidFill>
              </a:rPr>
              <a:t> Programming Breakdown</a:t>
            </a:r>
            <a:endParaRPr lang="en-US" dirty="0" smtClean="0">
              <a:solidFill>
                <a:schemeClr val="tx2">
                  <a:satMod val="130000"/>
                </a:schemeClr>
              </a:solidFill>
            </a:endParaRPr>
          </a:p>
        </p:txBody>
      </p:sp>
      <p:sp>
        <p:nvSpPr>
          <p:cNvPr id="6147" name="Rectangle 15"/>
          <p:cNvSpPr>
            <a:spLocks noGrp="1" noChangeArrowheads="1"/>
          </p:cNvSpPr>
          <p:nvPr>
            <p:ph sz="half" idx="1"/>
          </p:nvPr>
        </p:nvSpPr>
        <p:spPr>
          <a:xfrm>
            <a:off x="762000" y="1905000"/>
            <a:ext cx="3770313" cy="4038600"/>
          </a:xfrm>
        </p:spPr>
        <p:txBody>
          <a:bodyPr>
            <a:normAutofit lnSpcReduction="10000"/>
          </a:bodyPr>
          <a:lstStyle/>
          <a:p>
            <a:pPr marL="365760" indent="-283464" fontAlgn="auto">
              <a:lnSpc>
                <a:spcPct val="80000"/>
              </a:lnSpc>
              <a:spcAft>
                <a:spcPts val="0"/>
              </a:spcAft>
              <a:buFont typeface="Wingdings 2"/>
              <a:buChar char=""/>
              <a:defRPr/>
            </a:pPr>
            <a:endParaRPr lang="en-US" sz="2300" dirty="0" smtClean="0">
              <a:solidFill>
                <a:srgbClr val="BFBFBF"/>
              </a:solidFill>
            </a:endParaRPr>
          </a:p>
          <a:p>
            <a:pPr marL="365760" indent="-283464" fontAlgn="auto">
              <a:lnSpc>
                <a:spcPct val="80000"/>
              </a:lnSpc>
              <a:spcAft>
                <a:spcPts val="0"/>
              </a:spcAft>
              <a:buFont typeface="Wingdings 2"/>
              <a:buChar char=""/>
              <a:defRPr/>
            </a:pPr>
            <a:r>
              <a:rPr lang="en-US" sz="2300" dirty="0" smtClean="0">
                <a:solidFill>
                  <a:srgbClr val="BFBFBF"/>
                </a:solidFill>
              </a:rPr>
              <a:t>Structures</a:t>
            </a:r>
            <a:endParaRPr lang="en-US" sz="2300" dirty="0" smtClean="0">
              <a:solidFill>
                <a:srgbClr val="BFBFBF"/>
              </a:solidFill>
            </a:endParaRPr>
          </a:p>
          <a:p>
            <a:pPr marL="640080" lvl="1" indent="-237744" fontAlgn="auto">
              <a:lnSpc>
                <a:spcPct val="80000"/>
              </a:lnSpc>
              <a:spcAft>
                <a:spcPts val="0"/>
              </a:spcAft>
              <a:buFont typeface="Verdana"/>
              <a:buChar char="◦"/>
              <a:defRPr/>
            </a:pPr>
            <a:r>
              <a:rPr lang="en-US" sz="2000" dirty="0" smtClean="0">
                <a:solidFill>
                  <a:srgbClr val="BFBFBF"/>
                </a:solidFill>
              </a:rPr>
              <a:t>Process Control Block (PCB)</a:t>
            </a:r>
          </a:p>
          <a:p>
            <a:pPr marL="640080" lvl="1" indent="-237744" fontAlgn="auto">
              <a:lnSpc>
                <a:spcPct val="80000"/>
              </a:lnSpc>
              <a:spcAft>
                <a:spcPts val="0"/>
              </a:spcAft>
              <a:buFont typeface="Verdana"/>
              <a:buChar char="◦"/>
              <a:defRPr/>
            </a:pPr>
            <a:r>
              <a:rPr lang="en-US" sz="2000" dirty="0" smtClean="0">
                <a:solidFill>
                  <a:srgbClr val="BFBFBF"/>
                </a:solidFill>
              </a:rPr>
              <a:t>Queues</a:t>
            </a:r>
            <a:endParaRPr lang="en-US" sz="2000" dirty="0" smtClean="0">
              <a:solidFill>
                <a:srgbClr val="BFBFBF"/>
              </a:solidFill>
            </a:endParaRPr>
          </a:p>
          <a:p>
            <a:pPr marL="365760" indent="-283464" fontAlgn="auto">
              <a:lnSpc>
                <a:spcPct val="80000"/>
              </a:lnSpc>
              <a:spcAft>
                <a:spcPts val="0"/>
              </a:spcAft>
              <a:buFont typeface="Wingdings 2"/>
              <a:buChar char=""/>
              <a:defRPr/>
            </a:pPr>
            <a:r>
              <a:rPr lang="en-US" sz="2300" dirty="0" smtClean="0"/>
              <a:t>Functions</a:t>
            </a:r>
          </a:p>
          <a:p>
            <a:pPr marL="640080" lvl="1" indent="-237744" fontAlgn="auto">
              <a:lnSpc>
                <a:spcPct val="80000"/>
              </a:lnSpc>
              <a:spcAft>
                <a:spcPts val="0"/>
              </a:spcAft>
              <a:buFont typeface="Verdana"/>
              <a:buChar char="◦"/>
              <a:defRPr/>
            </a:pPr>
            <a:r>
              <a:rPr lang="en-US" sz="2000" dirty="0" smtClean="0"/>
              <a:t>Allocate-PCB</a:t>
            </a:r>
          </a:p>
          <a:p>
            <a:pPr marL="640080" lvl="1" indent="-237744" fontAlgn="auto">
              <a:lnSpc>
                <a:spcPct val="80000"/>
              </a:lnSpc>
              <a:spcAft>
                <a:spcPts val="0"/>
              </a:spcAft>
              <a:buFont typeface="Verdana"/>
              <a:buChar char="◦"/>
              <a:defRPr/>
            </a:pPr>
            <a:r>
              <a:rPr lang="en-US" sz="2000" dirty="0" smtClean="0"/>
              <a:t>Free-PCB</a:t>
            </a:r>
          </a:p>
          <a:p>
            <a:pPr marL="640080" lvl="1" indent="-237744" fontAlgn="auto">
              <a:lnSpc>
                <a:spcPct val="80000"/>
              </a:lnSpc>
              <a:spcAft>
                <a:spcPts val="0"/>
              </a:spcAft>
              <a:buFont typeface="Verdana"/>
              <a:buChar char="◦"/>
              <a:defRPr/>
            </a:pPr>
            <a:r>
              <a:rPr lang="en-US" sz="2000" dirty="0" smtClean="0"/>
              <a:t>Setup-PCB</a:t>
            </a:r>
          </a:p>
          <a:p>
            <a:pPr marL="640080" lvl="1" indent="-237744" fontAlgn="auto">
              <a:lnSpc>
                <a:spcPct val="80000"/>
              </a:lnSpc>
              <a:spcAft>
                <a:spcPts val="0"/>
              </a:spcAft>
              <a:buFont typeface="Verdana"/>
              <a:buChar char="◦"/>
              <a:defRPr/>
            </a:pPr>
            <a:r>
              <a:rPr lang="en-US" sz="2000" dirty="0" smtClean="0"/>
              <a:t>Find-PCB</a:t>
            </a:r>
          </a:p>
          <a:p>
            <a:pPr marL="640080" lvl="1" indent="-237744" fontAlgn="auto">
              <a:lnSpc>
                <a:spcPct val="80000"/>
              </a:lnSpc>
              <a:spcAft>
                <a:spcPts val="0"/>
              </a:spcAft>
              <a:buFont typeface="Verdana"/>
              <a:buChar char="◦"/>
              <a:defRPr/>
            </a:pPr>
            <a:r>
              <a:rPr lang="en-US" sz="2000" dirty="0" smtClean="0"/>
              <a:t>Insert-PCB</a:t>
            </a:r>
          </a:p>
          <a:p>
            <a:pPr marL="640080" lvl="1" indent="-237744" fontAlgn="auto">
              <a:lnSpc>
                <a:spcPct val="80000"/>
              </a:lnSpc>
              <a:spcAft>
                <a:spcPts val="0"/>
              </a:spcAft>
              <a:buFont typeface="Verdana"/>
              <a:buChar char="◦"/>
              <a:defRPr/>
            </a:pPr>
            <a:r>
              <a:rPr lang="en-US" sz="2000" dirty="0" smtClean="0"/>
              <a:t>Remove-PCB</a:t>
            </a:r>
          </a:p>
        </p:txBody>
      </p:sp>
      <p:sp>
        <p:nvSpPr>
          <p:cNvPr id="6148" name="Rectangle 16"/>
          <p:cNvSpPr>
            <a:spLocks noGrp="1" noChangeArrowheads="1"/>
          </p:cNvSpPr>
          <p:nvPr>
            <p:ph sz="half" idx="2"/>
          </p:nvPr>
        </p:nvSpPr>
        <p:spPr>
          <a:xfrm>
            <a:off x="4691063" y="1905000"/>
            <a:ext cx="3767137" cy="4038600"/>
          </a:xfrm>
        </p:spPr>
        <p:txBody>
          <a:bodyPr>
            <a:normAutofit lnSpcReduction="10000"/>
          </a:bodyPr>
          <a:lstStyle/>
          <a:p>
            <a:pPr marL="365760" indent="-283464" fontAlgn="auto">
              <a:lnSpc>
                <a:spcPct val="80000"/>
              </a:lnSpc>
              <a:spcAft>
                <a:spcPts val="0"/>
              </a:spcAft>
              <a:buFont typeface="Wingdings 2"/>
              <a:buChar char=""/>
              <a:defRPr/>
            </a:pPr>
            <a:endParaRPr lang="en-US" sz="2300" dirty="0" smtClean="0"/>
          </a:p>
          <a:p>
            <a:pPr marL="365760" indent="-283464" fontAlgn="auto">
              <a:lnSpc>
                <a:spcPct val="80000"/>
              </a:lnSpc>
              <a:spcAft>
                <a:spcPts val="0"/>
              </a:spcAft>
              <a:buFont typeface="Wingdings 2"/>
              <a:buChar char=""/>
              <a:defRPr/>
            </a:pPr>
            <a:r>
              <a:rPr lang="en-US" sz="2300" dirty="0" smtClean="0">
                <a:solidFill>
                  <a:srgbClr val="BFBFBF"/>
                </a:solidFill>
              </a:rPr>
              <a:t>Commands</a:t>
            </a:r>
            <a:endParaRPr lang="en-US" sz="2300" dirty="0" smtClean="0">
              <a:solidFill>
                <a:srgbClr val="BFBFBF"/>
              </a:solidFill>
            </a:endParaRPr>
          </a:p>
          <a:p>
            <a:pPr marL="640080" lvl="1" indent="-237744" fontAlgn="auto">
              <a:lnSpc>
                <a:spcPct val="80000"/>
              </a:lnSpc>
              <a:spcAft>
                <a:spcPts val="0"/>
              </a:spcAft>
              <a:buFont typeface="Verdana"/>
              <a:buChar char="◦"/>
              <a:defRPr/>
            </a:pPr>
            <a:r>
              <a:rPr lang="en-US" sz="2000" dirty="0" smtClean="0">
                <a:solidFill>
                  <a:srgbClr val="BFBFBF"/>
                </a:solidFill>
              </a:rPr>
              <a:t>Create PCB*</a:t>
            </a:r>
          </a:p>
          <a:p>
            <a:pPr marL="640080" lvl="1" indent="-237744" fontAlgn="auto">
              <a:lnSpc>
                <a:spcPct val="80000"/>
              </a:lnSpc>
              <a:spcAft>
                <a:spcPts val="0"/>
              </a:spcAft>
              <a:buFont typeface="Verdana"/>
              <a:buChar char="◦"/>
              <a:defRPr/>
            </a:pPr>
            <a:r>
              <a:rPr lang="en-US" sz="2000" dirty="0" smtClean="0">
                <a:solidFill>
                  <a:srgbClr val="BFBFBF"/>
                </a:solidFill>
              </a:rPr>
              <a:t>Delete PCB*</a:t>
            </a:r>
          </a:p>
          <a:p>
            <a:pPr marL="640080" lvl="1" indent="-237744" fontAlgn="auto">
              <a:lnSpc>
                <a:spcPct val="80000"/>
              </a:lnSpc>
              <a:spcAft>
                <a:spcPts val="0"/>
              </a:spcAft>
              <a:buFont typeface="Verdana"/>
              <a:buChar char="◦"/>
              <a:defRPr/>
            </a:pPr>
            <a:r>
              <a:rPr lang="en-US" sz="2000" dirty="0" smtClean="0">
                <a:solidFill>
                  <a:srgbClr val="BFBFBF"/>
                </a:solidFill>
              </a:rPr>
              <a:t>Block*</a:t>
            </a:r>
          </a:p>
          <a:p>
            <a:pPr marL="640080" lvl="1" indent="-237744" fontAlgn="auto">
              <a:lnSpc>
                <a:spcPct val="80000"/>
              </a:lnSpc>
              <a:spcAft>
                <a:spcPts val="0"/>
              </a:spcAft>
              <a:buFont typeface="Verdana"/>
              <a:buChar char="◦"/>
              <a:defRPr/>
            </a:pPr>
            <a:r>
              <a:rPr lang="en-US" sz="2000" dirty="0" smtClean="0">
                <a:solidFill>
                  <a:srgbClr val="BFBFBF"/>
                </a:solidFill>
              </a:rPr>
              <a:t>Unblock*</a:t>
            </a:r>
          </a:p>
          <a:p>
            <a:pPr marL="640080" lvl="1" indent="-237744" fontAlgn="auto">
              <a:lnSpc>
                <a:spcPct val="80000"/>
              </a:lnSpc>
              <a:spcAft>
                <a:spcPts val="0"/>
              </a:spcAft>
              <a:buFont typeface="Verdana"/>
              <a:buChar char="◦"/>
              <a:defRPr/>
            </a:pPr>
            <a:r>
              <a:rPr lang="en-US" sz="2000" dirty="0" smtClean="0">
                <a:solidFill>
                  <a:srgbClr val="BFBFBF"/>
                </a:solidFill>
              </a:rPr>
              <a:t>Suspend</a:t>
            </a:r>
          </a:p>
          <a:p>
            <a:pPr marL="640080" lvl="1" indent="-237744" fontAlgn="auto">
              <a:lnSpc>
                <a:spcPct val="80000"/>
              </a:lnSpc>
              <a:spcAft>
                <a:spcPts val="0"/>
              </a:spcAft>
              <a:buFont typeface="Verdana"/>
              <a:buChar char="◦"/>
              <a:defRPr/>
            </a:pPr>
            <a:r>
              <a:rPr lang="en-US" sz="2000" dirty="0" smtClean="0">
                <a:solidFill>
                  <a:srgbClr val="BFBFBF"/>
                </a:solidFill>
              </a:rPr>
              <a:t>Resume</a:t>
            </a:r>
          </a:p>
          <a:p>
            <a:pPr marL="640080" lvl="1" indent="-237744" fontAlgn="auto">
              <a:lnSpc>
                <a:spcPct val="80000"/>
              </a:lnSpc>
              <a:spcAft>
                <a:spcPts val="0"/>
              </a:spcAft>
              <a:buFont typeface="Verdana"/>
              <a:buChar char="◦"/>
              <a:defRPr/>
            </a:pPr>
            <a:r>
              <a:rPr lang="en-US" sz="2000" dirty="0" smtClean="0">
                <a:solidFill>
                  <a:srgbClr val="BFBFBF"/>
                </a:solidFill>
              </a:rPr>
              <a:t>Set Priority</a:t>
            </a:r>
          </a:p>
          <a:p>
            <a:pPr marL="640080" lvl="1" indent="-237744" fontAlgn="auto">
              <a:lnSpc>
                <a:spcPct val="80000"/>
              </a:lnSpc>
              <a:spcAft>
                <a:spcPts val="0"/>
              </a:spcAft>
              <a:buFont typeface="Verdana"/>
              <a:buChar char="◦"/>
              <a:defRPr/>
            </a:pPr>
            <a:r>
              <a:rPr lang="en-US" sz="2000" dirty="0" smtClean="0">
                <a:solidFill>
                  <a:srgbClr val="BFBFBF"/>
                </a:solidFill>
              </a:rPr>
              <a:t>Show PCB</a:t>
            </a:r>
          </a:p>
          <a:p>
            <a:pPr marL="640080" lvl="1" indent="-237744" fontAlgn="auto">
              <a:lnSpc>
                <a:spcPct val="80000"/>
              </a:lnSpc>
              <a:spcAft>
                <a:spcPts val="0"/>
              </a:spcAft>
              <a:buFont typeface="Verdana"/>
              <a:buChar char="◦"/>
              <a:defRPr/>
            </a:pPr>
            <a:r>
              <a:rPr lang="en-US" sz="2000" dirty="0" smtClean="0">
                <a:solidFill>
                  <a:srgbClr val="BFBFBF"/>
                </a:solidFill>
              </a:rPr>
              <a:t>Show All</a:t>
            </a:r>
          </a:p>
          <a:p>
            <a:pPr marL="640080" lvl="1" indent="-237744" fontAlgn="auto">
              <a:lnSpc>
                <a:spcPct val="80000"/>
              </a:lnSpc>
              <a:spcAft>
                <a:spcPts val="0"/>
              </a:spcAft>
              <a:buFont typeface="Verdana"/>
              <a:buChar char="◦"/>
              <a:defRPr/>
            </a:pPr>
            <a:r>
              <a:rPr lang="en-US" sz="2000" dirty="0" smtClean="0">
                <a:solidFill>
                  <a:srgbClr val="BFBFBF"/>
                </a:solidFill>
              </a:rPr>
              <a:t>Show Ready</a:t>
            </a:r>
          </a:p>
          <a:p>
            <a:pPr marL="640080" lvl="1" indent="-237744" fontAlgn="auto">
              <a:lnSpc>
                <a:spcPct val="80000"/>
              </a:lnSpc>
              <a:spcAft>
                <a:spcPts val="0"/>
              </a:spcAft>
              <a:buFont typeface="Verdana"/>
              <a:buChar char="◦"/>
              <a:defRPr/>
            </a:pPr>
            <a:r>
              <a:rPr lang="en-US" sz="2000" dirty="0" smtClean="0">
                <a:solidFill>
                  <a:srgbClr val="BFBFBF"/>
                </a:solidFill>
              </a:rPr>
              <a:t>Show Blocked</a:t>
            </a:r>
          </a:p>
          <a:p>
            <a:pPr marL="365760" indent="-283464" fontAlgn="auto">
              <a:lnSpc>
                <a:spcPct val="80000"/>
              </a:lnSpc>
              <a:spcAft>
                <a:spcPts val="0"/>
              </a:spcAft>
              <a:buFont typeface="Wingdings" pitchFamily="2" charset="2"/>
              <a:buNone/>
              <a:defRPr/>
            </a:pPr>
            <a:r>
              <a:rPr lang="en-US" sz="1800" dirty="0" smtClean="0">
                <a:solidFill>
                  <a:srgbClr val="BFBFBF"/>
                </a:solidFill>
              </a:rPr>
              <a:t>*Temporary Command</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Allocate_PCB</a:t>
            </a:r>
          </a:p>
        </p:txBody>
      </p:sp>
      <p:sp>
        <p:nvSpPr>
          <p:cNvPr id="19459" name="Rectangle 3"/>
          <p:cNvSpPr>
            <a:spLocks noGrp="1" noChangeArrowheads="1"/>
          </p:cNvSpPr>
          <p:nvPr>
            <p:ph idx="1"/>
          </p:nvPr>
        </p:nvSpPr>
        <p:spPr/>
        <p:txBody>
          <a:bodyPr/>
          <a:lstStyle/>
          <a:p>
            <a:pPr>
              <a:lnSpc>
                <a:spcPct val="80000"/>
              </a:lnSpc>
            </a:pPr>
            <a:r>
              <a:rPr lang="en-US" sz="2800" smtClean="0"/>
              <a:t>Allocates the memory for a new PCB</a:t>
            </a:r>
          </a:p>
          <a:p>
            <a:pPr>
              <a:lnSpc>
                <a:spcPct val="80000"/>
              </a:lnSpc>
            </a:pPr>
            <a:r>
              <a:rPr lang="en-US" sz="2800" smtClean="0"/>
              <a:t>Takes no parameters</a:t>
            </a:r>
          </a:p>
          <a:p>
            <a:pPr>
              <a:lnSpc>
                <a:spcPct val="80000"/>
              </a:lnSpc>
            </a:pPr>
            <a:r>
              <a:rPr lang="en-US" sz="2800" smtClean="0"/>
              <a:t>Use the sys_alloc_mem support function to allocate memory for the PCB.  You need to allocate the number of bytes equal to the size of the PCB struct you defined (for example, sizeof(PCB) would give you the number of bytes needed to store a PCB).	</a:t>
            </a:r>
          </a:p>
          <a:p>
            <a:pPr>
              <a:lnSpc>
                <a:spcPct val="80000"/>
              </a:lnSpc>
            </a:pPr>
            <a:r>
              <a:rPr lang="en-US" sz="2800" smtClean="0"/>
              <a:t>Returns a pointer to the new PCB, or NULL if an error occurs.</a:t>
            </a:r>
          </a:p>
          <a:p>
            <a:pPr>
              <a:lnSpc>
                <a:spcPct val="80000"/>
              </a:lnSpc>
              <a:buFont typeface="Wingdings" pitchFamily="2" charset="2"/>
              <a:buNone/>
            </a:pPr>
            <a:endParaRPr lang="en-US" sz="2800" smtClean="0"/>
          </a:p>
          <a:p>
            <a:pPr lvl="3">
              <a:lnSpc>
                <a:spcPct val="80000"/>
              </a:lnSpc>
            </a:pPr>
            <a:endParaRPr lang="en-US" sz="140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Free_PCB</a:t>
            </a:r>
          </a:p>
        </p:txBody>
      </p:sp>
      <p:sp>
        <p:nvSpPr>
          <p:cNvPr id="20483" name="Rectangle 3"/>
          <p:cNvSpPr>
            <a:spLocks noGrp="1" noChangeArrowheads="1"/>
          </p:cNvSpPr>
          <p:nvPr>
            <p:ph idx="1"/>
          </p:nvPr>
        </p:nvSpPr>
        <p:spPr/>
        <p:txBody>
          <a:bodyPr/>
          <a:lstStyle/>
          <a:p>
            <a:r>
              <a:rPr lang="en-US" sz="2700" smtClean="0"/>
              <a:t>Frees all memory associated with a PCB, including the PCB itself</a:t>
            </a:r>
          </a:p>
          <a:p>
            <a:r>
              <a:rPr lang="en-US" sz="2700" smtClean="0"/>
              <a:t>Parameter is a PCB Pointer</a:t>
            </a:r>
          </a:p>
          <a:p>
            <a:r>
              <a:rPr lang="en-US" sz="2700" smtClean="0"/>
              <a:t>Uses sys_free_mem to free all memory associated with the PCB, including the stack and the PCB itself</a:t>
            </a:r>
          </a:p>
          <a:p>
            <a:pPr lvl="1"/>
            <a:r>
              <a:rPr lang="en-US" sz="2200" smtClean="0"/>
              <a:t>To free the stack, you need to free the memory associated with the base pointer</a:t>
            </a:r>
          </a:p>
          <a:p>
            <a:r>
              <a:rPr lang="en-US" sz="2700" smtClean="0"/>
              <a:t>Can have either no return, or return an error code</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Setup_PCB</a:t>
            </a:r>
          </a:p>
        </p:txBody>
      </p:sp>
      <p:sp>
        <p:nvSpPr>
          <p:cNvPr id="21507" name="Rectangle 3"/>
          <p:cNvSpPr>
            <a:spLocks noGrp="1" noChangeArrowheads="1"/>
          </p:cNvSpPr>
          <p:nvPr>
            <p:ph idx="1"/>
          </p:nvPr>
        </p:nvSpPr>
        <p:spPr/>
        <p:txBody>
          <a:bodyPr/>
          <a:lstStyle/>
          <a:p>
            <a:pPr>
              <a:lnSpc>
                <a:spcPct val="80000"/>
              </a:lnSpc>
            </a:pPr>
            <a:r>
              <a:rPr lang="en-US" sz="2000" smtClean="0"/>
              <a:t>Initializes a PCB’s content (name, priority, class)</a:t>
            </a:r>
          </a:p>
          <a:p>
            <a:pPr>
              <a:lnSpc>
                <a:spcPct val="80000"/>
              </a:lnSpc>
            </a:pPr>
            <a:r>
              <a:rPr lang="en-US" sz="2000" smtClean="0"/>
              <a:t>Parameters: name, priority, class</a:t>
            </a:r>
          </a:p>
          <a:p>
            <a:pPr>
              <a:lnSpc>
                <a:spcPct val="80000"/>
              </a:lnSpc>
            </a:pPr>
            <a:r>
              <a:rPr lang="en-US" sz="2000" smtClean="0"/>
              <a:t>Should check that the parameters are valid</a:t>
            </a:r>
          </a:p>
          <a:p>
            <a:pPr lvl="1">
              <a:lnSpc>
                <a:spcPct val="80000"/>
              </a:lnSpc>
            </a:pPr>
            <a:r>
              <a:rPr lang="en-US" sz="1800" smtClean="0"/>
              <a:t>Name is unique</a:t>
            </a:r>
          </a:p>
          <a:p>
            <a:pPr lvl="1">
              <a:lnSpc>
                <a:spcPct val="80000"/>
              </a:lnSpc>
            </a:pPr>
            <a:r>
              <a:rPr lang="en-US" sz="1900" smtClean="0"/>
              <a:t>Priority between -128 and +127</a:t>
            </a:r>
          </a:p>
          <a:p>
            <a:pPr lvl="1">
              <a:lnSpc>
                <a:spcPct val="80000"/>
              </a:lnSpc>
            </a:pPr>
            <a:r>
              <a:rPr lang="en-US" sz="1900" smtClean="0"/>
              <a:t>Class is valid</a:t>
            </a:r>
          </a:p>
          <a:p>
            <a:pPr>
              <a:lnSpc>
                <a:spcPct val="80000"/>
              </a:lnSpc>
            </a:pPr>
            <a:r>
              <a:rPr lang="en-US" sz="2000" smtClean="0"/>
              <a:t>Calls the Allocate_PCB function to allocate the memory for a new PCB</a:t>
            </a:r>
          </a:p>
          <a:p>
            <a:pPr>
              <a:lnSpc>
                <a:spcPct val="80000"/>
              </a:lnSpc>
            </a:pPr>
            <a:r>
              <a:rPr lang="en-US" sz="2000" smtClean="0"/>
              <a:t>Sets the name, priority, and class based on the parameters</a:t>
            </a:r>
          </a:p>
          <a:p>
            <a:pPr>
              <a:lnSpc>
                <a:spcPct val="80000"/>
              </a:lnSpc>
            </a:pPr>
            <a:r>
              <a:rPr lang="en-US" sz="2000" smtClean="0"/>
              <a:t>Sets state to ready, not suspended (this will change in later modules)</a:t>
            </a:r>
          </a:p>
          <a:p>
            <a:pPr>
              <a:lnSpc>
                <a:spcPct val="80000"/>
              </a:lnSpc>
            </a:pPr>
            <a:r>
              <a:rPr lang="en-US" sz="2000" smtClean="0"/>
              <a:t>Sets remaining fields to defaults</a:t>
            </a:r>
          </a:p>
          <a:p>
            <a:pPr>
              <a:lnSpc>
                <a:spcPct val="80000"/>
              </a:lnSpc>
            </a:pPr>
            <a:r>
              <a:rPr lang="en-US" sz="2000" smtClean="0"/>
              <a:t>Does not insert the PCB into a queue</a:t>
            </a:r>
          </a:p>
          <a:p>
            <a:pPr>
              <a:lnSpc>
                <a:spcPct val="80000"/>
              </a:lnSpc>
            </a:pPr>
            <a:r>
              <a:rPr lang="en-US" sz="2000" smtClean="0"/>
              <a:t>Returns PCB Pointer if successful, NULL if not successful (including if one of the parameters are not valid)</a:t>
            </a:r>
          </a:p>
          <a:p>
            <a:pPr>
              <a:lnSpc>
                <a:spcPct val="80000"/>
              </a:lnSpc>
            </a:pPr>
            <a:endParaRPr lang="en-US" sz="2000" smtClean="0"/>
          </a:p>
          <a:p>
            <a:pPr>
              <a:lnSpc>
                <a:spcPct val="80000"/>
              </a:lnSpc>
            </a:pPr>
            <a:endParaRPr lang="en-US" sz="210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fontAlgn="auto">
              <a:spcAft>
                <a:spcPts val="0"/>
              </a:spcAft>
              <a:defRPr/>
            </a:pPr>
            <a:r>
              <a:rPr lang="en-US" smtClean="0">
                <a:solidFill>
                  <a:schemeClr val="tx2">
                    <a:satMod val="130000"/>
                  </a:schemeClr>
                </a:solidFill>
              </a:rPr>
              <a:t>Creating the Local PCB Stack</a:t>
            </a:r>
          </a:p>
        </p:txBody>
      </p:sp>
      <p:sp>
        <p:nvSpPr>
          <p:cNvPr id="22531" name="Content Placeholder 2"/>
          <p:cNvSpPr>
            <a:spLocks noGrp="1"/>
          </p:cNvSpPr>
          <p:nvPr>
            <p:ph idx="1"/>
          </p:nvPr>
        </p:nvSpPr>
        <p:spPr/>
        <p:txBody>
          <a:bodyPr/>
          <a:lstStyle/>
          <a:p>
            <a:pPr>
              <a:lnSpc>
                <a:spcPct val="80000"/>
              </a:lnSpc>
            </a:pPr>
            <a:r>
              <a:rPr lang="en-US" sz="2300" smtClean="0"/>
              <a:t>You can do this in either the Allocate_PCB function or the Setup_PCB function</a:t>
            </a:r>
          </a:p>
          <a:p>
            <a:pPr>
              <a:lnSpc>
                <a:spcPct val="80000"/>
              </a:lnSpc>
            </a:pPr>
            <a:r>
              <a:rPr lang="en-US" sz="2300" smtClean="0"/>
              <a:t>You should allocate a stack size of at least 1024 bytes</a:t>
            </a:r>
          </a:p>
          <a:p>
            <a:pPr lvl="1">
              <a:lnSpc>
                <a:spcPct val="80000"/>
              </a:lnSpc>
            </a:pPr>
            <a:r>
              <a:rPr lang="en-US" sz="2000" smtClean="0"/>
              <a:t>Define the stack size as a symbolic constant</a:t>
            </a:r>
          </a:p>
          <a:p>
            <a:pPr>
              <a:lnSpc>
                <a:spcPct val="80000"/>
              </a:lnSpc>
            </a:pPr>
            <a:r>
              <a:rPr lang="en-US" sz="2300" smtClean="0"/>
              <a:t>Set the stack base pointer equal to the address returned by sys_alloc_mem</a:t>
            </a:r>
          </a:p>
          <a:p>
            <a:pPr>
              <a:lnSpc>
                <a:spcPct val="80000"/>
              </a:lnSpc>
            </a:pPr>
            <a:r>
              <a:rPr lang="en-US" sz="2300" smtClean="0"/>
              <a:t>Set the stack top pointer </a:t>
            </a:r>
          </a:p>
          <a:p>
            <a:pPr lvl="1">
              <a:lnSpc>
                <a:spcPct val="80000"/>
              </a:lnSpc>
            </a:pPr>
            <a:r>
              <a:rPr lang="en-US" sz="2000" smtClean="0"/>
              <a:t>Stack_top = stack_base + stack_size</a:t>
            </a:r>
          </a:p>
          <a:p>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Find_PCB</a:t>
            </a:r>
          </a:p>
        </p:txBody>
      </p:sp>
      <p:sp>
        <p:nvSpPr>
          <p:cNvPr id="23555" name="Rectangle 3"/>
          <p:cNvSpPr>
            <a:spLocks noGrp="1" noChangeArrowheads="1"/>
          </p:cNvSpPr>
          <p:nvPr>
            <p:ph idx="1"/>
          </p:nvPr>
        </p:nvSpPr>
        <p:spPr/>
        <p:txBody>
          <a:bodyPr/>
          <a:lstStyle/>
          <a:p>
            <a:r>
              <a:rPr lang="en-US" sz="2400" dirty="0" smtClean="0"/>
              <a:t>Searches all queues for PCB with given name</a:t>
            </a:r>
          </a:p>
          <a:p>
            <a:r>
              <a:rPr lang="en-US" sz="2400" dirty="0" smtClean="0"/>
              <a:t>Parameters: process name</a:t>
            </a:r>
          </a:p>
          <a:p>
            <a:r>
              <a:rPr lang="en-US" sz="2400" dirty="0" smtClean="0"/>
              <a:t>Should search all queues and all states to find the PCB with that name</a:t>
            </a:r>
          </a:p>
          <a:p>
            <a:r>
              <a:rPr lang="en-US" sz="2400" dirty="0" smtClean="0"/>
              <a:t>Returns a pointer to the given PCB if found, NULL if not found</a:t>
            </a:r>
          </a:p>
          <a:p>
            <a:pPr lvl="1"/>
            <a:r>
              <a:rPr lang="en-US" sz="2000" dirty="0" smtClean="0"/>
              <a:t>It is important that this function returns NULL if no PCB with the given name is found. This is an easy way to perform checks on the uniqueness of a process name!</a:t>
            </a:r>
          </a:p>
          <a:p>
            <a:r>
              <a:rPr lang="en-US" sz="2400" dirty="0" smtClean="0"/>
              <a:t>This is a very important function- you will use it throughout your code.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Insert_PCB</a:t>
            </a:r>
          </a:p>
        </p:txBody>
      </p:sp>
      <p:sp>
        <p:nvSpPr>
          <p:cNvPr id="24579" name="Rectangle 3"/>
          <p:cNvSpPr>
            <a:spLocks noGrp="1" noChangeArrowheads="1"/>
          </p:cNvSpPr>
          <p:nvPr>
            <p:ph idx="1"/>
          </p:nvPr>
        </p:nvSpPr>
        <p:spPr/>
        <p:txBody>
          <a:bodyPr>
            <a:normAutofit/>
          </a:bodyPr>
          <a:lstStyle/>
          <a:p>
            <a:pPr>
              <a:lnSpc>
                <a:spcPct val="90000"/>
              </a:lnSpc>
              <a:buFont typeface="Wingdings" pitchFamily="2" charset="2"/>
              <a:buNone/>
            </a:pPr>
            <a:r>
              <a:rPr lang="en-US" sz="2700" smtClean="0"/>
              <a:t>Parameters: </a:t>
            </a:r>
          </a:p>
          <a:p>
            <a:pPr lvl="1">
              <a:lnSpc>
                <a:spcPct val="90000"/>
              </a:lnSpc>
            </a:pPr>
            <a:r>
              <a:rPr lang="en-US" sz="2200" smtClean="0"/>
              <a:t>Queue- which queue to insert into (symbolic constant)</a:t>
            </a:r>
          </a:p>
          <a:p>
            <a:pPr lvl="2">
              <a:lnSpc>
                <a:spcPct val="90000"/>
              </a:lnSpc>
            </a:pPr>
            <a:r>
              <a:rPr lang="en-US" sz="1800" smtClean="0"/>
              <a:t>This parameter could be eliminated by having your function look at the state of the process to determine the queue</a:t>
            </a:r>
          </a:p>
          <a:p>
            <a:pPr lvl="1">
              <a:lnSpc>
                <a:spcPct val="90000"/>
              </a:lnSpc>
            </a:pPr>
            <a:r>
              <a:rPr lang="en-US" sz="2200" smtClean="0"/>
              <a:t>PCB* - pointer to PCB to be inserted</a:t>
            </a:r>
          </a:p>
          <a:p>
            <a:pPr>
              <a:lnSpc>
                <a:spcPct val="90000"/>
              </a:lnSpc>
            </a:pPr>
            <a:r>
              <a:rPr lang="en-US" sz="2700" smtClean="0"/>
              <a:t>Inserts the given PCB into the specified queue</a:t>
            </a:r>
          </a:p>
          <a:p>
            <a:pPr lvl="1">
              <a:lnSpc>
                <a:spcPct val="90000"/>
              </a:lnSpc>
            </a:pPr>
            <a:r>
              <a:rPr lang="en-US" sz="2200" smtClean="0"/>
              <a:t>If inserting into a ready queue, insert the PCB in priority order</a:t>
            </a:r>
          </a:p>
          <a:p>
            <a:pPr lvl="1">
              <a:lnSpc>
                <a:spcPct val="90000"/>
              </a:lnSpc>
            </a:pPr>
            <a:r>
              <a:rPr lang="en-US" sz="2200" smtClean="0"/>
              <a:t>If inserting into a blocked queue, insert the PCB in FIFO order (simply put the new PCB at the tail of the queue)</a:t>
            </a:r>
          </a:p>
          <a:p>
            <a:pPr>
              <a:lnSpc>
                <a:spcPct val="90000"/>
              </a:lnSpc>
            </a:pPr>
            <a:r>
              <a:rPr lang="en-US" sz="2700" smtClean="0"/>
              <a:t>Can either return nothing, or an error code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Remove_PCB</a:t>
            </a:r>
          </a:p>
        </p:txBody>
      </p:sp>
      <p:sp>
        <p:nvSpPr>
          <p:cNvPr id="25603" name="Rectangle 3"/>
          <p:cNvSpPr>
            <a:spLocks noGrp="1" noChangeArrowheads="1"/>
          </p:cNvSpPr>
          <p:nvPr>
            <p:ph idx="1"/>
          </p:nvPr>
        </p:nvSpPr>
        <p:spPr/>
        <p:txBody>
          <a:bodyPr/>
          <a:lstStyle/>
          <a:p>
            <a:pPr>
              <a:lnSpc>
                <a:spcPct val="80000"/>
              </a:lnSpc>
            </a:pPr>
            <a:r>
              <a:rPr lang="en-US" sz="2800" smtClean="0"/>
              <a:t>Removes the PCB from the queue it is currently in </a:t>
            </a:r>
          </a:p>
          <a:p>
            <a:pPr>
              <a:lnSpc>
                <a:spcPct val="80000"/>
              </a:lnSpc>
            </a:pPr>
            <a:r>
              <a:rPr lang="en-US" sz="2800" smtClean="0"/>
              <a:t>Parameters: PCB pointer</a:t>
            </a:r>
          </a:p>
          <a:p>
            <a:pPr>
              <a:lnSpc>
                <a:spcPct val="80000"/>
              </a:lnSpc>
            </a:pPr>
            <a:r>
              <a:rPr lang="en-US" sz="2800" smtClean="0"/>
              <a:t>This function should determine which queue the PCB is in based upon the PCB’s state, it should not need to take the queue in as a parameter</a:t>
            </a:r>
          </a:p>
          <a:p>
            <a:pPr>
              <a:lnSpc>
                <a:spcPct val="80000"/>
              </a:lnSpc>
            </a:pPr>
            <a:r>
              <a:rPr lang="en-US" sz="2800" smtClean="0"/>
              <a:t>Should not free the memory associated with the PCB</a:t>
            </a:r>
          </a:p>
          <a:p>
            <a:pPr>
              <a:lnSpc>
                <a:spcPct val="80000"/>
              </a:lnSpc>
            </a:pPr>
            <a:r>
              <a:rPr lang="en-US" sz="2800" smtClean="0"/>
              <a:t>Can either return nothing, or an error code</a:t>
            </a:r>
          </a:p>
          <a:p>
            <a:pPr>
              <a:lnSpc>
                <a:spcPct val="80000"/>
              </a:lnSpc>
            </a:pPr>
            <a:endParaRPr lang="en-US" sz="280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Example: Lifetime of a process</a:t>
            </a:r>
          </a:p>
        </p:txBody>
      </p:sp>
      <p:sp>
        <p:nvSpPr>
          <p:cNvPr id="26627" name="Rectangle 3"/>
          <p:cNvSpPr>
            <a:spLocks noGrp="1" noChangeArrowheads="1"/>
          </p:cNvSpPr>
          <p:nvPr>
            <p:ph idx="1"/>
          </p:nvPr>
        </p:nvSpPr>
        <p:spPr/>
        <p:txBody>
          <a:bodyPr/>
          <a:lstStyle/>
          <a:p>
            <a:pPr marL="590550" indent="-590550">
              <a:lnSpc>
                <a:spcPct val="80000"/>
              </a:lnSpc>
              <a:buFont typeface="Wingdings" pitchFamily="2" charset="2"/>
              <a:buAutoNum type="arabicParenR"/>
            </a:pPr>
            <a:r>
              <a:rPr lang="en-US" sz="1800" smtClean="0"/>
              <a:t>MPX recognizes that a process needs to be created- calls </a:t>
            </a:r>
            <a:r>
              <a:rPr lang="en-US" sz="1800" i="1" smtClean="0"/>
              <a:t>Setup_PCB</a:t>
            </a:r>
            <a:r>
              <a:rPr lang="en-US" sz="1800" smtClean="0"/>
              <a:t> and passes the process name, class, and priority</a:t>
            </a:r>
            <a:endParaRPr lang="en-US" sz="1800" i="1" smtClean="0"/>
          </a:p>
          <a:p>
            <a:pPr marL="590550" indent="-590550">
              <a:lnSpc>
                <a:spcPct val="80000"/>
              </a:lnSpc>
              <a:buFont typeface="Wingdings" pitchFamily="2" charset="2"/>
              <a:buAutoNum type="arabicParenR"/>
            </a:pPr>
            <a:r>
              <a:rPr lang="en-US" sz="1800" i="1" smtClean="0"/>
              <a:t>Setup_PCB</a:t>
            </a:r>
            <a:r>
              <a:rPr lang="en-US" sz="1800" smtClean="0"/>
              <a:t> calls </a:t>
            </a:r>
            <a:r>
              <a:rPr lang="en-US" sz="1800" i="1" smtClean="0"/>
              <a:t>Find_PCB</a:t>
            </a:r>
            <a:r>
              <a:rPr lang="en-US" sz="1800" smtClean="0"/>
              <a:t> to verify that no process with the given name already exists and checks the other parameters</a:t>
            </a:r>
          </a:p>
          <a:p>
            <a:pPr marL="590550" indent="-590550">
              <a:lnSpc>
                <a:spcPct val="80000"/>
              </a:lnSpc>
              <a:buFont typeface="Wingdings" pitchFamily="2" charset="2"/>
              <a:buAutoNum type="arabicParenR"/>
            </a:pPr>
            <a:r>
              <a:rPr lang="en-US" sz="1800" i="1" smtClean="0"/>
              <a:t>Setup_PCB </a:t>
            </a:r>
            <a:r>
              <a:rPr lang="en-US" sz="1800" smtClean="0"/>
              <a:t>calls </a:t>
            </a:r>
            <a:r>
              <a:rPr lang="en-US" sz="1800" i="1" smtClean="0"/>
              <a:t>Allocate_PCB</a:t>
            </a:r>
            <a:r>
              <a:rPr lang="en-US" sz="1800" smtClean="0"/>
              <a:t>, which returns a pointer to a new PCB</a:t>
            </a:r>
          </a:p>
          <a:p>
            <a:pPr marL="590550" indent="-590550">
              <a:lnSpc>
                <a:spcPct val="80000"/>
              </a:lnSpc>
              <a:buFont typeface="Wingdings" pitchFamily="2" charset="2"/>
              <a:buAutoNum type="arabicParenR"/>
            </a:pPr>
            <a:r>
              <a:rPr lang="en-US" sz="1800" i="1" smtClean="0"/>
              <a:t>Setup_PCB</a:t>
            </a:r>
            <a:r>
              <a:rPr lang="en-US" sz="1800" smtClean="0"/>
              <a:t> allocates the PCB’s local stack and initializes all PCB attributes, then returns a pointer to the PCB to the calling function</a:t>
            </a:r>
          </a:p>
          <a:p>
            <a:pPr marL="590550" indent="-590550">
              <a:lnSpc>
                <a:spcPct val="80000"/>
              </a:lnSpc>
              <a:buFont typeface="Wingdings" pitchFamily="2" charset="2"/>
              <a:buAutoNum type="arabicParenR"/>
            </a:pPr>
            <a:r>
              <a:rPr lang="en-US" sz="1800" smtClean="0"/>
              <a:t>MPX calls </a:t>
            </a:r>
            <a:r>
              <a:rPr lang="en-US" sz="1800" i="1" smtClean="0"/>
              <a:t>Insert_PCB</a:t>
            </a:r>
            <a:r>
              <a:rPr lang="en-US" sz="1800" smtClean="0"/>
              <a:t> to insert the PCB to the appropriate queue.</a:t>
            </a:r>
          </a:p>
          <a:p>
            <a:pPr marL="590550" indent="-590550">
              <a:lnSpc>
                <a:spcPct val="80000"/>
              </a:lnSpc>
              <a:buFont typeface="Wingdings" pitchFamily="2" charset="2"/>
              <a:buAutoNum type="arabicParenR"/>
            </a:pPr>
            <a:r>
              <a:rPr lang="en-US" sz="1800" smtClean="0"/>
              <a:t>The process runs for a while before MPX recognizes that the process has either terminated by itself or the user has requested to terminate it.  MPX calls </a:t>
            </a:r>
            <a:r>
              <a:rPr lang="en-US" sz="1800" i="1" smtClean="0"/>
              <a:t>Remove_PCB</a:t>
            </a:r>
            <a:r>
              <a:rPr lang="en-US" sz="1800" smtClean="0"/>
              <a:t> to remove the PCB from whatever queue it is in.</a:t>
            </a:r>
          </a:p>
          <a:p>
            <a:pPr marL="590550" indent="-590550">
              <a:lnSpc>
                <a:spcPct val="80000"/>
              </a:lnSpc>
              <a:buFont typeface="Wingdings" pitchFamily="2" charset="2"/>
              <a:buAutoNum type="arabicParenR"/>
            </a:pPr>
            <a:r>
              <a:rPr lang="en-US" sz="1800" smtClean="0"/>
              <a:t>MPX calls </a:t>
            </a:r>
            <a:r>
              <a:rPr lang="en-US" sz="1800" i="1" smtClean="0"/>
              <a:t>Free_PCB</a:t>
            </a:r>
            <a:r>
              <a:rPr lang="en-US" sz="1800" smtClean="0"/>
              <a:t> to free the memory associated with that PCB, including the PCB’s local stack and the PCB itself</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Breakdown</a:t>
            </a:r>
            <a:endParaRPr lang="en-US" dirty="0"/>
          </a:p>
        </p:txBody>
      </p:sp>
      <p:sp>
        <p:nvSpPr>
          <p:cNvPr id="3" name="Content Placeholder 2"/>
          <p:cNvSpPr>
            <a:spLocks noGrp="1"/>
          </p:cNvSpPr>
          <p:nvPr>
            <p:ph idx="1"/>
          </p:nvPr>
        </p:nvSpPr>
        <p:spPr/>
        <p:txBody>
          <a:bodyPr>
            <a:normAutofit lnSpcReduction="10000"/>
          </a:bodyPr>
          <a:lstStyle/>
          <a:p>
            <a:r>
              <a:rPr lang="en-US" b="1" dirty="0" smtClean="0"/>
              <a:t>Module R1 Review</a:t>
            </a:r>
          </a:p>
          <a:p>
            <a:endParaRPr lang="en-US" dirty="0" smtClean="0"/>
          </a:p>
          <a:p>
            <a:r>
              <a:rPr lang="en-US" dirty="0" smtClean="0">
                <a:solidFill>
                  <a:schemeClr val="bg1">
                    <a:lumMod val="75000"/>
                  </a:schemeClr>
                </a:solidFill>
              </a:rPr>
              <a:t>Module R2 Purpose and Scope</a:t>
            </a:r>
          </a:p>
          <a:p>
            <a:endParaRPr lang="en-US" dirty="0" smtClean="0">
              <a:solidFill>
                <a:schemeClr val="bg1">
                  <a:lumMod val="75000"/>
                </a:schemeClr>
              </a:solidFill>
            </a:endParaRPr>
          </a:p>
          <a:p>
            <a:r>
              <a:rPr lang="en-US" dirty="0" smtClean="0">
                <a:solidFill>
                  <a:schemeClr val="bg1">
                    <a:lumMod val="75000"/>
                  </a:schemeClr>
                </a:solidFill>
              </a:rPr>
              <a:t>Module R2 Design Decisions</a:t>
            </a:r>
          </a:p>
          <a:p>
            <a:endParaRPr lang="en-US" dirty="0" smtClean="0">
              <a:solidFill>
                <a:schemeClr val="bg1">
                  <a:lumMod val="75000"/>
                </a:schemeClr>
              </a:solidFill>
            </a:endParaRPr>
          </a:p>
          <a:p>
            <a:r>
              <a:rPr lang="en-US" dirty="0" smtClean="0">
                <a:solidFill>
                  <a:srgbClr val="BFBFBF"/>
                </a:solidFill>
              </a:rPr>
              <a:t>Breakdown of R2 structures, commands,  and functions</a:t>
            </a:r>
          </a:p>
          <a:p>
            <a:endParaRPr lang="en-US" dirty="0" smtClean="0">
              <a:solidFill>
                <a:schemeClr val="bg1">
                  <a:lumMod val="75000"/>
                </a:schemeClr>
              </a:solidFill>
            </a:endParaRPr>
          </a:p>
          <a:p>
            <a:r>
              <a:rPr lang="en-US" dirty="0" smtClean="0">
                <a:solidFill>
                  <a:schemeClr val="bg1">
                    <a:lumMod val="75000"/>
                  </a:schemeClr>
                </a:solidFill>
              </a:rPr>
              <a:t>Tips for Success</a:t>
            </a:r>
            <a:endParaRPr lang="en-US" dirty="0">
              <a:solidFill>
                <a:schemeClr val="bg1">
                  <a:lumMod val="7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13"/>
          <p:cNvSpPr>
            <a:spLocks noGrp="1" noChangeArrowheads="1"/>
          </p:cNvSpPr>
          <p:nvPr>
            <p:ph type="title"/>
          </p:nvPr>
        </p:nvSpPr>
        <p:spPr/>
        <p:txBody>
          <a:bodyPr/>
          <a:lstStyle/>
          <a:p>
            <a:pPr fontAlgn="auto">
              <a:spcAft>
                <a:spcPts val="0"/>
              </a:spcAft>
              <a:defRPr/>
            </a:pPr>
            <a:r>
              <a:rPr lang="en-US" dirty="0" smtClean="0">
                <a:solidFill>
                  <a:schemeClr val="tx2">
                    <a:satMod val="130000"/>
                  </a:schemeClr>
                </a:solidFill>
              </a:rPr>
              <a:t>R2</a:t>
            </a:r>
            <a:r>
              <a:rPr lang="en-US" dirty="0" smtClean="0">
                <a:solidFill>
                  <a:schemeClr val="tx2">
                    <a:satMod val="130000"/>
                  </a:schemeClr>
                </a:solidFill>
              </a:rPr>
              <a:t> Programming Breakdown</a:t>
            </a:r>
            <a:endParaRPr lang="en-US" dirty="0" smtClean="0">
              <a:solidFill>
                <a:schemeClr val="tx2">
                  <a:satMod val="130000"/>
                </a:schemeClr>
              </a:solidFill>
            </a:endParaRPr>
          </a:p>
        </p:txBody>
      </p:sp>
      <p:sp>
        <p:nvSpPr>
          <p:cNvPr id="6147" name="Rectangle 15"/>
          <p:cNvSpPr>
            <a:spLocks noGrp="1" noChangeArrowheads="1"/>
          </p:cNvSpPr>
          <p:nvPr>
            <p:ph sz="half" idx="1"/>
          </p:nvPr>
        </p:nvSpPr>
        <p:spPr>
          <a:xfrm>
            <a:off x="762000" y="1905000"/>
            <a:ext cx="3770313" cy="4038600"/>
          </a:xfrm>
        </p:spPr>
        <p:txBody>
          <a:bodyPr>
            <a:normAutofit lnSpcReduction="10000"/>
          </a:bodyPr>
          <a:lstStyle/>
          <a:p>
            <a:pPr marL="365760" indent="-283464" fontAlgn="auto">
              <a:lnSpc>
                <a:spcPct val="80000"/>
              </a:lnSpc>
              <a:spcAft>
                <a:spcPts val="0"/>
              </a:spcAft>
              <a:buFont typeface="Wingdings 2"/>
              <a:buChar char=""/>
              <a:defRPr/>
            </a:pPr>
            <a:endParaRPr lang="en-US" sz="2300" dirty="0" smtClean="0">
              <a:solidFill>
                <a:srgbClr val="BFBFBF"/>
              </a:solidFill>
            </a:endParaRPr>
          </a:p>
          <a:p>
            <a:pPr marL="365760" indent="-283464" fontAlgn="auto">
              <a:lnSpc>
                <a:spcPct val="80000"/>
              </a:lnSpc>
              <a:spcAft>
                <a:spcPts val="0"/>
              </a:spcAft>
              <a:buFont typeface="Wingdings 2"/>
              <a:buChar char=""/>
              <a:defRPr/>
            </a:pPr>
            <a:r>
              <a:rPr lang="en-US" sz="2300" dirty="0" smtClean="0">
                <a:solidFill>
                  <a:srgbClr val="BFBFBF"/>
                </a:solidFill>
              </a:rPr>
              <a:t>Structures</a:t>
            </a:r>
            <a:endParaRPr lang="en-US" sz="2300" dirty="0" smtClean="0">
              <a:solidFill>
                <a:srgbClr val="BFBFBF"/>
              </a:solidFill>
            </a:endParaRPr>
          </a:p>
          <a:p>
            <a:pPr marL="640080" lvl="1" indent="-237744" fontAlgn="auto">
              <a:lnSpc>
                <a:spcPct val="80000"/>
              </a:lnSpc>
              <a:spcAft>
                <a:spcPts val="0"/>
              </a:spcAft>
              <a:buFont typeface="Verdana"/>
              <a:buChar char="◦"/>
              <a:defRPr/>
            </a:pPr>
            <a:r>
              <a:rPr lang="en-US" sz="2000" dirty="0" smtClean="0">
                <a:solidFill>
                  <a:srgbClr val="BFBFBF"/>
                </a:solidFill>
              </a:rPr>
              <a:t>Process Control Block (PCB)</a:t>
            </a:r>
          </a:p>
          <a:p>
            <a:pPr marL="640080" lvl="1" indent="-237744" fontAlgn="auto">
              <a:lnSpc>
                <a:spcPct val="80000"/>
              </a:lnSpc>
              <a:spcAft>
                <a:spcPts val="0"/>
              </a:spcAft>
              <a:buFont typeface="Verdana"/>
              <a:buChar char="◦"/>
              <a:defRPr/>
            </a:pPr>
            <a:r>
              <a:rPr lang="en-US" sz="2000" dirty="0" smtClean="0">
                <a:solidFill>
                  <a:srgbClr val="BFBFBF"/>
                </a:solidFill>
              </a:rPr>
              <a:t>Queues</a:t>
            </a:r>
            <a:endParaRPr lang="en-US" sz="2000" dirty="0" smtClean="0">
              <a:solidFill>
                <a:srgbClr val="BFBFBF"/>
              </a:solidFill>
            </a:endParaRPr>
          </a:p>
          <a:p>
            <a:pPr marL="365760" indent="-283464" fontAlgn="auto">
              <a:lnSpc>
                <a:spcPct val="80000"/>
              </a:lnSpc>
              <a:spcAft>
                <a:spcPts val="0"/>
              </a:spcAft>
              <a:buFont typeface="Wingdings 2"/>
              <a:buChar char=""/>
              <a:defRPr/>
            </a:pPr>
            <a:r>
              <a:rPr lang="en-US" sz="2300" dirty="0" smtClean="0">
                <a:solidFill>
                  <a:srgbClr val="BFBFBF"/>
                </a:solidFill>
              </a:rPr>
              <a:t>Functions</a:t>
            </a:r>
          </a:p>
          <a:p>
            <a:pPr marL="640080" lvl="1" indent="-237744" fontAlgn="auto">
              <a:lnSpc>
                <a:spcPct val="80000"/>
              </a:lnSpc>
              <a:spcAft>
                <a:spcPts val="0"/>
              </a:spcAft>
              <a:buFont typeface="Verdana"/>
              <a:buChar char="◦"/>
              <a:defRPr/>
            </a:pPr>
            <a:r>
              <a:rPr lang="en-US" sz="2000" dirty="0" smtClean="0">
                <a:solidFill>
                  <a:srgbClr val="BFBFBF"/>
                </a:solidFill>
              </a:rPr>
              <a:t>Allocate-PCB</a:t>
            </a:r>
          </a:p>
          <a:p>
            <a:pPr marL="640080" lvl="1" indent="-237744" fontAlgn="auto">
              <a:lnSpc>
                <a:spcPct val="80000"/>
              </a:lnSpc>
              <a:spcAft>
                <a:spcPts val="0"/>
              </a:spcAft>
              <a:buFont typeface="Verdana"/>
              <a:buChar char="◦"/>
              <a:defRPr/>
            </a:pPr>
            <a:r>
              <a:rPr lang="en-US" sz="2000" dirty="0" smtClean="0">
                <a:solidFill>
                  <a:srgbClr val="BFBFBF"/>
                </a:solidFill>
              </a:rPr>
              <a:t>Free-PCB</a:t>
            </a:r>
          </a:p>
          <a:p>
            <a:pPr marL="640080" lvl="1" indent="-237744" fontAlgn="auto">
              <a:lnSpc>
                <a:spcPct val="80000"/>
              </a:lnSpc>
              <a:spcAft>
                <a:spcPts val="0"/>
              </a:spcAft>
              <a:buFont typeface="Verdana"/>
              <a:buChar char="◦"/>
              <a:defRPr/>
            </a:pPr>
            <a:r>
              <a:rPr lang="en-US" sz="2000" dirty="0" smtClean="0">
                <a:solidFill>
                  <a:srgbClr val="BFBFBF"/>
                </a:solidFill>
              </a:rPr>
              <a:t>Setup-PCB</a:t>
            </a:r>
          </a:p>
          <a:p>
            <a:pPr marL="640080" lvl="1" indent="-237744" fontAlgn="auto">
              <a:lnSpc>
                <a:spcPct val="80000"/>
              </a:lnSpc>
              <a:spcAft>
                <a:spcPts val="0"/>
              </a:spcAft>
              <a:buFont typeface="Verdana"/>
              <a:buChar char="◦"/>
              <a:defRPr/>
            </a:pPr>
            <a:r>
              <a:rPr lang="en-US" sz="2000" dirty="0" smtClean="0">
                <a:solidFill>
                  <a:srgbClr val="BFBFBF"/>
                </a:solidFill>
              </a:rPr>
              <a:t>Find-PCB</a:t>
            </a:r>
          </a:p>
          <a:p>
            <a:pPr marL="640080" lvl="1" indent="-237744" fontAlgn="auto">
              <a:lnSpc>
                <a:spcPct val="80000"/>
              </a:lnSpc>
              <a:spcAft>
                <a:spcPts val="0"/>
              </a:spcAft>
              <a:buFont typeface="Verdana"/>
              <a:buChar char="◦"/>
              <a:defRPr/>
            </a:pPr>
            <a:r>
              <a:rPr lang="en-US" sz="2000" dirty="0" smtClean="0">
                <a:solidFill>
                  <a:srgbClr val="BFBFBF"/>
                </a:solidFill>
              </a:rPr>
              <a:t>Insert-PCB</a:t>
            </a:r>
          </a:p>
          <a:p>
            <a:pPr marL="640080" lvl="1" indent="-237744" fontAlgn="auto">
              <a:lnSpc>
                <a:spcPct val="80000"/>
              </a:lnSpc>
              <a:spcAft>
                <a:spcPts val="0"/>
              </a:spcAft>
              <a:buFont typeface="Verdana"/>
              <a:buChar char="◦"/>
              <a:defRPr/>
            </a:pPr>
            <a:r>
              <a:rPr lang="en-US" sz="2000" dirty="0" smtClean="0">
                <a:solidFill>
                  <a:srgbClr val="BFBFBF"/>
                </a:solidFill>
              </a:rPr>
              <a:t>Remove-PCB</a:t>
            </a:r>
          </a:p>
        </p:txBody>
      </p:sp>
      <p:sp>
        <p:nvSpPr>
          <p:cNvPr id="6148" name="Rectangle 16"/>
          <p:cNvSpPr>
            <a:spLocks noGrp="1" noChangeArrowheads="1"/>
          </p:cNvSpPr>
          <p:nvPr>
            <p:ph sz="half" idx="2"/>
          </p:nvPr>
        </p:nvSpPr>
        <p:spPr>
          <a:xfrm>
            <a:off x="4691063" y="1905000"/>
            <a:ext cx="3767137" cy="4038600"/>
          </a:xfrm>
        </p:spPr>
        <p:txBody>
          <a:bodyPr>
            <a:normAutofit lnSpcReduction="10000"/>
          </a:bodyPr>
          <a:lstStyle/>
          <a:p>
            <a:pPr marL="365760" indent="-283464" fontAlgn="auto">
              <a:lnSpc>
                <a:spcPct val="80000"/>
              </a:lnSpc>
              <a:spcAft>
                <a:spcPts val="0"/>
              </a:spcAft>
              <a:buFont typeface="Wingdings 2"/>
              <a:buChar char=""/>
              <a:defRPr/>
            </a:pPr>
            <a:endParaRPr lang="en-US" sz="2300" dirty="0" smtClean="0"/>
          </a:p>
          <a:p>
            <a:pPr marL="365760" indent="-283464" fontAlgn="auto">
              <a:lnSpc>
                <a:spcPct val="80000"/>
              </a:lnSpc>
              <a:spcAft>
                <a:spcPts val="0"/>
              </a:spcAft>
              <a:buFont typeface="Wingdings 2"/>
              <a:buChar char=""/>
              <a:defRPr/>
            </a:pPr>
            <a:r>
              <a:rPr lang="en-US" sz="2300" dirty="0" smtClean="0"/>
              <a:t>Commands</a:t>
            </a:r>
            <a:endParaRPr lang="en-US" sz="2300" dirty="0" smtClean="0"/>
          </a:p>
          <a:p>
            <a:pPr marL="640080" lvl="1" indent="-237744" fontAlgn="auto">
              <a:lnSpc>
                <a:spcPct val="80000"/>
              </a:lnSpc>
              <a:spcAft>
                <a:spcPts val="0"/>
              </a:spcAft>
              <a:buFont typeface="Verdana"/>
              <a:buChar char="◦"/>
              <a:defRPr/>
            </a:pPr>
            <a:r>
              <a:rPr lang="en-US" sz="2000" dirty="0" smtClean="0"/>
              <a:t>Create PCB*</a:t>
            </a:r>
          </a:p>
          <a:p>
            <a:pPr marL="640080" lvl="1" indent="-237744" fontAlgn="auto">
              <a:lnSpc>
                <a:spcPct val="80000"/>
              </a:lnSpc>
              <a:spcAft>
                <a:spcPts val="0"/>
              </a:spcAft>
              <a:buFont typeface="Verdana"/>
              <a:buChar char="◦"/>
              <a:defRPr/>
            </a:pPr>
            <a:r>
              <a:rPr lang="en-US" sz="2000" dirty="0" smtClean="0"/>
              <a:t>Delete PCB*</a:t>
            </a:r>
          </a:p>
          <a:p>
            <a:pPr marL="640080" lvl="1" indent="-237744" fontAlgn="auto">
              <a:lnSpc>
                <a:spcPct val="80000"/>
              </a:lnSpc>
              <a:spcAft>
                <a:spcPts val="0"/>
              </a:spcAft>
              <a:buFont typeface="Verdana"/>
              <a:buChar char="◦"/>
              <a:defRPr/>
            </a:pPr>
            <a:r>
              <a:rPr lang="en-US" sz="2000" dirty="0" smtClean="0"/>
              <a:t>Block*</a:t>
            </a:r>
          </a:p>
          <a:p>
            <a:pPr marL="640080" lvl="1" indent="-237744" fontAlgn="auto">
              <a:lnSpc>
                <a:spcPct val="80000"/>
              </a:lnSpc>
              <a:spcAft>
                <a:spcPts val="0"/>
              </a:spcAft>
              <a:buFont typeface="Verdana"/>
              <a:buChar char="◦"/>
              <a:defRPr/>
            </a:pPr>
            <a:r>
              <a:rPr lang="en-US" sz="2000" dirty="0" smtClean="0"/>
              <a:t>Unblock*</a:t>
            </a:r>
          </a:p>
          <a:p>
            <a:pPr marL="640080" lvl="1" indent="-237744" fontAlgn="auto">
              <a:lnSpc>
                <a:spcPct val="80000"/>
              </a:lnSpc>
              <a:spcAft>
                <a:spcPts val="0"/>
              </a:spcAft>
              <a:buFont typeface="Verdana"/>
              <a:buChar char="◦"/>
              <a:defRPr/>
            </a:pPr>
            <a:r>
              <a:rPr lang="en-US" sz="2000" dirty="0" smtClean="0"/>
              <a:t>Suspend</a:t>
            </a:r>
          </a:p>
          <a:p>
            <a:pPr marL="640080" lvl="1" indent="-237744" fontAlgn="auto">
              <a:lnSpc>
                <a:spcPct val="80000"/>
              </a:lnSpc>
              <a:spcAft>
                <a:spcPts val="0"/>
              </a:spcAft>
              <a:buFont typeface="Verdana"/>
              <a:buChar char="◦"/>
              <a:defRPr/>
            </a:pPr>
            <a:r>
              <a:rPr lang="en-US" sz="2000" dirty="0" smtClean="0"/>
              <a:t>Resume</a:t>
            </a:r>
          </a:p>
          <a:p>
            <a:pPr marL="640080" lvl="1" indent="-237744" fontAlgn="auto">
              <a:lnSpc>
                <a:spcPct val="80000"/>
              </a:lnSpc>
              <a:spcAft>
                <a:spcPts val="0"/>
              </a:spcAft>
              <a:buFont typeface="Verdana"/>
              <a:buChar char="◦"/>
              <a:defRPr/>
            </a:pPr>
            <a:r>
              <a:rPr lang="en-US" sz="2000" dirty="0" smtClean="0"/>
              <a:t>Set Priority</a:t>
            </a:r>
          </a:p>
          <a:p>
            <a:pPr marL="640080" lvl="1" indent="-237744" fontAlgn="auto">
              <a:lnSpc>
                <a:spcPct val="80000"/>
              </a:lnSpc>
              <a:spcAft>
                <a:spcPts val="0"/>
              </a:spcAft>
              <a:buFont typeface="Verdana"/>
              <a:buChar char="◦"/>
              <a:defRPr/>
            </a:pPr>
            <a:r>
              <a:rPr lang="en-US" sz="2000" dirty="0" smtClean="0"/>
              <a:t>Show PCB</a:t>
            </a:r>
          </a:p>
          <a:p>
            <a:pPr marL="640080" lvl="1" indent="-237744" fontAlgn="auto">
              <a:lnSpc>
                <a:spcPct val="80000"/>
              </a:lnSpc>
              <a:spcAft>
                <a:spcPts val="0"/>
              </a:spcAft>
              <a:buFont typeface="Verdana"/>
              <a:buChar char="◦"/>
              <a:defRPr/>
            </a:pPr>
            <a:r>
              <a:rPr lang="en-US" sz="2000" dirty="0" smtClean="0"/>
              <a:t>Show All</a:t>
            </a:r>
          </a:p>
          <a:p>
            <a:pPr marL="640080" lvl="1" indent="-237744" fontAlgn="auto">
              <a:lnSpc>
                <a:spcPct val="80000"/>
              </a:lnSpc>
              <a:spcAft>
                <a:spcPts val="0"/>
              </a:spcAft>
              <a:buFont typeface="Verdana"/>
              <a:buChar char="◦"/>
              <a:defRPr/>
            </a:pPr>
            <a:r>
              <a:rPr lang="en-US" sz="2000" dirty="0" smtClean="0"/>
              <a:t>Show Ready</a:t>
            </a:r>
          </a:p>
          <a:p>
            <a:pPr marL="640080" lvl="1" indent="-237744" fontAlgn="auto">
              <a:lnSpc>
                <a:spcPct val="80000"/>
              </a:lnSpc>
              <a:spcAft>
                <a:spcPts val="0"/>
              </a:spcAft>
              <a:buFont typeface="Verdana"/>
              <a:buChar char="◦"/>
              <a:defRPr/>
            </a:pPr>
            <a:r>
              <a:rPr lang="en-US" sz="2000" dirty="0" smtClean="0"/>
              <a:t>Show Blocked</a:t>
            </a:r>
          </a:p>
          <a:p>
            <a:pPr marL="365760" indent="-283464" fontAlgn="auto">
              <a:lnSpc>
                <a:spcPct val="80000"/>
              </a:lnSpc>
              <a:spcAft>
                <a:spcPts val="0"/>
              </a:spcAft>
              <a:buFont typeface="Wingdings" pitchFamily="2" charset="2"/>
              <a:buNone/>
              <a:defRPr/>
            </a:pPr>
            <a:r>
              <a:rPr lang="en-US" sz="1800" dirty="0" smtClean="0"/>
              <a:t>*Temporary Command</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Commands</a:t>
            </a:r>
          </a:p>
        </p:txBody>
      </p:sp>
      <p:sp>
        <p:nvSpPr>
          <p:cNvPr id="27651" name="Rectangle 3"/>
          <p:cNvSpPr>
            <a:spLocks noGrp="1" noChangeArrowheads="1"/>
          </p:cNvSpPr>
          <p:nvPr>
            <p:ph idx="1"/>
          </p:nvPr>
        </p:nvSpPr>
        <p:spPr/>
        <p:txBody>
          <a:bodyPr>
            <a:normAutofit/>
          </a:bodyPr>
          <a:lstStyle/>
          <a:p>
            <a:pPr>
              <a:lnSpc>
                <a:spcPct val="80000"/>
              </a:lnSpc>
            </a:pPr>
            <a:r>
              <a:rPr lang="en-US" sz="2400" dirty="0" smtClean="0"/>
              <a:t>Som</a:t>
            </a:r>
            <a:r>
              <a:rPr lang="en-US" sz="2400" dirty="0" smtClean="0"/>
              <a:t>e of these commands will be replaced later</a:t>
            </a:r>
          </a:p>
          <a:p>
            <a:pPr>
              <a:lnSpc>
                <a:spcPct val="80000"/>
              </a:lnSpc>
            </a:pPr>
            <a:endParaRPr lang="en-US" sz="2400" dirty="0" smtClean="0"/>
          </a:p>
          <a:p>
            <a:pPr>
              <a:lnSpc>
                <a:spcPct val="80000"/>
              </a:lnSpc>
            </a:pPr>
            <a:endParaRPr lang="en-US" sz="2400" dirty="0" smtClean="0"/>
          </a:p>
          <a:p>
            <a:pPr>
              <a:lnSpc>
                <a:spcPct val="80000"/>
              </a:lnSpc>
              <a:buNone/>
            </a:pPr>
            <a:endParaRPr lang="en-US" sz="2400" dirty="0" smtClean="0"/>
          </a:p>
          <a:p>
            <a:pPr>
              <a:lnSpc>
                <a:spcPct val="80000"/>
              </a:lnSpc>
            </a:pPr>
            <a:r>
              <a:rPr lang="en-US" sz="2400" dirty="0" smtClean="0"/>
              <a:t>You may need to expand user input handling to parse arguments to these commands and check validity</a:t>
            </a:r>
          </a:p>
          <a:p>
            <a:pPr>
              <a:lnSpc>
                <a:spcPct val="80000"/>
              </a:lnSpc>
              <a:buNone/>
            </a:pPr>
            <a:endParaRPr lang="en-US" sz="2400" dirty="0" smtClean="0"/>
          </a:p>
          <a:p>
            <a:pPr>
              <a:lnSpc>
                <a:spcPct val="80000"/>
              </a:lnSpc>
              <a:buNone/>
            </a:pPr>
            <a:endParaRPr lang="en-US" sz="2400" dirty="0" smtClean="0"/>
          </a:p>
          <a:p>
            <a:pPr>
              <a:lnSpc>
                <a:spcPct val="80000"/>
              </a:lnSpc>
              <a:buNone/>
            </a:pPr>
            <a:endParaRPr lang="en-US" sz="2400" dirty="0" smtClean="0"/>
          </a:p>
          <a:p>
            <a:pPr>
              <a:lnSpc>
                <a:spcPct val="80000"/>
              </a:lnSpc>
            </a:pPr>
            <a:r>
              <a:rPr lang="en-US" sz="2400" dirty="0" smtClean="0"/>
              <a:t>Make sure you include command syntax in your help function</a:t>
            </a:r>
            <a:endParaRPr lang="en-US" sz="24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Temporary Commands</a:t>
            </a:r>
          </a:p>
        </p:txBody>
      </p:sp>
      <p:sp>
        <p:nvSpPr>
          <p:cNvPr id="28675" name="Rectangle 3"/>
          <p:cNvSpPr>
            <a:spLocks noGrp="1" noChangeArrowheads="1"/>
          </p:cNvSpPr>
          <p:nvPr>
            <p:ph idx="1"/>
          </p:nvPr>
        </p:nvSpPr>
        <p:spPr/>
        <p:txBody>
          <a:bodyPr/>
          <a:lstStyle/>
          <a:p>
            <a:pPr>
              <a:lnSpc>
                <a:spcPct val="80000"/>
              </a:lnSpc>
            </a:pPr>
            <a:r>
              <a:rPr lang="en-US" sz="2000" smtClean="0"/>
              <a:t>Create PCB</a:t>
            </a:r>
          </a:p>
          <a:p>
            <a:pPr lvl="1">
              <a:lnSpc>
                <a:spcPct val="80000"/>
              </a:lnSpc>
            </a:pPr>
            <a:r>
              <a:rPr lang="en-US" sz="1700" smtClean="0"/>
              <a:t>Allocates and sets up a new PCB and inserts it into the ready queue</a:t>
            </a:r>
          </a:p>
          <a:p>
            <a:pPr lvl="1">
              <a:lnSpc>
                <a:spcPct val="80000"/>
              </a:lnSpc>
            </a:pPr>
            <a:r>
              <a:rPr lang="en-US" sz="1700" smtClean="0"/>
              <a:t>Needs to get the following from the user:</a:t>
            </a:r>
          </a:p>
          <a:p>
            <a:pPr lvl="2">
              <a:lnSpc>
                <a:spcPct val="80000"/>
              </a:lnSpc>
            </a:pPr>
            <a:r>
              <a:rPr lang="en-US" sz="1500" smtClean="0"/>
              <a:t>Process name</a:t>
            </a:r>
          </a:p>
          <a:p>
            <a:pPr lvl="2">
              <a:lnSpc>
                <a:spcPct val="80000"/>
              </a:lnSpc>
            </a:pPr>
            <a:r>
              <a:rPr lang="en-US" sz="1500" smtClean="0"/>
              <a:t>Class</a:t>
            </a:r>
          </a:p>
          <a:p>
            <a:pPr lvl="2">
              <a:lnSpc>
                <a:spcPct val="80000"/>
              </a:lnSpc>
            </a:pPr>
            <a:r>
              <a:rPr lang="en-US" sz="1500" smtClean="0"/>
              <a:t>Priority</a:t>
            </a:r>
          </a:p>
          <a:p>
            <a:pPr lvl="1">
              <a:lnSpc>
                <a:spcPct val="80000"/>
              </a:lnSpc>
            </a:pPr>
            <a:r>
              <a:rPr lang="en-US" sz="1700" smtClean="0"/>
              <a:t>Must check the validity of the above and display an appropriate error message if one is invalid</a:t>
            </a:r>
          </a:p>
          <a:p>
            <a:pPr lvl="2">
              <a:lnSpc>
                <a:spcPct val="80000"/>
              </a:lnSpc>
            </a:pPr>
            <a:r>
              <a:rPr lang="en-US" sz="1500" smtClean="0"/>
              <a:t>Process name must be unique </a:t>
            </a:r>
          </a:p>
          <a:p>
            <a:pPr lvl="2">
              <a:lnSpc>
                <a:spcPct val="80000"/>
              </a:lnSpc>
            </a:pPr>
            <a:r>
              <a:rPr lang="en-US" sz="1500" smtClean="0"/>
              <a:t>Class must be valid (make sure to specify in the help and temporary command manual how to enter the class)</a:t>
            </a:r>
          </a:p>
          <a:p>
            <a:pPr lvl="2">
              <a:lnSpc>
                <a:spcPct val="80000"/>
              </a:lnSpc>
            </a:pPr>
            <a:r>
              <a:rPr lang="en-US" sz="1500" smtClean="0"/>
              <a:t>Priority must be -128 to +127</a:t>
            </a:r>
          </a:p>
          <a:p>
            <a:pPr lvl="1">
              <a:lnSpc>
                <a:spcPct val="80000"/>
              </a:lnSpc>
            </a:pPr>
            <a:r>
              <a:rPr lang="en-US" sz="1700" smtClean="0"/>
              <a:t>Calls the setup_PCB function to setup the PCB, then call the insert_PCB function to insert it in the ready queue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Temporary Commands</a:t>
            </a:r>
          </a:p>
        </p:txBody>
      </p:sp>
      <p:sp>
        <p:nvSpPr>
          <p:cNvPr id="29699" name="Rectangle 3"/>
          <p:cNvSpPr>
            <a:spLocks noGrp="1" noChangeArrowheads="1"/>
          </p:cNvSpPr>
          <p:nvPr>
            <p:ph idx="1"/>
          </p:nvPr>
        </p:nvSpPr>
        <p:spPr/>
        <p:txBody>
          <a:bodyPr/>
          <a:lstStyle/>
          <a:p>
            <a:pPr>
              <a:lnSpc>
                <a:spcPct val="90000"/>
              </a:lnSpc>
            </a:pPr>
            <a:r>
              <a:rPr lang="en-US" smtClean="0"/>
              <a:t>Delete PCB</a:t>
            </a:r>
          </a:p>
          <a:p>
            <a:pPr lvl="1">
              <a:lnSpc>
                <a:spcPct val="90000"/>
              </a:lnSpc>
            </a:pPr>
            <a:r>
              <a:rPr lang="en-US" smtClean="0"/>
              <a:t>Removes an existing PCB from its queue and frees its memory</a:t>
            </a:r>
          </a:p>
          <a:p>
            <a:pPr lvl="1">
              <a:lnSpc>
                <a:spcPct val="90000"/>
              </a:lnSpc>
            </a:pPr>
            <a:r>
              <a:rPr lang="en-US" smtClean="0"/>
              <a:t>Get the PCB name from the user</a:t>
            </a:r>
          </a:p>
          <a:p>
            <a:pPr lvl="2">
              <a:lnSpc>
                <a:spcPct val="90000"/>
              </a:lnSpc>
            </a:pPr>
            <a:r>
              <a:rPr lang="en-US" smtClean="0"/>
              <a:t>Check that the PCB exists</a:t>
            </a:r>
          </a:p>
          <a:p>
            <a:pPr lvl="1">
              <a:lnSpc>
                <a:spcPct val="90000"/>
              </a:lnSpc>
            </a:pPr>
            <a:r>
              <a:rPr lang="en-US" smtClean="0"/>
              <a:t>Calls the remove_PCB function to remove the PCB from its queue, and then calls free_PCB to free the PCB’s memory.</a:t>
            </a:r>
          </a:p>
          <a:p>
            <a:pPr lvl="1">
              <a:lnSpc>
                <a:spcPct val="90000"/>
              </a:lnSpc>
            </a:pPr>
            <a:r>
              <a:rPr lang="en-US" smtClean="0"/>
              <a:t>Display success or failure message</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Temporary Commands</a:t>
            </a:r>
          </a:p>
        </p:txBody>
      </p:sp>
      <p:sp>
        <p:nvSpPr>
          <p:cNvPr id="30723" name="Rectangle 3"/>
          <p:cNvSpPr>
            <a:spLocks noGrp="1" noChangeArrowheads="1"/>
          </p:cNvSpPr>
          <p:nvPr>
            <p:ph idx="1"/>
          </p:nvPr>
        </p:nvSpPr>
        <p:spPr/>
        <p:txBody>
          <a:bodyPr/>
          <a:lstStyle/>
          <a:p>
            <a:pPr>
              <a:lnSpc>
                <a:spcPct val="80000"/>
              </a:lnSpc>
            </a:pPr>
            <a:r>
              <a:rPr lang="en-US" sz="1800" smtClean="0"/>
              <a:t>Block</a:t>
            </a:r>
          </a:p>
          <a:p>
            <a:pPr lvl="1">
              <a:lnSpc>
                <a:spcPct val="80000"/>
              </a:lnSpc>
            </a:pPr>
            <a:r>
              <a:rPr lang="en-US" sz="1500" smtClean="0"/>
              <a:t>Get PCB name from the user- check that the PCB with that name exists</a:t>
            </a:r>
          </a:p>
          <a:p>
            <a:pPr lvl="1">
              <a:lnSpc>
                <a:spcPct val="80000"/>
              </a:lnSpc>
            </a:pPr>
            <a:r>
              <a:rPr lang="en-US" sz="1500" smtClean="0"/>
              <a:t>Places the process (PCB) in the blocked state</a:t>
            </a:r>
          </a:p>
          <a:p>
            <a:pPr lvl="1">
              <a:lnSpc>
                <a:spcPct val="80000"/>
              </a:lnSpc>
            </a:pPr>
            <a:r>
              <a:rPr lang="en-US" sz="1500" smtClean="0"/>
              <a:t>Does not change its suspended status</a:t>
            </a:r>
          </a:p>
          <a:p>
            <a:pPr lvl="1">
              <a:lnSpc>
                <a:spcPct val="80000"/>
              </a:lnSpc>
            </a:pPr>
            <a:r>
              <a:rPr lang="en-US" sz="1500" smtClean="0"/>
              <a:t>Should remove the process from the ready queue (by calling remove_PCB) and place the process in the blocked queue (by calling insert_PCB)</a:t>
            </a:r>
          </a:p>
          <a:p>
            <a:pPr lvl="1">
              <a:lnSpc>
                <a:spcPct val="80000"/>
              </a:lnSpc>
            </a:pPr>
            <a:r>
              <a:rPr lang="en-US" sz="1500" smtClean="0"/>
              <a:t>Display appropriate error or success message</a:t>
            </a:r>
          </a:p>
          <a:p>
            <a:pPr>
              <a:lnSpc>
                <a:spcPct val="80000"/>
              </a:lnSpc>
            </a:pPr>
            <a:r>
              <a:rPr lang="en-US" sz="1800" smtClean="0"/>
              <a:t>Unblock</a:t>
            </a:r>
          </a:p>
          <a:p>
            <a:pPr lvl="1">
              <a:lnSpc>
                <a:spcPct val="80000"/>
              </a:lnSpc>
            </a:pPr>
            <a:r>
              <a:rPr lang="en-US" sz="1500" smtClean="0"/>
              <a:t>Get process name from the user</a:t>
            </a:r>
          </a:p>
          <a:p>
            <a:pPr lvl="1">
              <a:lnSpc>
                <a:spcPct val="80000"/>
              </a:lnSpc>
            </a:pPr>
            <a:r>
              <a:rPr lang="en-US" sz="1500" smtClean="0"/>
              <a:t>Places the process (PCB) in the ready state</a:t>
            </a:r>
          </a:p>
          <a:p>
            <a:pPr lvl="1">
              <a:lnSpc>
                <a:spcPct val="80000"/>
              </a:lnSpc>
            </a:pPr>
            <a:r>
              <a:rPr lang="en-US" sz="1500" smtClean="0"/>
              <a:t>Does not change its suspended status</a:t>
            </a:r>
          </a:p>
          <a:p>
            <a:pPr lvl="1">
              <a:lnSpc>
                <a:spcPct val="80000"/>
              </a:lnSpc>
            </a:pPr>
            <a:r>
              <a:rPr lang="en-US" sz="1500" smtClean="0"/>
              <a:t>Should remove the process from the blocked queue and place the process in the ready queue, if necessary</a:t>
            </a:r>
          </a:p>
          <a:p>
            <a:pPr lvl="1">
              <a:lnSpc>
                <a:spcPct val="80000"/>
              </a:lnSpc>
            </a:pPr>
            <a:r>
              <a:rPr lang="en-US" sz="1500" smtClean="0"/>
              <a:t>Display appropriate error or success message</a:t>
            </a:r>
          </a:p>
          <a:p>
            <a:pPr>
              <a:lnSpc>
                <a:spcPct val="80000"/>
              </a:lnSpc>
            </a:pPr>
            <a:r>
              <a:rPr lang="en-US" sz="2000" smtClean="0"/>
              <a:t>Note:  in later modules, block and unblock will not be called by users, but the system will need to block and unblock processes themselves.  Design your code in such a way that it will be easy for the system to block and unblock processes in code.</a:t>
            </a:r>
          </a:p>
          <a:p>
            <a:pPr>
              <a:lnSpc>
                <a:spcPct val="80000"/>
              </a:lnSpc>
            </a:pPr>
            <a:endParaRPr lang="en-US" sz="180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Permanent Commands</a:t>
            </a:r>
          </a:p>
        </p:txBody>
      </p:sp>
      <p:sp>
        <p:nvSpPr>
          <p:cNvPr id="31747" name="Rectangle 3"/>
          <p:cNvSpPr>
            <a:spLocks noGrp="1" noChangeArrowheads="1"/>
          </p:cNvSpPr>
          <p:nvPr>
            <p:ph idx="1"/>
          </p:nvPr>
        </p:nvSpPr>
        <p:spPr/>
        <p:txBody>
          <a:bodyPr/>
          <a:lstStyle/>
          <a:p>
            <a:pPr>
              <a:lnSpc>
                <a:spcPct val="80000"/>
              </a:lnSpc>
            </a:pPr>
            <a:r>
              <a:rPr lang="en-US" sz="2700" smtClean="0"/>
              <a:t>Suspend</a:t>
            </a:r>
          </a:p>
          <a:p>
            <a:pPr lvl="1">
              <a:lnSpc>
                <a:spcPct val="80000"/>
              </a:lnSpc>
            </a:pPr>
            <a:r>
              <a:rPr lang="en-US" sz="2200" smtClean="0"/>
              <a:t>Get PCB name from the user</a:t>
            </a:r>
          </a:p>
          <a:p>
            <a:pPr lvl="1">
              <a:lnSpc>
                <a:spcPct val="80000"/>
              </a:lnSpc>
            </a:pPr>
            <a:r>
              <a:rPr lang="en-US" sz="2200" smtClean="0"/>
              <a:t>Puts the PCB in the suspended state</a:t>
            </a:r>
          </a:p>
          <a:p>
            <a:pPr lvl="1">
              <a:lnSpc>
                <a:spcPct val="80000"/>
              </a:lnSpc>
            </a:pPr>
            <a:r>
              <a:rPr lang="en-US" sz="2200" smtClean="0"/>
              <a:t>Might require changing queues (from ready to suspended ready, for example) if 4 queues are used</a:t>
            </a:r>
          </a:p>
          <a:p>
            <a:pPr lvl="1">
              <a:lnSpc>
                <a:spcPct val="80000"/>
              </a:lnSpc>
            </a:pPr>
            <a:r>
              <a:rPr lang="en-US" sz="2200" smtClean="0"/>
              <a:t>Display appropriate error or success message.</a:t>
            </a:r>
          </a:p>
          <a:p>
            <a:pPr>
              <a:lnSpc>
                <a:spcPct val="80000"/>
              </a:lnSpc>
            </a:pPr>
            <a:r>
              <a:rPr lang="en-US" sz="2700" smtClean="0"/>
              <a:t>Resume</a:t>
            </a:r>
          </a:p>
          <a:p>
            <a:pPr lvl="1">
              <a:lnSpc>
                <a:spcPct val="80000"/>
              </a:lnSpc>
            </a:pPr>
            <a:r>
              <a:rPr lang="en-US" sz="2200" smtClean="0"/>
              <a:t>Puts process in not suspended state</a:t>
            </a:r>
          </a:p>
          <a:p>
            <a:pPr lvl="1">
              <a:lnSpc>
                <a:spcPct val="80000"/>
              </a:lnSpc>
            </a:pPr>
            <a:r>
              <a:rPr lang="en-US" sz="2200" smtClean="0"/>
              <a:t>Might require changing queues if 4 queues are used</a:t>
            </a:r>
          </a:p>
          <a:p>
            <a:pPr lvl="1">
              <a:lnSpc>
                <a:spcPct val="80000"/>
              </a:lnSpc>
            </a:pPr>
            <a:r>
              <a:rPr lang="en-US" sz="2200" smtClean="0"/>
              <a:t>Display appropriate error or success message.</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Permanent Commands</a:t>
            </a:r>
          </a:p>
        </p:txBody>
      </p:sp>
      <p:sp>
        <p:nvSpPr>
          <p:cNvPr id="32771" name="Rectangle 3"/>
          <p:cNvSpPr>
            <a:spLocks noGrp="1" noChangeArrowheads="1"/>
          </p:cNvSpPr>
          <p:nvPr>
            <p:ph idx="1"/>
          </p:nvPr>
        </p:nvSpPr>
        <p:spPr/>
        <p:txBody>
          <a:bodyPr/>
          <a:lstStyle/>
          <a:p>
            <a:r>
              <a:rPr lang="en-US" sz="2800" smtClean="0"/>
              <a:t>Set priority</a:t>
            </a:r>
          </a:p>
          <a:p>
            <a:pPr lvl="1"/>
            <a:r>
              <a:rPr lang="en-US" sz="2200" smtClean="0"/>
              <a:t>Get PCB name and new priority from user</a:t>
            </a:r>
          </a:p>
          <a:p>
            <a:pPr lvl="2"/>
            <a:r>
              <a:rPr lang="en-US" smtClean="0"/>
              <a:t>Check that the PCB exists</a:t>
            </a:r>
          </a:p>
          <a:p>
            <a:pPr lvl="2"/>
            <a:r>
              <a:rPr lang="en-US" smtClean="0"/>
              <a:t>Check that the new priority is valid (-128 to 127)</a:t>
            </a:r>
          </a:p>
          <a:p>
            <a:pPr lvl="1"/>
            <a:r>
              <a:rPr lang="en-US" sz="2200" smtClean="0"/>
              <a:t>If the PCB is in the ready state, you will need to change the position of the PCB in the queue based upon its new priority</a:t>
            </a:r>
          </a:p>
          <a:p>
            <a:pPr lvl="1"/>
            <a:r>
              <a:rPr lang="en-US" sz="2200" smtClean="0"/>
              <a:t>Display appropriate error or success message.</a:t>
            </a:r>
          </a:p>
          <a:p>
            <a:pPr lvl="1"/>
            <a:endParaRPr lang="en-US" sz="220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Permanent Commands</a:t>
            </a:r>
          </a:p>
        </p:txBody>
      </p:sp>
      <p:sp>
        <p:nvSpPr>
          <p:cNvPr id="33795" name="Rectangle 3"/>
          <p:cNvSpPr>
            <a:spLocks noGrp="1" noChangeArrowheads="1"/>
          </p:cNvSpPr>
          <p:nvPr>
            <p:ph idx="1"/>
          </p:nvPr>
        </p:nvSpPr>
        <p:spPr/>
        <p:txBody>
          <a:bodyPr/>
          <a:lstStyle/>
          <a:p>
            <a:pPr>
              <a:lnSpc>
                <a:spcPct val="90000"/>
              </a:lnSpc>
            </a:pPr>
            <a:r>
              <a:rPr lang="en-US" sz="2200" smtClean="0"/>
              <a:t>Show PCB</a:t>
            </a:r>
          </a:p>
          <a:p>
            <a:pPr lvl="1">
              <a:lnSpc>
                <a:spcPct val="90000"/>
              </a:lnSpc>
            </a:pPr>
            <a:r>
              <a:rPr lang="en-US" sz="2000" smtClean="0"/>
              <a:t>Get PCB name from the user</a:t>
            </a:r>
          </a:p>
          <a:p>
            <a:pPr lvl="1">
              <a:lnSpc>
                <a:spcPct val="90000"/>
              </a:lnSpc>
            </a:pPr>
            <a:r>
              <a:rPr lang="en-US" sz="2000" smtClean="0"/>
              <a:t>Display all information about the PCB (except pointers) in “attractive” format</a:t>
            </a:r>
          </a:p>
          <a:p>
            <a:pPr lvl="1">
              <a:lnSpc>
                <a:spcPct val="90000"/>
              </a:lnSpc>
            </a:pPr>
            <a:r>
              <a:rPr lang="en-US" sz="2000" smtClean="0"/>
              <a:t>Display error if PCB doesn’t exist</a:t>
            </a:r>
          </a:p>
          <a:p>
            <a:pPr>
              <a:lnSpc>
                <a:spcPct val="90000"/>
              </a:lnSpc>
            </a:pPr>
            <a:r>
              <a:rPr lang="en-US" sz="2200" smtClean="0"/>
              <a:t>Show all</a:t>
            </a:r>
          </a:p>
          <a:p>
            <a:pPr lvl="1">
              <a:lnSpc>
                <a:spcPct val="90000"/>
              </a:lnSpc>
            </a:pPr>
            <a:r>
              <a:rPr lang="en-US" sz="2000" smtClean="0"/>
              <a:t>Show information for all PCB’s in all queues, in any convenient order</a:t>
            </a:r>
          </a:p>
          <a:p>
            <a:pPr lvl="1">
              <a:lnSpc>
                <a:spcPct val="90000"/>
              </a:lnSpc>
            </a:pPr>
            <a:r>
              <a:rPr lang="en-US" sz="2000" smtClean="0"/>
              <a:t>At a minimum, must show process name, state, suspended status, and priority.</a:t>
            </a:r>
          </a:p>
          <a:p>
            <a:pPr lvl="1">
              <a:lnSpc>
                <a:spcPct val="90000"/>
              </a:lnSpc>
            </a:pPr>
            <a:r>
              <a:rPr lang="en-US" sz="2000" smtClean="0"/>
              <a:t>Limit information about a single PCB to a single line</a:t>
            </a:r>
          </a:p>
          <a:p>
            <a:pPr lvl="1">
              <a:lnSpc>
                <a:spcPct val="90000"/>
              </a:lnSpc>
            </a:pPr>
            <a:r>
              <a:rPr lang="en-US" sz="2000" smtClean="0"/>
              <a:t>Must fit on single screen, or paging must be used</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Permanent Commands</a:t>
            </a:r>
          </a:p>
        </p:txBody>
      </p:sp>
      <p:sp>
        <p:nvSpPr>
          <p:cNvPr id="34819" name="Rectangle 3"/>
          <p:cNvSpPr>
            <a:spLocks noGrp="1" noChangeArrowheads="1"/>
          </p:cNvSpPr>
          <p:nvPr>
            <p:ph idx="1"/>
          </p:nvPr>
        </p:nvSpPr>
        <p:spPr/>
        <p:txBody>
          <a:bodyPr/>
          <a:lstStyle/>
          <a:p>
            <a:pPr>
              <a:lnSpc>
                <a:spcPct val="90000"/>
              </a:lnSpc>
            </a:pPr>
            <a:r>
              <a:rPr lang="en-US" smtClean="0"/>
              <a:t>Show ready</a:t>
            </a:r>
          </a:p>
          <a:p>
            <a:pPr lvl="1">
              <a:lnSpc>
                <a:spcPct val="90000"/>
              </a:lnSpc>
            </a:pPr>
            <a:r>
              <a:rPr lang="en-US" smtClean="0"/>
              <a:t>Show all process in the ready state</a:t>
            </a:r>
          </a:p>
          <a:p>
            <a:pPr lvl="1">
              <a:lnSpc>
                <a:spcPct val="90000"/>
              </a:lnSpc>
            </a:pPr>
            <a:r>
              <a:rPr lang="en-US" smtClean="0"/>
              <a:t>Show same info in same format as the show all command</a:t>
            </a:r>
          </a:p>
          <a:p>
            <a:pPr lvl="1">
              <a:lnSpc>
                <a:spcPct val="90000"/>
              </a:lnSpc>
            </a:pPr>
            <a:r>
              <a:rPr lang="en-US" smtClean="0"/>
              <a:t>Must show the processes in the order they exist in the queue</a:t>
            </a:r>
          </a:p>
          <a:p>
            <a:pPr>
              <a:lnSpc>
                <a:spcPct val="90000"/>
              </a:lnSpc>
            </a:pPr>
            <a:r>
              <a:rPr lang="en-US" smtClean="0"/>
              <a:t>Show blocked</a:t>
            </a:r>
          </a:p>
          <a:p>
            <a:pPr lvl="1">
              <a:lnSpc>
                <a:spcPct val="90000"/>
              </a:lnSpc>
            </a:pPr>
            <a:r>
              <a:rPr lang="en-US" smtClean="0"/>
              <a:t>Same as Show ready, except show the processes in the blocked state</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Breakdown</a:t>
            </a:r>
            <a:endParaRPr lang="en-US" dirty="0"/>
          </a:p>
        </p:txBody>
      </p:sp>
      <p:sp>
        <p:nvSpPr>
          <p:cNvPr id="3" name="Content Placeholder 2"/>
          <p:cNvSpPr>
            <a:spLocks noGrp="1"/>
          </p:cNvSpPr>
          <p:nvPr>
            <p:ph idx="1"/>
          </p:nvPr>
        </p:nvSpPr>
        <p:spPr/>
        <p:txBody>
          <a:bodyPr/>
          <a:lstStyle/>
          <a:p>
            <a:r>
              <a:rPr lang="en-US" dirty="0" smtClean="0">
                <a:solidFill>
                  <a:srgbClr val="BFBFBF"/>
                </a:solidFill>
              </a:rPr>
              <a:t>Module R1 Review</a:t>
            </a:r>
          </a:p>
          <a:p>
            <a:endParaRPr lang="en-US" dirty="0" smtClean="0">
              <a:solidFill>
                <a:srgbClr val="BFBFBF"/>
              </a:solidFill>
            </a:endParaRPr>
          </a:p>
          <a:p>
            <a:r>
              <a:rPr lang="en-US" dirty="0" smtClean="0">
                <a:solidFill>
                  <a:srgbClr val="BFBFBF"/>
                </a:solidFill>
              </a:rPr>
              <a:t>Module R2 Purpose and Scope</a:t>
            </a:r>
          </a:p>
          <a:p>
            <a:endParaRPr lang="en-US" dirty="0" smtClean="0">
              <a:solidFill>
                <a:srgbClr val="BFBFBF"/>
              </a:solidFill>
            </a:endParaRPr>
          </a:p>
          <a:p>
            <a:r>
              <a:rPr lang="en-US" dirty="0" smtClean="0">
                <a:solidFill>
                  <a:srgbClr val="BFBFBF"/>
                </a:solidFill>
              </a:rPr>
              <a:t>Module R2 Design Decisions</a:t>
            </a:r>
          </a:p>
          <a:p>
            <a:endParaRPr lang="en-US" dirty="0" smtClean="0">
              <a:solidFill>
                <a:srgbClr val="BFBFBF"/>
              </a:solidFill>
            </a:endParaRPr>
          </a:p>
          <a:p>
            <a:r>
              <a:rPr lang="en-US" dirty="0" smtClean="0">
                <a:solidFill>
                  <a:srgbClr val="BFBFBF"/>
                </a:solidFill>
              </a:rPr>
              <a:t>Breakdown of R2 structures and functions</a:t>
            </a:r>
          </a:p>
          <a:p>
            <a:endParaRPr lang="en-US" dirty="0" smtClean="0"/>
          </a:p>
          <a:p>
            <a:r>
              <a:rPr lang="en-US" dirty="0" smtClean="0"/>
              <a:t>Tips for Success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Previously…</a:t>
            </a:r>
            <a:endParaRPr lang="en-US" dirty="0"/>
          </a:p>
        </p:txBody>
      </p:sp>
      <p:sp>
        <p:nvSpPr>
          <p:cNvPr id="3" name="Content Placeholder 2"/>
          <p:cNvSpPr>
            <a:spLocks noGrp="1"/>
          </p:cNvSpPr>
          <p:nvPr>
            <p:ph idx="1"/>
          </p:nvPr>
        </p:nvSpPr>
        <p:spPr/>
        <p:txBody>
          <a:bodyPr/>
          <a:lstStyle/>
          <a:p>
            <a:r>
              <a:rPr lang="en-US" dirty="0" smtClean="0"/>
              <a:t>Module R1 is due in two weeks.</a:t>
            </a:r>
          </a:p>
          <a:p>
            <a:endParaRPr lang="en-US" dirty="0" smtClean="0"/>
          </a:p>
          <a:p>
            <a:r>
              <a:rPr lang="en-US" dirty="0" smtClean="0"/>
              <a:t>However:</a:t>
            </a:r>
          </a:p>
          <a:p>
            <a:r>
              <a:rPr lang="en-US" dirty="0" smtClean="0"/>
              <a:t>Today I’m assigning module R2, and it is due ONE WEEK after module R1.</a:t>
            </a:r>
          </a:p>
          <a:p>
            <a:endParaRPr lang="en-US" dirty="0" smtClean="0"/>
          </a:p>
          <a:p>
            <a:r>
              <a:rPr lang="en-US" dirty="0" smtClean="0"/>
              <a:t>If you still don’t have Turbo C running, contact me ASAP or come by my office hours.</a:t>
            </a:r>
          </a:p>
          <a:p>
            <a:pPr lvl="1"/>
            <a:r>
              <a:rPr lang="en-US" dirty="0" smtClean="0"/>
              <a:t>(Wed/Thurs 2:00-3:30pm, Friday 2:00-3:00pm)</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lstStyle/>
          <a:p>
            <a:pPr>
              <a:lnSpc>
                <a:spcPct val="80000"/>
              </a:lnSpc>
            </a:pPr>
            <a:r>
              <a:rPr lang="en-US" sz="2200" dirty="0" smtClean="0"/>
              <a:t>Check the validity of ALL </a:t>
            </a:r>
            <a:r>
              <a:rPr lang="en-US" sz="2200" dirty="0" smtClean="0"/>
              <a:t>inputs, handle any bad user input</a:t>
            </a:r>
          </a:p>
          <a:p>
            <a:pPr>
              <a:lnSpc>
                <a:spcPct val="80000"/>
              </a:lnSpc>
            </a:pPr>
            <a:endParaRPr lang="en-US" sz="2200" dirty="0" smtClean="0"/>
          </a:p>
          <a:p>
            <a:pPr>
              <a:lnSpc>
                <a:spcPct val="80000"/>
              </a:lnSpc>
            </a:pPr>
            <a:r>
              <a:rPr lang="en-US" sz="2200" dirty="0" smtClean="0"/>
              <a:t>Give good error messages. State what failed, where, and why.</a:t>
            </a:r>
          </a:p>
          <a:p>
            <a:pPr>
              <a:lnSpc>
                <a:spcPct val="80000"/>
              </a:lnSpc>
            </a:pPr>
            <a:endParaRPr lang="en-US" sz="1500" dirty="0" smtClean="0"/>
          </a:p>
          <a:p>
            <a:pPr>
              <a:lnSpc>
                <a:spcPct val="80000"/>
              </a:lnSpc>
            </a:pPr>
            <a:r>
              <a:rPr lang="en-US" sz="2300" dirty="0" smtClean="0"/>
              <a:t>Pay </a:t>
            </a:r>
            <a:r>
              <a:rPr lang="en-US" sz="2300" u="sng" dirty="0" smtClean="0"/>
              <a:t>VERY</a:t>
            </a:r>
            <a:r>
              <a:rPr lang="en-US" sz="2300" dirty="0" smtClean="0"/>
              <a:t> close attention to your memory allocation. Whenever you create a new structure, be sure to allocate it with </a:t>
            </a:r>
            <a:r>
              <a:rPr lang="en-US" sz="2300" dirty="0" err="1" smtClean="0"/>
              <a:t>sys_alloc_mem</a:t>
            </a:r>
            <a:r>
              <a:rPr lang="en-US" sz="2300" dirty="0" smtClean="0"/>
              <a:t>().</a:t>
            </a:r>
          </a:p>
          <a:p>
            <a:pPr>
              <a:lnSpc>
                <a:spcPct val="80000"/>
              </a:lnSpc>
            </a:pPr>
            <a:endParaRPr lang="en-US" sz="2300" u="sng" dirty="0" smtClean="0"/>
          </a:p>
          <a:p>
            <a:pPr>
              <a:lnSpc>
                <a:spcPct val="80000"/>
              </a:lnSpc>
            </a:pPr>
            <a:r>
              <a:rPr lang="en-US" sz="2300" dirty="0" smtClean="0"/>
              <a:t>Always free memory after it is used by calling </a:t>
            </a:r>
            <a:r>
              <a:rPr lang="en-US" sz="2300" dirty="0" err="1" smtClean="0"/>
              <a:t>sys_free_mem</a:t>
            </a:r>
            <a:r>
              <a:rPr lang="en-US" sz="2300" dirty="0" smtClean="0"/>
              <a:t>(). Look at Mooney’s R1 project manual for a more detailed description.</a:t>
            </a:r>
          </a:p>
          <a:p>
            <a:pPr>
              <a:lnSpc>
                <a:spcPct val="80000"/>
              </a:lnSpc>
            </a:pPr>
            <a:endParaRPr lang="en-US" sz="1500" dirty="0" smtClean="0"/>
          </a:p>
          <a:p>
            <a:pPr>
              <a:lnSpc>
                <a:spcPct val="80000"/>
              </a:lnSpc>
            </a:pPr>
            <a:r>
              <a:rPr lang="en-US" sz="2200" dirty="0" smtClean="0"/>
              <a:t>Place module R2 into a separate source file than R1.</a:t>
            </a:r>
            <a:endParaRPr lang="en-US" sz="2200"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fontAlgn="auto">
              <a:spcAft>
                <a:spcPts val="0"/>
              </a:spcAft>
              <a:defRPr/>
            </a:pPr>
            <a:r>
              <a:rPr lang="en-US" dirty="0" smtClean="0">
                <a:solidFill>
                  <a:schemeClr val="tx2">
                    <a:satMod val="130000"/>
                  </a:schemeClr>
                </a:solidFill>
              </a:rPr>
              <a:t>One </a:t>
            </a:r>
            <a:r>
              <a:rPr lang="en-US" dirty="0" smtClean="0">
                <a:solidFill>
                  <a:schemeClr val="tx2">
                    <a:satMod val="130000"/>
                  </a:schemeClr>
                </a:solidFill>
              </a:rPr>
              <a:t>Last Note</a:t>
            </a:r>
            <a:endParaRPr lang="en-US" dirty="0" smtClean="0">
              <a:solidFill>
                <a:schemeClr val="tx2">
                  <a:satMod val="130000"/>
                </a:schemeClr>
              </a:solidFill>
            </a:endParaRPr>
          </a:p>
        </p:txBody>
      </p:sp>
      <p:sp>
        <p:nvSpPr>
          <p:cNvPr id="36867" name="Rectangle 3"/>
          <p:cNvSpPr>
            <a:spLocks noGrp="1" noChangeArrowheads="1"/>
          </p:cNvSpPr>
          <p:nvPr>
            <p:ph idx="1"/>
          </p:nvPr>
        </p:nvSpPr>
        <p:spPr/>
        <p:txBody>
          <a:bodyPr/>
          <a:lstStyle/>
          <a:p>
            <a:pPr>
              <a:lnSpc>
                <a:spcPct val="80000"/>
              </a:lnSpc>
            </a:pPr>
            <a:r>
              <a:rPr lang="en-US" dirty="0" smtClean="0"/>
              <a:t>By this point you should have Turbo C installed and R1 started</a:t>
            </a:r>
          </a:p>
          <a:p>
            <a:pPr>
              <a:lnSpc>
                <a:spcPct val="80000"/>
              </a:lnSpc>
            </a:pPr>
            <a:endParaRPr lang="en-US" sz="2200" dirty="0" smtClean="0"/>
          </a:p>
          <a:p>
            <a:pPr>
              <a:lnSpc>
                <a:spcPct val="80000"/>
              </a:lnSpc>
              <a:buNone/>
            </a:pPr>
            <a:endParaRPr lang="en-US" sz="2200" dirty="0" smtClean="0"/>
          </a:p>
          <a:p>
            <a:pPr>
              <a:lnSpc>
                <a:spcPct val="80000"/>
              </a:lnSpc>
            </a:pPr>
            <a:r>
              <a:rPr lang="en-US" dirty="0" smtClean="0"/>
              <a:t>Remember that Module R1 AND Module R2 </a:t>
            </a:r>
            <a:r>
              <a:rPr lang="en-US" dirty="0" smtClean="0"/>
              <a:t>also include documentation due with the code:</a:t>
            </a:r>
          </a:p>
          <a:p>
            <a:pPr lvl="1">
              <a:lnSpc>
                <a:spcPct val="80000"/>
              </a:lnSpc>
            </a:pPr>
            <a:r>
              <a:rPr lang="en-US" sz="1800" dirty="0" smtClean="0"/>
              <a:t>A user’s manual describing your MPX system’s commands</a:t>
            </a:r>
          </a:p>
          <a:p>
            <a:pPr lvl="1">
              <a:lnSpc>
                <a:spcPct val="80000"/>
              </a:lnSpc>
            </a:pPr>
            <a:r>
              <a:rPr lang="en-US" sz="1800" dirty="0" smtClean="0"/>
              <a:t>A programmer’s manual describing your MPX functions and structure</a:t>
            </a:r>
          </a:p>
          <a:p>
            <a:pPr>
              <a:lnSpc>
                <a:spcPct val="80000"/>
              </a:lnSpc>
            </a:pPr>
            <a:endParaRPr lang="en-US" sz="2000" dirty="0" smtClean="0"/>
          </a:p>
          <a:p>
            <a:pPr>
              <a:lnSpc>
                <a:spcPct val="80000"/>
              </a:lnSpc>
              <a:buNone/>
            </a:pPr>
            <a:endParaRPr lang="en-US" sz="2000" dirty="0" smtClean="0"/>
          </a:p>
          <a:p>
            <a:pPr>
              <a:lnSpc>
                <a:spcPct val="80000"/>
              </a:lnSpc>
            </a:pPr>
            <a:r>
              <a:rPr lang="en-US" dirty="0" smtClean="0"/>
              <a:t>See the “Intro to MPX” slides </a:t>
            </a:r>
            <a:r>
              <a:rPr lang="en-US" dirty="0" smtClean="0"/>
              <a:t>on the course website for a detailed breakdown of what goes in these documents.</a:t>
            </a:r>
          </a:p>
          <a:p>
            <a:pPr>
              <a:lnSpc>
                <a:spcPct val="80000"/>
              </a:lnSpc>
            </a:pPr>
            <a:endParaRPr lang="en-US" sz="2000" dirty="0" smtClean="0"/>
          </a:p>
          <a:p>
            <a:pPr>
              <a:lnSpc>
                <a:spcPct val="80000"/>
              </a:lnSpc>
            </a:pPr>
            <a:endParaRPr lang="en-US" sz="20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R1 Review</a:t>
            </a:r>
            <a:endParaRPr lang="en-US" dirty="0"/>
          </a:p>
        </p:txBody>
      </p:sp>
      <p:sp>
        <p:nvSpPr>
          <p:cNvPr id="3" name="Content Placeholder 2"/>
          <p:cNvSpPr>
            <a:spLocks noGrp="1"/>
          </p:cNvSpPr>
          <p:nvPr>
            <p:ph idx="1"/>
          </p:nvPr>
        </p:nvSpPr>
        <p:spPr/>
        <p:txBody>
          <a:bodyPr/>
          <a:lstStyle/>
          <a:p>
            <a:pPr>
              <a:buNone/>
            </a:pPr>
            <a:endParaRPr lang="en-US" dirty="0" smtClean="0"/>
          </a:p>
          <a:p>
            <a:r>
              <a:rPr lang="en-US" dirty="0" smtClean="0"/>
              <a:t>For the user: A way to interact with the system via the keyboard</a:t>
            </a:r>
          </a:p>
          <a:p>
            <a:endParaRPr lang="en-US" dirty="0" smtClean="0"/>
          </a:p>
          <a:p>
            <a:r>
              <a:rPr lang="en-US" dirty="0" smtClean="0"/>
              <a:t>For the programmer: A binding between user input and C function calls</a:t>
            </a:r>
          </a:p>
          <a:p>
            <a:endParaRPr lang="en-US" dirty="0" smtClean="0"/>
          </a:p>
          <a:p>
            <a:r>
              <a:rPr lang="en-US" dirty="0" smtClean="0"/>
              <a:t>…but the primary goal of an OS is to </a:t>
            </a:r>
            <a:r>
              <a:rPr lang="en-US" b="1" dirty="0" smtClean="0"/>
              <a:t>manage resources</a:t>
            </a:r>
            <a:r>
              <a:rPr lang="en-US" dirty="0" smtClean="0"/>
              <a:t>. So where are the resources?</a:t>
            </a:r>
          </a:p>
          <a:p>
            <a:endParaRPr lang="en-US" dirty="0" smtClean="0"/>
          </a:p>
          <a:p>
            <a:endParaRPr lang="en-US"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Breakdown</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BFBFBF"/>
                </a:solidFill>
              </a:rPr>
              <a:t>Module R1 Review</a:t>
            </a:r>
          </a:p>
          <a:p>
            <a:endParaRPr lang="en-US" dirty="0" smtClean="0"/>
          </a:p>
          <a:p>
            <a:r>
              <a:rPr lang="en-US" b="1" dirty="0" smtClean="0"/>
              <a:t>Module R2 Purpose and Scope</a:t>
            </a:r>
          </a:p>
          <a:p>
            <a:endParaRPr lang="en-US" dirty="0" smtClean="0"/>
          </a:p>
          <a:p>
            <a:r>
              <a:rPr lang="en-US" dirty="0" smtClean="0">
                <a:solidFill>
                  <a:srgbClr val="BFBFBF"/>
                </a:solidFill>
              </a:rPr>
              <a:t>Module R2 Design Decisions</a:t>
            </a:r>
          </a:p>
          <a:p>
            <a:endParaRPr lang="en-US" dirty="0" smtClean="0">
              <a:solidFill>
                <a:srgbClr val="BFBFBF"/>
              </a:solidFill>
            </a:endParaRPr>
          </a:p>
          <a:p>
            <a:r>
              <a:rPr lang="en-US" dirty="0" smtClean="0">
                <a:solidFill>
                  <a:srgbClr val="BFBFBF"/>
                </a:solidFill>
              </a:rPr>
              <a:t>Breakdown of R2 structures, commands,  and functions</a:t>
            </a:r>
          </a:p>
          <a:p>
            <a:endParaRPr lang="en-US" dirty="0" smtClean="0">
              <a:solidFill>
                <a:srgbClr val="BFBFBF"/>
              </a:solidFill>
            </a:endParaRPr>
          </a:p>
          <a:p>
            <a:r>
              <a:rPr lang="en-US" dirty="0" smtClean="0">
                <a:solidFill>
                  <a:srgbClr val="BFBFBF"/>
                </a:solidFill>
              </a:rPr>
              <a:t>Tips for Success</a:t>
            </a:r>
            <a:endParaRPr lang="en-US" dirty="0">
              <a:solidFill>
                <a:srgbClr val="BFBFB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R2</a:t>
            </a:r>
            <a:endParaRPr lang="en-US" dirty="0"/>
          </a:p>
        </p:txBody>
      </p:sp>
      <p:sp>
        <p:nvSpPr>
          <p:cNvPr id="3" name="Content Placeholder 2"/>
          <p:cNvSpPr>
            <a:spLocks noGrp="1"/>
          </p:cNvSpPr>
          <p:nvPr>
            <p:ph idx="1"/>
          </p:nvPr>
        </p:nvSpPr>
        <p:spPr/>
        <p:txBody>
          <a:bodyPr/>
          <a:lstStyle/>
          <a:p>
            <a:r>
              <a:rPr lang="en-US" dirty="0" smtClean="0"/>
              <a:t>The CPU is a shared resource. Each core can do only one thing at a time.</a:t>
            </a:r>
          </a:p>
          <a:p>
            <a:endParaRPr lang="en-US" dirty="0" smtClean="0"/>
          </a:p>
          <a:p>
            <a:r>
              <a:rPr lang="en-US" dirty="0" smtClean="0"/>
              <a:t>In R3 and R4, MPX will load multiple processes that all want access to the CPU.</a:t>
            </a:r>
          </a:p>
          <a:p>
            <a:endParaRPr lang="en-US" dirty="0" smtClean="0"/>
          </a:p>
          <a:p>
            <a:r>
              <a:rPr lang="en-US" dirty="0" smtClean="0"/>
              <a:t>With Module R2, you will build queues to </a:t>
            </a:r>
            <a:r>
              <a:rPr lang="en-US" b="1" dirty="0" smtClean="0"/>
              <a:t>represent</a:t>
            </a:r>
            <a:r>
              <a:rPr lang="en-US" dirty="0" smtClean="0"/>
              <a:t> and </a:t>
            </a:r>
            <a:r>
              <a:rPr lang="en-US" b="1" dirty="0" smtClean="0"/>
              <a:t>hold</a:t>
            </a:r>
            <a:r>
              <a:rPr lang="en-US" dirty="0" smtClean="0"/>
              <a:t> these processes while they wait for exclusive access to the CPU.</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R2 Detailed</a:t>
            </a:r>
            <a:endParaRPr lang="en-US" dirty="0"/>
          </a:p>
        </p:txBody>
      </p:sp>
      <p:sp>
        <p:nvSpPr>
          <p:cNvPr id="3" name="Content Placeholder 2"/>
          <p:cNvSpPr>
            <a:spLocks noGrp="1"/>
          </p:cNvSpPr>
          <p:nvPr>
            <p:ph idx="1"/>
          </p:nvPr>
        </p:nvSpPr>
        <p:spPr/>
        <p:txBody>
          <a:bodyPr/>
          <a:lstStyle/>
          <a:p>
            <a:r>
              <a:rPr lang="en-US" dirty="0" smtClean="0"/>
              <a:t>First, you need a C structure to represent a process, called a Process Control Block (</a:t>
            </a:r>
            <a:r>
              <a:rPr lang="en-US" b="1" dirty="0" smtClean="0"/>
              <a:t>PCB</a:t>
            </a:r>
            <a:r>
              <a:rPr lang="en-US" dirty="0" smtClean="0"/>
              <a:t>)</a:t>
            </a:r>
          </a:p>
          <a:p>
            <a:endParaRPr lang="en-US" dirty="0" smtClean="0"/>
          </a:p>
          <a:p>
            <a:r>
              <a:rPr lang="en-US" dirty="0" smtClean="0"/>
              <a:t>Then, you will need to build queues to hold these PCBs while they wait for the CPU</a:t>
            </a:r>
          </a:p>
          <a:p>
            <a:endParaRPr lang="en-US" dirty="0" smtClean="0"/>
          </a:p>
          <a:p>
            <a:r>
              <a:rPr lang="en-US" dirty="0" smtClean="0"/>
              <a:t>Finally, you’ll add commands to COMHAN to manipulate these PCB queues from the terminal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13"/>
          <p:cNvSpPr>
            <a:spLocks noGrp="1" noChangeArrowheads="1"/>
          </p:cNvSpPr>
          <p:nvPr>
            <p:ph type="title"/>
          </p:nvPr>
        </p:nvSpPr>
        <p:spPr/>
        <p:txBody>
          <a:bodyPr/>
          <a:lstStyle/>
          <a:p>
            <a:pPr fontAlgn="auto">
              <a:spcAft>
                <a:spcPts val="0"/>
              </a:spcAft>
              <a:defRPr/>
            </a:pPr>
            <a:r>
              <a:rPr lang="en-US" dirty="0" smtClean="0">
                <a:solidFill>
                  <a:schemeClr val="tx2">
                    <a:satMod val="130000"/>
                  </a:schemeClr>
                </a:solidFill>
              </a:rPr>
              <a:t>R2</a:t>
            </a:r>
            <a:r>
              <a:rPr lang="en-US" dirty="0" smtClean="0">
                <a:solidFill>
                  <a:schemeClr val="tx2">
                    <a:satMod val="130000"/>
                  </a:schemeClr>
                </a:solidFill>
              </a:rPr>
              <a:t> Programming Breakdown</a:t>
            </a:r>
            <a:endParaRPr lang="en-US" dirty="0" smtClean="0">
              <a:solidFill>
                <a:schemeClr val="tx2">
                  <a:satMod val="130000"/>
                </a:schemeClr>
              </a:solidFill>
            </a:endParaRPr>
          </a:p>
        </p:txBody>
      </p:sp>
      <p:sp>
        <p:nvSpPr>
          <p:cNvPr id="6147" name="Rectangle 15"/>
          <p:cNvSpPr>
            <a:spLocks noGrp="1" noChangeArrowheads="1"/>
          </p:cNvSpPr>
          <p:nvPr>
            <p:ph sz="half" idx="1"/>
          </p:nvPr>
        </p:nvSpPr>
        <p:spPr>
          <a:xfrm>
            <a:off x="762000" y="1905000"/>
            <a:ext cx="3770313" cy="4038600"/>
          </a:xfrm>
        </p:spPr>
        <p:txBody>
          <a:bodyPr>
            <a:normAutofit lnSpcReduction="10000"/>
          </a:bodyPr>
          <a:lstStyle/>
          <a:p>
            <a:pPr marL="365760" indent="-283464" fontAlgn="auto">
              <a:lnSpc>
                <a:spcPct val="80000"/>
              </a:lnSpc>
              <a:spcAft>
                <a:spcPts val="0"/>
              </a:spcAft>
              <a:buFont typeface="Wingdings 2"/>
              <a:buChar char=""/>
              <a:defRPr/>
            </a:pPr>
            <a:endParaRPr lang="en-US" sz="2300" dirty="0" smtClean="0"/>
          </a:p>
          <a:p>
            <a:pPr marL="365760" indent="-283464" fontAlgn="auto">
              <a:lnSpc>
                <a:spcPct val="80000"/>
              </a:lnSpc>
              <a:spcAft>
                <a:spcPts val="0"/>
              </a:spcAft>
              <a:buFont typeface="Wingdings 2"/>
              <a:buChar char=""/>
              <a:defRPr/>
            </a:pPr>
            <a:r>
              <a:rPr lang="en-US" sz="2300" dirty="0" smtClean="0"/>
              <a:t>Structures</a:t>
            </a:r>
            <a:endParaRPr lang="en-US" sz="2300" dirty="0" smtClean="0"/>
          </a:p>
          <a:p>
            <a:pPr marL="640080" lvl="1" indent="-237744" fontAlgn="auto">
              <a:lnSpc>
                <a:spcPct val="80000"/>
              </a:lnSpc>
              <a:spcAft>
                <a:spcPts val="0"/>
              </a:spcAft>
              <a:buFont typeface="Verdana"/>
              <a:buChar char="◦"/>
              <a:defRPr/>
            </a:pPr>
            <a:r>
              <a:rPr lang="en-US" sz="2000" dirty="0" smtClean="0"/>
              <a:t>Process Control Block (PCB)</a:t>
            </a:r>
          </a:p>
          <a:p>
            <a:pPr marL="640080" lvl="1" indent="-237744" fontAlgn="auto">
              <a:lnSpc>
                <a:spcPct val="80000"/>
              </a:lnSpc>
              <a:spcAft>
                <a:spcPts val="0"/>
              </a:spcAft>
              <a:buFont typeface="Verdana"/>
              <a:buChar char="◦"/>
              <a:defRPr/>
            </a:pPr>
            <a:r>
              <a:rPr lang="en-US" sz="2000" dirty="0" smtClean="0"/>
              <a:t>Queues</a:t>
            </a:r>
            <a:endParaRPr lang="en-US" sz="2000" dirty="0" smtClean="0"/>
          </a:p>
          <a:p>
            <a:pPr marL="365760" indent="-283464" fontAlgn="auto">
              <a:lnSpc>
                <a:spcPct val="80000"/>
              </a:lnSpc>
              <a:spcAft>
                <a:spcPts val="0"/>
              </a:spcAft>
              <a:buFont typeface="Wingdings 2"/>
              <a:buChar char=""/>
              <a:defRPr/>
            </a:pPr>
            <a:r>
              <a:rPr lang="en-US" sz="2300" dirty="0" smtClean="0"/>
              <a:t>Functions</a:t>
            </a:r>
          </a:p>
          <a:p>
            <a:pPr marL="640080" lvl="1" indent="-237744" fontAlgn="auto">
              <a:lnSpc>
                <a:spcPct val="80000"/>
              </a:lnSpc>
              <a:spcAft>
                <a:spcPts val="0"/>
              </a:spcAft>
              <a:buFont typeface="Verdana"/>
              <a:buChar char="◦"/>
              <a:defRPr/>
            </a:pPr>
            <a:r>
              <a:rPr lang="en-US" sz="2000" dirty="0" smtClean="0"/>
              <a:t>Allocate-PCB</a:t>
            </a:r>
          </a:p>
          <a:p>
            <a:pPr marL="640080" lvl="1" indent="-237744" fontAlgn="auto">
              <a:lnSpc>
                <a:spcPct val="80000"/>
              </a:lnSpc>
              <a:spcAft>
                <a:spcPts val="0"/>
              </a:spcAft>
              <a:buFont typeface="Verdana"/>
              <a:buChar char="◦"/>
              <a:defRPr/>
            </a:pPr>
            <a:r>
              <a:rPr lang="en-US" sz="2000" dirty="0" smtClean="0"/>
              <a:t>Free-PCB</a:t>
            </a:r>
          </a:p>
          <a:p>
            <a:pPr marL="640080" lvl="1" indent="-237744" fontAlgn="auto">
              <a:lnSpc>
                <a:spcPct val="80000"/>
              </a:lnSpc>
              <a:spcAft>
                <a:spcPts val="0"/>
              </a:spcAft>
              <a:buFont typeface="Verdana"/>
              <a:buChar char="◦"/>
              <a:defRPr/>
            </a:pPr>
            <a:r>
              <a:rPr lang="en-US" sz="2000" dirty="0" smtClean="0"/>
              <a:t>Setup-PCB</a:t>
            </a:r>
          </a:p>
          <a:p>
            <a:pPr marL="640080" lvl="1" indent="-237744" fontAlgn="auto">
              <a:lnSpc>
                <a:spcPct val="80000"/>
              </a:lnSpc>
              <a:spcAft>
                <a:spcPts val="0"/>
              </a:spcAft>
              <a:buFont typeface="Verdana"/>
              <a:buChar char="◦"/>
              <a:defRPr/>
            </a:pPr>
            <a:r>
              <a:rPr lang="en-US" sz="2000" dirty="0" smtClean="0"/>
              <a:t>Find-PCB</a:t>
            </a:r>
          </a:p>
          <a:p>
            <a:pPr marL="640080" lvl="1" indent="-237744" fontAlgn="auto">
              <a:lnSpc>
                <a:spcPct val="80000"/>
              </a:lnSpc>
              <a:spcAft>
                <a:spcPts val="0"/>
              </a:spcAft>
              <a:buFont typeface="Verdana"/>
              <a:buChar char="◦"/>
              <a:defRPr/>
            </a:pPr>
            <a:r>
              <a:rPr lang="en-US" sz="2000" dirty="0" smtClean="0"/>
              <a:t>Insert-PCB</a:t>
            </a:r>
          </a:p>
          <a:p>
            <a:pPr marL="640080" lvl="1" indent="-237744" fontAlgn="auto">
              <a:lnSpc>
                <a:spcPct val="80000"/>
              </a:lnSpc>
              <a:spcAft>
                <a:spcPts val="0"/>
              </a:spcAft>
              <a:buFont typeface="Verdana"/>
              <a:buChar char="◦"/>
              <a:defRPr/>
            </a:pPr>
            <a:r>
              <a:rPr lang="en-US" sz="2000" dirty="0" smtClean="0"/>
              <a:t>Remove-PCB</a:t>
            </a:r>
          </a:p>
        </p:txBody>
      </p:sp>
      <p:sp>
        <p:nvSpPr>
          <p:cNvPr id="6148" name="Rectangle 16"/>
          <p:cNvSpPr>
            <a:spLocks noGrp="1" noChangeArrowheads="1"/>
          </p:cNvSpPr>
          <p:nvPr>
            <p:ph sz="half" idx="2"/>
          </p:nvPr>
        </p:nvSpPr>
        <p:spPr>
          <a:xfrm>
            <a:off x="4691063" y="1905000"/>
            <a:ext cx="3767137" cy="4038600"/>
          </a:xfrm>
        </p:spPr>
        <p:txBody>
          <a:bodyPr>
            <a:normAutofit lnSpcReduction="10000"/>
          </a:bodyPr>
          <a:lstStyle/>
          <a:p>
            <a:pPr marL="365760" indent="-283464" fontAlgn="auto">
              <a:lnSpc>
                <a:spcPct val="80000"/>
              </a:lnSpc>
              <a:spcAft>
                <a:spcPts val="0"/>
              </a:spcAft>
              <a:buFont typeface="Wingdings 2"/>
              <a:buChar char=""/>
              <a:defRPr/>
            </a:pPr>
            <a:endParaRPr lang="en-US" sz="2300" dirty="0" smtClean="0"/>
          </a:p>
          <a:p>
            <a:pPr marL="365760" indent="-283464" fontAlgn="auto">
              <a:lnSpc>
                <a:spcPct val="80000"/>
              </a:lnSpc>
              <a:spcAft>
                <a:spcPts val="0"/>
              </a:spcAft>
              <a:buFont typeface="Wingdings 2"/>
              <a:buChar char=""/>
              <a:defRPr/>
            </a:pPr>
            <a:r>
              <a:rPr lang="en-US" sz="2300" dirty="0" smtClean="0"/>
              <a:t>Commands</a:t>
            </a:r>
            <a:endParaRPr lang="en-US" sz="2300" dirty="0" smtClean="0"/>
          </a:p>
          <a:p>
            <a:pPr marL="640080" lvl="1" indent="-237744" fontAlgn="auto">
              <a:lnSpc>
                <a:spcPct val="80000"/>
              </a:lnSpc>
              <a:spcAft>
                <a:spcPts val="0"/>
              </a:spcAft>
              <a:buFont typeface="Verdana"/>
              <a:buChar char="◦"/>
              <a:defRPr/>
            </a:pPr>
            <a:r>
              <a:rPr lang="en-US" sz="2000" dirty="0" smtClean="0"/>
              <a:t>Create PCB*</a:t>
            </a:r>
          </a:p>
          <a:p>
            <a:pPr marL="640080" lvl="1" indent="-237744" fontAlgn="auto">
              <a:lnSpc>
                <a:spcPct val="80000"/>
              </a:lnSpc>
              <a:spcAft>
                <a:spcPts val="0"/>
              </a:spcAft>
              <a:buFont typeface="Verdana"/>
              <a:buChar char="◦"/>
              <a:defRPr/>
            </a:pPr>
            <a:r>
              <a:rPr lang="en-US" sz="2000" dirty="0" smtClean="0"/>
              <a:t>Delete PCB*</a:t>
            </a:r>
          </a:p>
          <a:p>
            <a:pPr marL="640080" lvl="1" indent="-237744" fontAlgn="auto">
              <a:lnSpc>
                <a:spcPct val="80000"/>
              </a:lnSpc>
              <a:spcAft>
                <a:spcPts val="0"/>
              </a:spcAft>
              <a:buFont typeface="Verdana"/>
              <a:buChar char="◦"/>
              <a:defRPr/>
            </a:pPr>
            <a:r>
              <a:rPr lang="en-US" sz="2000" dirty="0" smtClean="0"/>
              <a:t>Block*</a:t>
            </a:r>
          </a:p>
          <a:p>
            <a:pPr marL="640080" lvl="1" indent="-237744" fontAlgn="auto">
              <a:lnSpc>
                <a:spcPct val="80000"/>
              </a:lnSpc>
              <a:spcAft>
                <a:spcPts val="0"/>
              </a:spcAft>
              <a:buFont typeface="Verdana"/>
              <a:buChar char="◦"/>
              <a:defRPr/>
            </a:pPr>
            <a:r>
              <a:rPr lang="en-US" sz="2000" dirty="0" smtClean="0"/>
              <a:t>Unblock*</a:t>
            </a:r>
          </a:p>
          <a:p>
            <a:pPr marL="640080" lvl="1" indent="-237744" fontAlgn="auto">
              <a:lnSpc>
                <a:spcPct val="80000"/>
              </a:lnSpc>
              <a:spcAft>
                <a:spcPts val="0"/>
              </a:spcAft>
              <a:buFont typeface="Verdana"/>
              <a:buChar char="◦"/>
              <a:defRPr/>
            </a:pPr>
            <a:r>
              <a:rPr lang="en-US" sz="2000" dirty="0" smtClean="0"/>
              <a:t>Suspend</a:t>
            </a:r>
          </a:p>
          <a:p>
            <a:pPr marL="640080" lvl="1" indent="-237744" fontAlgn="auto">
              <a:lnSpc>
                <a:spcPct val="80000"/>
              </a:lnSpc>
              <a:spcAft>
                <a:spcPts val="0"/>
              </a:spcAft>
              <a:buFont typeface="Verdana"/>
              <a:buChar char="◦"/>
              <a:defRPr/>
            </a:pPr>
            <a:r>
              <a:rPr lang="en-US" sz="2000" dirty="0" smtClean="0"/>
              <a:t>Resume</a:t>
            </a:r>
          </a:p>
          <a:p>
            <a:pPr marL="640080" lvl="1" indent="-237744" fontAlgn="auto">
              <a:lnSpc>
                <a:spcPct val="80000"/>
              </a:lnSpc>
              <a:spcAft>
                <a:spcPts val="0"/>
              </a:spcAft>
              <a:buFont typeface="Verdana"/>
              <a:buChar char="◦"/>
              <a:defRPr/>
            </a:pPr>
            <a:r>
              <a:rPr lang="en-US" sz="2000" dirty="0" smtClean="0"/>
              <a:t>Set Priority</a:t>
            </a:r>
          </a:p>
          <a:p>
            <a:pPr marL="640080" lvl="1" indent="-237744" fontAlgn="auto">
              <a:lnSpc>
                <a:spcPct val="80000"/>
              </a:lnSpc>
              <a:spcAft>
                <a:spcPts val="0"/>
              </a:spcAft>
              <a:buFont typeface="Verdana"/>
              <a:buChar char="◦"/>
              <a:defRPr/>
            </a:pPr>
            <a:r>
              <a:rPr lang="en-US" sz="2000" dirty="0" smtClean="0"/>
              <a:t>Show PCB</a:t>
            </a:r>
          </a:p>
          <a:p>
            <a:pPr marL="640080" lvl="1" indent="-237744" fontAlgn="auto">
              <a:lnSpc>
                <a:spcPct val="80000"/>
              </a:lnSpc>
              <a:spcAft>
                <a:spcPts val="0"/>
              </a:spcAft>
              <a:buFont typeface="Verdana"/>
              <a:buChar char="◦"/>
              <a:defRPr/>
            </a:pPr>
            <a:r>
              <a:rPr lang="en-US" sz="2000" dirty="0" smtClean="0"/>
              <a:t>Show All</a:t>
            </a:r>
          </a:p>
          <a:p>
            <a:pPr marL="640080" lvl="1" indent="-237744" fontAlgn="auto">
              <a:lnSpc>
                <a:spcPct val="80000"/>
              </a:lnSpc>
              <a:spcAft>
                <a:spcPts val="0"/>
              </a:spcAft>
              <a:buFont typeface="Verdana"/>
              <a:buChar char="◦"/>
              <a:defRPr/>
            </a:pPr>
            <a:r>
              <a:rPr lang="en-US" sz="2000" dirty="0" smtClean="0"/>
              <a:t>Show Ready</a:t>
            </a:r>
          </a:p>
          <a:p>
            <a:pPr marL="640080" lvl="1" indent="-237744" fontAlgn="auto">
              <a:lnSpc>
                <a:spcPct val="80000"/>
              </a:lnSpc>
              <a:spcAft>
                <a:spcPts val="0"/>
              </a:spcAft>
              <a:buFont typeface="Verdana"/>
              <a:buChar char="◦"/>
              <a:defRPr/>
            </a:pPr>
            <a:r>
              <a:rPr lang="en-US" sz="2000" dirty="0" smtClean="0"/>
              <a:t>Show Blocked</a:t>
            </a:r>
          </a:p>
          <a:p>
            <a:pPr marL="365760" indent="-283464" fontAlgn="auto">
              <a:lnSpc>
                <a:spcPct val="80000"/>
              </a:lnSpc>
              <a:spcAft>
                <a:spcPts val="0"/>
              </a:spcAft>
              <a:buFont typeface="Wingdings" pitchFamily="2" charset="2"/>
              <a:buNone/>
              <a:defRPr/>
            </a:pPr>
            <a:r>
              <a:rPr lang="en-US" sz="1800" dirty="0" smtClean="0"/>
              <a:t>*Temporary Command</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556</TotalTime>
  <Words>3002</Words>
  <Application>Microsoft Macintosh PowerPoint</Application>
  <PresentationFormat>On-screen Show (4:3)</PresentationFormat>
  <Paragraphs>464</Paragraphs>
  <Slides>41</Slides>
  <Notes>28</Notes>
  <HiddenSlides>0</HiddenSlides>
  <MMClips>0</MMClips>
  <ScaleCrop>false</ScaleCrop>
  <HeadingPairs>
    <vt:vector size="4" baseType="variant">
      <vt:variant>
        <vt:lpstr>Design Template</vt:lpstr>
      </vt:variant>
      <vt:variant>
        <vt:i4>1</vt:i4>
      </vt:variant>
      <vt:variant>
        <vt:lpstr>Slide Titles</vt:lpstr>
      </vt:variant>
      <vt:variant>
        <vt:i4>41</vt:i4>
      </vt:variant>
    </vt:vector>
  </HeadingPairs>
  <TitlesOfParts>
    <vt:vector size="42" baseType="lpstr">
      <vt:lpstr>Urban</vt:lpstr>
      <vt:lpstr>Module R2</vt:lpstr>
      <vt:lpstr>Today’s Breakdown</vt:lpstr>
      <vt:lpstr>Today’s Breakdown</vt:lpstr>
      <vt:lpstr>Previously…</vt:lpstr>
      <vt:lpstr>Module R1 Review</vt:lpstr>
      <vt:lpstr>Today’s Breakdown</vt:lpstr>
      <vt:lpstr>Module R2</vt:lpstr>
      <vt:lpstr>Module R2 Detailed</vt:lpstr>
      <vt:lpstr>R2 Programming Breakdown</vt:lpstr>
      <vt:lpstr>Today’s Breakdown</vt:lpstr>
      <vt:lpstr>Design Decisions</vt:lpstr>
      <vt:lpstr>Two Different Queue Implementations</vt:lpstr>
      <vt:lpstr>How Many Queues?</vt:lpstr>
      <vt:lpstr>Today’s Breakdown</vt:lpstr>
      <vt:lpstr>R2 Programming Breakdown</vt:lpstr>
      <vt:lpstr>Process Control Block (PCB)</vt:lpstr>
      <vt:lpstr>PCB: Attributes</vt:lpstr>
      <vt:lpstr>PCB: Attributes</vt:lpstr>
      <vt:lpstr>PCB: Attributes</vt:lpstr>
      <vt:lpstr>PCB Queues</vt:lpstr>
      <vt:lpstr>R2 Programming Breakdown</vt:lpstr>
      <vt:lpstr>Allocate_PCB</vt:lpstr>
      <vt:lpstr>Free_PCB</vt:lpstr>
      <vt:lpstr>Setup_PCB</vt:lpstr>
      <vt:lpstr>Creating the Local PCB Stack</vt:lpstr>
      <vt:lpstr>Find_PCB</vt:lpstr>
      <vt:lpstr>Insert_PCB</vt:lpstr>
      <vt:lpstr>Remove_PCB</vt:lpstr>
      <vt:lpstr>Example: Lifetime of a process</vt:lpstr>
      <vt:lpstr>R2 Programming Breakdown</vt:lpstr>
      <vt:lpstr>Commands</vt:lpstr>
      <vt:lpstr>Temporary Commands</vt:lpstr>
      <vt:lpstr>Temporary Commands</vt:lpstr>
      <vt:lpstr>Temporary Commands</vt:lpstr>
      <vt:lpstr>Permanent Commands</vt:lpstr>
      <vt:lpstr>Permanent Commands</vt:lpstr>
      <vt:lpstr>Permanent Commands</vt:lpstr>
      <vt:lpstr>Permanent Commands</vt:lpstr>
      <vt:lpstr>Today’s Breakdown</vt:lpstr>
      <vt:lpstr>Tips</vt:lpstr>
      <vt:lpstr>One Last Note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450</dc:title>
  <dc:creator>Brandon Miller</dc:creator>
  <cp:lastModifiedBy>Adam Brady</cp:lastModifiedBy>
  <cp:revision>63</cp:revision>
  <dcterms:created xsi:type="dcterms:W3CDTF">2011-01-27T18:52:51Z</dcterms:created>
  <dcterms:modified xsi:type="dcterms:W3CDTF">2011-01-27T20:53:00Z</dcterms:modified>
</cp:coreProperties>
</file>