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4" r:id="rId1"/>
  </p:sldMasterIdLst>
  <p:notesMasterIdLst>
    <p:notesMasterId r:id="rId33"/>
  </p:notesMasterIdLst>
  <p:sldIdLst>
    <p:sldId id="256" r:id="rId2"/>
    <p:sldId id="311" r:id="rId3"/>
    <p:sldId id="312" r:id="rId4"/>
    <p:sldId id="313" r:id="rId5"/>
    <p:sldId id="314" r:id="rId6"/>
    <p:sldId id="315" r:id="rId7"/>
    <p:sldId id="316" r:id="rId8"/>
    <p:sldId id="305" r:id="rId9"/>
    <p:sldId id="286" r:id="rId10"/>
    <p:sldId id="292" r:id="rId11"/>
    <p:sldId id="290" r:id="rId12"/>
    <p:sldId id="317" r:id="rId13"/>
    <p:sldId id="291" r:id="rId14"/>
    <p:sldId id="287" r:id="rId15"/>
    <p:sldId id="306" r:id="rId16"/>
    <p:sldId id="289" r:id="rId17"/>
    <p:sldId id="282" r:id="rId18"/>
    <p:sldId id="301" r:id="rId19"/>
    <p:sldId id="307" r:id="rId20"/>
    <p:sldId id="284" r:id="rId21"/>
    <p:sldId id="288" r:id="rId22"/>
    <p:sldId id="279" r:id="rId23"/>
    <p:sldId id="310" r:id="rId24"/>
    <p:sldId id="285" r:id="rId25"/>
    <p:sldId id="293" r:id="rId26"/>
    <p:sldId id="294" r:id="rId27"/>
    <p:sldId id="295" r:id="rId28"/>
    <p:sldId id="297" r:id="rId29"/>
    <p:sldId id="296" r:id="rId30"/>
    <p:sldId id="298" r:id="rId31"/>
    <p:sldId id="277"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94670" autoAdjust="0"/>
  </p:normalViewPr>
  <p:slideViewPr>
    <p:cSldViewPr>
      <p:cViewPr varScale="1">
        <p:scale>
          <a:sx n="110" d="100"/>
          <a:sy n="110" d="100"/>
        </p:scale>
        <p:origin x="-163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4B73409-4298-481A-A876-F827FC68D12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D61190F2-7FAF-4236-B9FC-5A56EC2ECD0D}" type="slidenum">
              <a:rPr lang="en-US" smtClean="0"/>
              <a:pPr/>
              <a:t>1</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C2B51A5-8766-4182-A116-A06BF6C71C19}" type="slidenum">
              <a:rPr lang="en-US" smtClean="0"/>
              <a:pPr/>
              <a:t>16</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5CF4C9F-3BD5-4124-A3CB-4857E45956B9}" type="slidenum">
              <a:rPr lang="en-US" smtClean="0"/>
              <a:pPr/>
              <a:t>17</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4B138A87-4E6F-4816-9887-E098A823A927}" type="slidenum">
              <a:rPr lang="en-US" smtClean="0"/>
              <a:pPr/>
              <a:t>18</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p>
        </p:txBody>
      </p:sp>
      <p:sp>
        <p:nvSpPr>
          <p:cNvPr id="53252" name="Slide Number Placeholder 3"/>
          <p:cNvSpPr>
            <a:spLocks noGrp="1"/>
          </p:cNvSpPr>
          <p:nvPr>
            <p:ph type="sldNum" sz="quarter" idx="5"/>
          </p:nvPr>
        </p:nvSpPr>
        <p:spPr>
          <a:noFill/>
        </p:spPr>
        <p:txBody>
          <a:bodyPr/>
          <a:lstStyle/>
          <a:p>
            <a:fld id="{CC0AB4D8-E08A-441F-8C7B-E17569EB20EE}" type="slidenum">
              <a:rPr lang="en-US" smtClean="0"/>
              <a:pPr/>
              <a:t>19</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AE7D7A5-D11D-4BB9-930B-C58826AE3066}" type="slidenum">
              <a:rPr lang="en-US" smtClean="0"/>
              <a:pPr/>
              <a:t>20</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389E7CE-9ABF-49EC-9C0F-055B895AD6FE}" type="slidenum">
              <a:rPr lang="en-US" smtClean="0"/>
              <a:pPr/>
              <a:t>21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FCB1120-2EDE-4107-BA7D-DC3A944766A8}" type="slidenum">
              <a:rPr lang="en-US" smtClean="0"/>
              <a:pPr/>
              <a:t>22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3F80675-AC49-4232-9DE4-F29D1C4056A0}" type="slidenum">
              <a:rPr lang="en-US" smtClean="0"/>
              <a:pPr/>
              <a:t>24</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3AB514D-2CA7-415B-A380-BC0E721A3365}" type="slidenum">
              <a:rPr lang="en-US" smtClean="0"/>
              <a:pPr/>
              <a:t>25</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8AC2DF1-EC54-487E-976B-C6B6CFDB5050}" type="slidenum">
              <a:rPr lang="en-US" smtClean="0"/>
              <a:pPr/>
              <a:t>26</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smtClean="0"/>
          </a:p>
        </p:txBody>
      </p:sp>
      <p:sp>
        <p:nvSpPr>
          <p:cNvPr id="41988" name="Slide Number Placeholder 3"/>
          <p:cNvSpPr>
            <a:spLocks noGrp="1"/>
          </p:cNvSpPr>
          <p:nvPr>
            <p:ph type="sldNum" sz="quarter" idx="5"/>
          </p:nvPr>
        </p:nvSpPr>
        <p:spPr>
          <a:noFill/>
        </p:spPr>
        <p:txBody>
          <a:bodyPr/>
          <a:lstStyle/>
          <a:p>
            <a:fld id="{0B803921-AA9F-4018-8B94-5F33C9AA1AB6}" type="slidenum">
              <a:rPr lang="en-US" smtClean="0"/>
              <a:pPr/>
              <a:t>8</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24C94E4-AED4-4174-A0CB-496F988634B4}" type="slidenum">
              <a:rPr lang="en-US" smtClean="0"/>
              <a:pPr/>
              <a:t>27</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98E0B97-03A5-4D38-8BA8-2A489DFBDC9B}" type="slidenum">
              <a:rPr lang="en-US" smtClean="0"/>
              <a:pPr/>
              <a:t>28</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D2C741E9-8828-4C04-AF32-48F619B2C647}" type="slidenum">
              <a:rPr lang="en-US" smtClean="0"/>
              <a:pPr/>
              <a:t>29</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2CF85A2-DB79-4547-B215-02A7073DAE3D}" type="slidenum">
              <a:rPr lang="en-US" smtClean="0"/>
              <a:pPr/>
              <a:t>30</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2780E115-52B5-415E-BFB0-0740E2204960}" type="slidenum">
              <a:rPr lang="en-US" smtClean="0"/>
              <a:pPr/>
              <a:t>31</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A6D0A9B-0AD3-47FF-B26B-F3F98E7FC8EF}" type="slidenum">
              <a:rPr lang="en-US" smtClean="0"/>
              <a:pPr/>
              <a:t>9</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7C061304-56DA-4E75-AE91-5E394865AD1A}" type="slidenum">
              <a:rPr lang="en-US" smtClean="0"/>
              <a:pPr/>
              <a:t>10</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D4395254-1A4C-4454-84AE-8B135992E5DC}" type="slidenum">
              <a:rPr lang="en-US" smtClean="0"/>
              <a:pPr/>
              <a:t>11</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E27B1870-EC5B-42A4-8325-2A68AA1BE48C}" type="slidenum">
              <a:rPr lang="en-US" smtClean="0"/>
              <a:pPr/>
              <a:t>12</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811994E8-A223-42B2-9BF1-B26D7E30EB1E}" type="slidenum">
              <a:rPr lang="en-US" smtClean="0"/>
              <a:pPr/>
              <a:t>13</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7E69308-97B3-48CA-9DBB-80DD0CAF70B9}" type="slidenum">
              <a:rPr lang="en-US" smtClean="0"/>
              <a:pPr/>
              <a:t>14</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smtClean="0"/>
          </a:p>
        </p:txBody>
      </p:sp>
      <p:sp>
        <p:nvSpPr>
          <p:cNvPr id="49156" name="Slide Number Placeholder 3"/>
          <p:cNvSpPr>
            <a:spLocks noGrp="1"/>
          </p:cNvSpPr>
          <p:nvPr>
            <p:ph type="sldNum" sz="quarter" idx="5"/>
          </p:nvPr>
        </p:nvSpPr>
        <p:spPr>
          <a:noFill/>
        </p:spPr>
        <p:txBody>
          <a:bodyPr/>
          <a:lstStyle/>
          <a:p>
            <a:fld id="{F6F100E2-499F-4AF7-B197-01039F750B92}" type="slidenum">
              <a:rPr lang="en-US" smtClean="0"/>
              <a:pPr/>
              <a:t>15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defRPr/>
            </a:pPr>
            <a:fld id="{2B61B2F7-2FA1-4DFE-8CF8-5F628A75C464}"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310E7FE-12EC-4EF6-AB06-B79DFA5F9C5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9785D92-6A47-465D-B986-03B49DD1ED7F}"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5BBA488-30AF-4CE6-B481-C3D5704B7B87}"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D94F287-AABE-4BF7-BCFC-F13B9F7ED58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F279BFC-8F6C-430C-AA11-48C1C5C36442}"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a:p>
        </p:txBody>
      </p:sp>
      <p:sp>
        <p:nvSpPr>
          <p:cNvPr id="27" name="Slide Number Placeholder 26"/>
          <p:cNvSpPr>
            <a:spLocks noGrp="1"/>
          </p:cNvSpPr>
          <p:nvPr>
            <p:ph type="sldNum" sz="quarter" idx="11"/>
          </p:nvPr>
        </p:nvSpPr>
        <p:spPr/>
        <p:txBody>
          <a:bodyPr rtlCol="0"/>
          <a:lstStyle/>
          <a:p>
            <a:pPr>
              <a:defRPr/>
            </a:pPr>
            <a:fld id="{2F8CD15B-7B66-4C7B-9262-3B6922AE1A06}" type="slidenum">
              <a:rPr lang="en-US" smtClean="0"/>
              <a:pPr>
                <a:defRPr/>
              </a:pPr>
              <a:t>‹#›</a:t>
            </a:fld>
            <a:endParaRPr lang="en-US"/>
          </a:p>
        </p:txBody>
      </p:sp>
      <p:sp>
        <p:nvSpPr>
          <p:cNvPr id="28" name="Footer Placeholder 27"/>
          <p:cNvSpPr>
            <a:spLocks noGrp="1"/>
          </p:cNvSpPr>
          <p:nvPr>
            <p:ph type="ftr" sz="quarter" idx="12"/>
          </p:nvPr>
        </p:nvSpPr>
        <p:spPr/>
        <p:txBody>
          <a:bodyPr rtlCol="0"/>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a:p>
        </p:txBody>
      </p:sp>
      <p:sp>
        <p:nvSpPr>
          <p:cNvPr id="5" name="Slide Number Placeholder 4"/>
          <p:cNvSpPr>
            <a:spLocks noGrp="1"/>
          </p:cNvSpPr>
          <p:nvPr>
            <p:ph type="sldNum" sz="quarter" idx="12"/>
          </p:nvPr>
        </p:nvSpPr>
        <p:spPr>
          <a:xfrm>
            <a:off x="8174736" y="2272"/>
            <a:ext cx="762000" cy="365760"/>
          </a:xfrm>
        </p:spPr>
        <p:txBody>
          <a:bodyPr/>
          <a:lstStyle/>
          <a:p>
            <a:pPr>
              <a:defRPr/>
            </a:pPr>
            <a:fld id="{D30E8346-6B26-433C-ADE2-2057DB5E33C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E70C1EA1-B55E-47E9-8164-8F240765436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BF7945B-7E92-4ADB-AADB-C51DCBFB7187}"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5B94692-F30D-4975-9F2D-02D7949A2C98}"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60B2C101-7A3C-4E85-A967-CE648C70C2DE}"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abrady1@mix.wvu.ed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fontAlgn="auto">
              <a:spcAft>
                <a:spcPts val="0"/>
              </a:spcAft>
              <a:defRPr/>
            </a:pPr>
            <a:r>
              <a:rPr lang="en-US" dirty="0" smtClean="0"/>
              <a:t>CS 450</a:t>
            </a:r>
          </a:p>
        </p:txBody>
      </p:sp>
      <p:sp>
        <p:nvSpPr>
          <p:cNvPr id="3075" name="Rectangle 3"/>
          <p:cNvSpPr>
            <a:spLocks noGrp="1" noChangeArrowheads="1"/>
          </p:cNvSpPr>
          <p:nvPr>
            <p:ph type="subTitle" idx="1"/>
          </p:nvPr>
        </p:nvSpPr>
        <p:spPr/>
        <p:txBody>
          <a:bodyPr>
            <a:normAutofit/>
          </a:bodyPr>
          <a:lstStyle/>
          <a:p>
            <a:pPr fontAlgn="auto">
              <a:spcAft>
                <a:spcPts val="0"/>
              </a:spcAft>
              <a:buFont typeface="Wingdings 2"/>
              <a:buNone/>
              <a:defRPr/>
            </a:pPr>
            <a:r>
              <a:rPr lang="en-US" smtClean="0"/>
              <a:t>Module R3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Generating Interrupts in MPX	</a:t>
            </a:r>
          </a:p>
        </p:txBody>
      </p:sp>
      <p:sp>
        <p:nvSpPr>
          <p:cNvPr id="15363" name="Rectangle 3"/>
          <p:cNvSpPr>
            <a:spLocks noGrp="1" noChangeArrowheads="1"/>
          </p:cNvSpPr>
          <p:nvPr>
            <p:ph idx="1"/>
          </p:nvPr>
        </p:nvSpPr>
        <p:spPr/>
        <p:txBody>
          <a:bodyPr/>
          <a:lstStyle/>
          <a:p>
            <a:pPr>
              <a:lnSpc>
                <a:spcPct val="90000"/>
              </a:lnSpc>
            </a:pPr>
            <a:r>
              <a:rPr lang="en-US" sz="2700" dirty="0" smtClean="0"/>
              <a:t>MPX processes will use the “</a:t>
            </a:r>
            <a:r>
              <a:rPr lang="en-US" sz="2700" dirty="0" err="1" smtClean="0"/>
              <a:t>sys_req</a:t>
            </a:r>
            <a:r>
              <a:rPr lang="en-US" sz="2700" dirty="0" smtClean="0"/>
              <a:t>” function to generate an interrupt.  When a process generates an interrupt, it will have a status associated with it.  For R3/R4- the statuses are</a:t>
            </a:r>
          </a:p>
          <a:p>
            <a:pPr lvl="1">
              <a:lnSpc>
                <a:spcPct val="90000"/>
              </a:lnSpc>
            </a:pPr>
            <a:r>
              <a:rPr lang="en-US" sz="2100" dirty="0" smtClean="0"/>
              <a:t>IDLE- means the program is not done terminating, so put it back in the ready, not suspended state and reinsert it into the ready queue</a:t>
            </a:r>
          </a:p>
          <a:p>
            <a:pPr lvl="1">
              <a:lnSpc>
                <a:spcPct val="90000"/>
              </a:lnSpc>
            </a:pPr>
            <a:r>
              <a:rPr lang="en-US" sz="2100" dirty="0" smtClean="0"/>
              <a:t>EXIT- program wants to terminate- so delete its PCB from memory</a:t>
            </a:r>
          </a:p>
          <a:p>
            <a:pPr lvl="1">
              <a:lnSpc>
                <a:spcPct val="90000"/>
              </a:lnSpc>
            </a:pPr>
            <a:r>
              <a:rPr lang="en-US" sz="2100" dirty="0" smtClean="0"/>
              <a:t>Other statuses, such as READ and WRITE, will need to be handled in Module R6.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fontAlgn="auto">
              <a:spcAft>
                <a:spcPts val="0"/>
              </a:spcAft>
              <a:defRPr/>
            </a:pPr>
            <a:r>
              <a:rPr lang="en-US" dirty="0" err="1" smtClean="0">
                <a:solidFill>
                  <a:schemeClr val="tx2">
                    <a:satMod val="130000"/>
                  </a:schemeClr>
                </a:solidFill>
              </a:rPr>
              <a:t>Dos.h</a:t>
            </a:r>
            <a:r>
              <a:rPr lang="en-US" dirty="0" smtClean="0">
                <a:solidFill>
                  <a:schemeClr val="tx2">
                    <a:satMod val="130000"/>
                  </a:schemeClr>
                </a:solidFill>
              </a:rPr>
              <a:t> functions</a:t>
            </a:r>
          </a:p>
        </p:txBody>
      </p:sp>
      <p:sp>
        <p:nvSpPr>
          <p:cNvPr id="16387" name="Rectangle 3"/>
          <p:cNvSpPr>
            <a:spLocks noGrp="1" noChangeArrowheads="1"/>
          </p:cNvSpPr>
          <p:nvPr>
            <p:ph idx="1"/>
          </p:nvPr>
        </p:nvSpPr>
        <p:spPr/>
        <p:txBody>
          <a:bodyPr/>
          <a:lstStyle/>
          <a:p>
            <a:r>
              <a:rPr lang="en-US" sz="2700" smtClean="0"/>
              <a:t>You will need to include dos.h</a:t>
            </a:r>
          </a:p>
          <a:p>
            <a:pPr lvl="1"/>
            <a:r>
              <a:rPr lang="en-US" sz="2200" smtClean="0"/>
              <a:t>#include &lt;dos.h&gt;</a:t>
            </a:r>
          </a:p>
          <a:p>
            <a:r>
              <a:rPr lang="en-US" sz="2700" smtClean="0"/>
              <a:t>Construct a far pointer</a:t>
            </a:r>
          </a:p>
          <a:p>
            <a:pPr lvl="1"/>
            <a:r>
              <a:rPr lang="en-US" sz="2200" smtClean="0"/>
              <a:t>unsinged char * MK_FP(unsigned int SEGMENT, unsigned int OFFSET)</a:t>
            </a:r>
          </a:p>
          <a:p>
            <a:r>
              <a:rPr lang="en-US" sz="2700" smtClean="0"/>
              <a:t>Get the segment of a far pointer</a:t>
            </a:r>
          </a:p>
          <a:p>
            <a:pPr lvl="1"/>
            <a:r>
              <a:rPr lang="en-US" sz="2200" smtClean="0"/>
              <a:t>unsigned char FP_SEG(void*)</a:t>
            </a:r>
          </a:p>
          <a:p>
            <a:r>
              <a:rPr lang="en-US" sz="2700" smtClean="0"/>
              <a:t>Get the offset of a far pointer</a:t>
            </a:r>
          </a:p>
          <a:p>
            <a:pPr lvl="1"/>
            <a:r>
              <a:rPr lang="en-US" sz="2200" smtClean="0"/>
              <a:t>unsigned char FP_OFF(void*)</a:t>
            </a:r>
          </a:p>
          <a:p>
            <a:pPr lvl="1">
              <a:buFontTx/>
              <a:buNone/>
            </a:pPr>
            <a:endParaRPr lang="en-US" sz="2200" smtClean="0"/>
          </a:p>
          <a:p>
            <a:pPr lvl="1"/>
            <a:endParaRPr lang="en-US" sz="22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fontAlgn="auto">
              <a:spcAft>
                <a:spcPts val="0"/>
              </a:spcAft>
              <a:defRPr/>
            </a:pPr>
            <a:r>
              <a:rPr lang="en-US" dirty="0" smtClean="0">
                <a:solidFill>
                  <a:schemeClr val="tx2">
                    <a:satMod val="130000"/>
                  </a:schemeClr>
                </a:solidFill>
              </a:rPr>
              <a:t>R3: </a:t>
            </a:r>
            <a:r>
              <a:rPr lang="en-US" dirty="0" smtClean="0">
                <a:solidFill>
                  <a:schemeClr val="tx2">
                    <a:satMod val="130000"/>
                  </a:schemeClr>
                </a:solidFill>
              </a:rPr>
              <a:t>Breakdown</a:t>
            </a:r>
            <a:endParaRPr lang="en-US" dirty="0" smtClean="0">
              <a:solidFill>
                <a:schemeClr val="tx2">
                  <a:satMod val="130000"/>
                </a:schemeClr>
              </a:solidFill>
            </a:endParaRPr>
          </a:p>
        </p:txBody>
      </p:sp>
      <p:sp>
        <p:nvSpPr>
          <p:cNvPr id="11267" name="Rectangle 3"/>
          <p:cNvSpPr>
            <a:spLocks noGrp="1" noChangeArrowheads="1"/>
          </p:cNvSpPr>
          <p:nvPr>
            <p:ph idx="1"/>
          </p:nvPr>
        </p:nvSpPr>
        <p:spPr/>
        <p:txBody>
          <a:bodyPr/>
          <a:lstStyle/>
          <a:p>
            <a:r>
              <a:rPr lang="en-US" sz="2700" dirty="0" smtClean="0"/>
              <a:t>R3 is due along with R4 on Friday March 11</a:t>
            </a:r>
            <a:r>
              <a:rPr lang="en-US" sz="2700" baseline="30000" dirty="0" smtClean="0"/>
              <a:t>th</a:t>
            </a:r>
            <a:endParaRPr lang="en-US" sz="2700" dirty="0" smtClean="0"/>
          </a:p>
          <a:p>
            <a:endParaRPr lang="en-US" sz="2700" dirty="0" smtClean="0"/>
          </a:p>
          <a:p>
            <a:r>
              <a:rPr lang="en-US" sz="2700" dirty="0" smtClean="0"/>
              <a:t>You </a:t>
            </a:r>
            <a:r>
              <a:rPr lang="en-US" sz="2700" dirty="0" smtClean="0"/>
              <a:t>will be writing two interrupt handlers</a:t>
            </a:r>
          </a:p>
          <a:p>
            <a:pPr lvl="1"/>
            <a:endParaRPr lang="en-US" sz="2200" dirty="0" smtClean="0"/>
          </a:p>
          <a:p>
            <a:r>
              <a:rPr lang="en-US" sz="2400" dirty="0" smtClean="0"/>
              <a:t>The </a:t>
            </a:r>
            <a:r>
              <a:rPr lang="en-US" sz="2400" b="1" dirty="0" smtClean="0"/>
              <a:t>dispatcher</a:t>
            </a:r>
            <a:r>
              <a:rPr lang="en-US" sz="2400" dirty="0" smtClean="0"/>
              <a:t> will give the first process on the ready queue control of the CPU, thus allowing it to execute</a:t>
            </a:r>
          </a:p>
          <a:p>
            <a:pPr lvl="1"/>
            <a:endParaRPr lang="en-US" sz="2200" dirty="0" smtClean="0"/>
          </a:p>
          <a:p>
            <a:r>
              <a:rPr lang="en-US" sz="2400" dirty="0" smtClean="0"/>
              <a:t>The </a:t>
            </a:r>
            <a:r>
              <a:rPr lang="en-US" sz="2400" b="1" dirty="0" err="1" smtClean="0"/>
              <a:t>sys_call</a:t>
            </a:r>
            <a:r>
              <a:rPr lang="en-US" sz="2400" dirty="0" smtClean="0"/>
              <a:t> handler will handle interrupts generated by MPX programs and call the dispatcher to run the next ready process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R3 Overview</a:t>
            </a:r>
          </a:p>
        </p:txBody>
      </p:sp>
      <p:sp>
        <p:nvSpPr>
          <p:cNvPr id="17411" name="Rectangle 3"/>
          <p:cNvSpPr>
            <a:spLocks noGrp="1" noChangeArrowheads="1"/>
          </p:cNvSpPr>
          <p:nvPr>
            <p:ph idx="1"/>
          </p:nvPr>
        </p:nvSpPr>
        <p:spPr/>
        <p:txBody>
          <a:bodyPr/>
          <a:lstStyle/>
          <a:p>
            <a:pPr>
              <a:lnSpc>
                <a:spcPct val="90000"/>
              </a:lnSpc>
            </a:pPr>
            <a:r>
              <a:rPr lang="en-US" sz="2700" smtClean="0"/>
              <a:t>Two interrupt handlers</a:t>
            </a:r>
          </a:p>
          <a:p>
            <a:pPr lvl="1">
              <a:lnSpc>
                <a:spcPct val="90000"/>
              </a:lnSpc>
            </a:pPr>
            <a:r>
              <a:rPr lang="en-US" sz="2200" smtClean="0"/>
              <a:t>Dispatcher</a:t>
            </a:r>
          </a:p>
          <a:p>
            <a:pPr lvl="2">
              <a:lnSpc>
                <a:spcPct val="90000"/>
              </a:lnSpc>
            </a:pPr>
            <a:r>
              <a:rPr lang="en-US" sz="2000" smtClean="0"/>
              <a:t>will be called by the MPX OS </a:t>
            </a:r>
          </a:p>
          <a:p>
            <a:pPr lvl="1">
              <a:lnSpc>
                <a:spcPct val="90000"/>
              </a:lnSpc>
            </a:pPr>
            <a:r>
              <a:rPr lang="en-US" sz="2200" smtClean="0"/>
              <a:t>Sys_call</a:t>
            </a:r>
          </a:p>
          <a:p>
            <a:pPr lvl="2">
              <a:lnSpc>
                <a:spcPct val="90000"/>
              </a:lnSpc>
            </a:pPr>
            <a:r>
              <a:rPr lang="en-US" sz="2000" smtClean="0"/>
              <a:t>will be triggered by an interrupt</a:t>
            </a:r>
          </a:p>
          <a:p>
            <a:pPr>
              <a:lnSpc>
                <a:spcPct val="90000"/>
              </a:lnSpc>
            </a:pPr>
            <a:r>
              <a:rPr lang="en-US" sz="2700" smtClean="0"/>
              <a:t>Temporary Function</a:t>
            </a:r>
          </a:p>
          <a:p>
            <a:pPr lvl="1">
              <a:lnSpc>
                <a:spcPct val="90000"/>
              </a:lnSpc>
            </a:pPr>
            <a:r>
              <a:rPr lang="en-US" sz="2200" smtClean="0"/>
              <a:t>Load Processes</a:t>
            </a:r>
          </a:p>
          <a:p>
            <a:pPr>
              <a:lnSpc>
                <a:spcPct val="90000"/>
              </a:lnSpc>
            </a:pPr>
            <a:r>
              <a:rPr lang="en-US" sz="2700" smtClean="0"/>
              <a:t>Temporary Commands</a:t>
            </a:r>
          </a:p>
          <a:p>
            <a:pPr lvl="1">
              <a:lnSpc>
                <a:spcPct val="90000"/>
              </a:lnSpc>
            </a:pPr>
            <a:r>
              <a:rPr lang="en-US" sz="2200" smtClean="0"/>
              <a:t>To call dispatcher</a:t>
            </a:r>
          </a:p>
          <a:p>
            <a:pPr lvl="1">
              <a:lnSpc>
                <a:spcPct val="90000"/>
              </a:lnSpc>
            </a:pPr>
            <a:r>
              <a:rPr lang="en-US" sz="2200" smtClean="0"/>
              <a:t>To load test processes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Context</a:t>
            </a:r>
          </a:p>
        </p:txBody>
      </p:sp>
      <p:sp>
        <p:nvSpPr>
          <p:cNvPr id="18435" name="Rectangle 3"/>
          <p:cNvSpPr>
            <a:spLocks noGrp="1" noChangeArrowheads="1"/>
          </p:cNvSpPr>
          <p:nvPr>
            <p:ph idx="1"/>
          </p:nvPr>
        </p:nvSpPr>
        <p:spPr/>
        <p:txBody>
          <a:bodyPr/>
          <a:lstStyle/>
          <a:p>
            <a:pPr>
              <a:lnSpc>
                <a:spcPct val="80000"/>
              </a:lnSpc>
            </a:pPr>
            <a:r>
              <a:rPr lang="en-US" sz="2400" smtClean="0"/>
              <a:t>When a process is interrupted, the values in all of the CPU registers must be saved.  This information will be placed on the stack by Turbo C, but to access it, you will need to define a C structure- the PCB’s context.</a:t>
            </a:r>
          </a:p>
          <a:p>
            <a:pPr>
              <a:lnSpc>
                <a:spcPct val="80000"/>
              </a:lnSpc>
            </a:pPr>
            <a:r>
              <a:rPr lang="en-US" sz="2400" smtClean="0"/>
              <a:t>Sample is below- note that you can call the structure whatever you want, but you MUST use the same datatypes and have the registers in the same order!</a:t>
            </a:r>
          </a:p>
          <a:p>
            <a:pPr lvl="2">
              <a:lnSpc>
                <a:spcPct val="80000"/>
              </a:lnSpc>
              <a:buFontTx/>
              <a:buNone/>
            </a:pPr>
            <a:r>
              <a:rPr lang="en-US" sz="1800" smtClean="0"/>
              <a:t>typedef struct context {</a:t>
            </a:r>
          </a:p>
          <a:p>
            <a:pPr lvl="2">
              <a:lnSpc>
                <a:spcPct val="80000"/>
              </a:lnSpc>
              <a:buFontTx/>
              <a:buNone/>
            </a:pPr>
            <a:r>
              <a:rPr lang="en-US" sz="1800" smtClean="0"/>
              <a:t>	unsigned int BP, DI, SI, DS, ES;</a:t>
            </a:r>
          </a:p>
          <a:p>
            <a:pPr lvl="2">
              <a:lnSpc>
                <a:spcPct val="80000"/>
              </a:lnSpc>
              <a:buFontTx/>
              <a:buNone/>
            </a:pPr>
            <a:r>
              <a:rPr lang="en-US" sz="1800" smtClean="0"/>
              <a:t>	unsigned int DX, CX, BX, AX;</a:t>
            </a:r>
          </a:p>
          <a:p>
            <a:pPr lvl="2">
              <a:lnSpc>
                <a:spcPct val="80000"/>
              </a:lnSpc>
              <a:buFontTx/>
              <a:buNone/>
            </a:pPr>
            <a:r>
              <a:rPr lang="en-US" sz="1800" smtClean="0"/>
              <a:t>	unsigned int IP, CS, FLAGS;</a:t>
            </a:r>
          </a:p>
          <a:p>
            <a:pPr lvl="2">
              <a:lnSpc>
                <a:spcPct val="80000"/>
              </a:lnSpc>
              <a:buFontTx/>
              <a:buNone/>
            </a:pPr>
            <a:r>
              <a:rPr lang="en-US" sz="1800" smtClean="0"/>
              <a:t>} context;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Context Switching</a:t>
            </a:r>
          </a:p>
        </p:txBody>
      </p:sp>
      <p:sp>
        <p:nvSpPr>
          <p:cNvPr id="19459" name="Rectangle 3"/>
          <p:cNvSpPr>
            <a:spLocks noGrp="1" noChangeArrowheads="1"/>
          </p:cNvSpPr>
          <p:nvPr>
            <p:ph idx="1"/>
          </p:nvPr>
        </p:nvSpPr>
        <p:spPr/>
        <p:txBody>
          <a:bodyPr/>
          <a:lstStyle/>
          <a:p>
            <a:pPr>
              <a:lnSpc>
                <a:spcPct val="80000"/>
              </a:lnSpc>
            </a:pPr>
            <a:r>
              <a:rPr lang="en-US" sz="1600" smtClean="0"/>
              <a:t>An important part of this Module is context switching.  Context switching allows the system to replace a process that is currently running with a different process.  In a context switch, you must:</a:t>
            </a:r>
          </a:p>
          <a:p>
            <a:pPr lvl="1">
              <a:lnSpc>
                <a:spcPct val="80000"/>
              </a:lnSpc>
            </a:pPr>
            <a:r>
              <a:rPr lang="en-US" sz="1300" smtClean="0"/>
              <a:t>Save the context of the running process</a:t>
            </a:r>
          </a:p>
          <a:p>
            <a:pPr lvl="1">
              <a:lnSpc>
                <a:spcPct val="80000"/>
              </a:lnSpc>
            </a:pPr>
            <a:r>
              <a:rPr lang="en-US" sz="1300" smtClean="0"/>
              <a:t>Replace it with the context of the process you want to run</a:t>
            </a:r>
          </a:p>
          <a:p>
            <a:pPr>
              <a:lnSpc>
                <a:spcPct val="80000"/>
              </a:lnSpc>
            </a:pPr>
            <a:r>
              <a:rPr lang="en-US" sz="1600" smtClean="0"/>
              <a:t>Turbo C automatically saves 12 registers for you when you use the interrupt keyword.  However, the SS and the SP must also be saved, and Turbo C does not do this automatically.  </a:t>
            </a:r>
          </a:p>
          <a:p>
            <a:pPr>
              <a:lnSpc>
                <a:spcPct val="80000"/>
              </a:lnSpc>
            </a:pPr>
            <a:r>
              <a:rPr lang="en-US" sz="1600" smtClean="0"/>
              <a:t>In Turbo C, you can directly access the SS and SP using _SS and _SP.  You should save them into variables of type unsigned short.</a:t>
            </a:r>
          </a:p>
          <a:p>
            <a:pPr>
              <a:lnSpc>
                <a:spcPct val="80000"/>
              </a:lnSpc>
            </a:pPr>
            <a:r>
              <a:rPr lang="en-US" sz="1600" smtClean="0"/>
              <a:t>You can assign new values to the SS and SP using the dos functions mentioned earlier:</a:t>
            </a:r>
          </a:p>
          <a:p>
            <a:pPr lvl="1">
              <a:lnSpc>
                <a:spcPct val="80000"/>
              </a:lnSpc>
            </a:pPr>
            <a:r>
              <a:rPr lang="en-US" sz="1300" smtClean="0"/>
              <a:t>_SS = FP_SEG(sys_stack)</a:t>
            </a:r>
          </a:p>
          <a:p>
            <a:pPr lvl="1">
              <a:lnSpc>
                <a:spcPct val="80000"/>
              </a:lnSpc>
            </a:pPr>
            <a:r>
              <a:rPr lang="en-US" sz="1300" smtClean="0"/>
              <a:t>_SP = FP_OFF(sys_stack) + SYS_STACK_SIZE</a:t>
            </a:r>
          </a:p>
          <a:p>
            <a:pPr>
              <a:lnSpc>
                <a:spcPct val="80000"/>
              </a:lnSpc>
            </a:pPr>
            <a:r>
              <a:rPr lang="en-US" sz="1600" smtClean="0"/>
              <a:t>When assigning new values to _SS and _SP, you should use intermediate variables.  </a:t>
            </a:r>
          </a:p>
          <a:p>
            <a:pPr>
              <a:lnSpc>
                <a:spcPct val="80000"/>
              </a:lnSpc>
            </a:pPr>
            <a:r>
              <a:rPr lang="en-US" sz="1600" smtClean="0"/>
              <a:t>When accessing (saving or changing) the SS and SP, you must do so in consecutive, uninterrupted steps.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Parameters</a:t>
            </a:r>
          </a:p>
        </p:txBody>
      </p:sp>
      <p:sp>
        <p:nvSpPr>
          <p:cNvPr id="20483" name="Rectangle 3"/>
          <p:cNvSpPr>
            <a:spLocks noGrp="1" noChangeArrowheads="1"/>
          </p:cNvSpPr>
          <p:nvPr>
            <p:ph idx="1"/>
          </p:nvPr>
        </p:nvSpPr>
        <p:spPr/>
        <p:txBody>
          <a:bodyPr/>
          <a:lstStyle/>
          <a:p>
            <a:pPr>
              <a:lnSpc>
                <a:spcPct val="90000"/>
              </a:lnSpc>
            </a:pPr>
            <a:r>
              <a:rPr lang="en-US" sz="1800" smtClean="0"/>
              <a:t>Parameters cannot be passed to an interrupt handler in the normal way.</a:t>
            </a:r>
          </a:p>
          <a:p>
            <a:pPr>
              <a:lnSpc>
                <a:spcPct val="90000"/>
              </a:lnSpc>
            </a:pPr>
            <a:r>
              <a:rPr lang="en-US" sz="1800" smtClean="0"/>
              <a:t>When an MPX process generates an interrupt, sys_req will place certain parameters on the process’s stack.</a:t>
            </a:r>
          </a:p>
          <a:p>
            <a:pPr>
              <a:lnSpc>
                <a:spcPct val="90000"/>
              </a:lnSpc>
            </a:pPr>
            <a:r>
              <a:rPr lang="en-US" sz="1800" smtClean="0"/>
              <a:t>We need a structure to represent the parameters so that we can access them:</a:t>
            </a:r>
          </a:p>
          <a:p>
            <a:pPr lvl="2">
              <a:lnSpc>
                <a:spcPct val="90000"/>
              </a:lnSpc>
              <a:buFontTx/>
              <a:buNone/>
            </a:pPr>
            <a:r>
              <a:rPr lang="en-US" sz="1400" smtClean="0"/>
              <a:t>typedef struct params{</a:t>
            </a:r>
          </a:p>
          <a:p>
            <a:pPr lvl="2">
              <a:lnSpc>
                <a:spcPct val="90000"/>
              </a:lnSpc>
              <a:buFontTx/>
              <a:buNone/>
            </a:pPr>
            <a:r>
              <a:rPr lang="en-US" sz="1400" smtClean="0"/>
              <a:t>	int op_code; --operation code, IDLE, EXIT, READ, WRITE, etc</a:t>
            </a:r>
          </a:p>
          <a:p>
            <a:pPr lvl="2">
              <a:lnSpc>
                <a:spcPct val="90000"/>
              </a:lnSpc>
              <a:buFontTx/>
              <a:buNone/>
            </a:pPr>
            <a:r>
              <a:rPr lang="en-US" sz="1400" smtClean="0"/>
              <a:t>	int device_id; --TERMINAL, COM_PORT</a:t>
            </a:r>
          </a:p>
          <a:p>
            <a:pPr lvl="2">
              <a:lnSpc>
                <a:spcPct val="90000"/>
              </a:lnSpc>
              <a:buFontTx/>
              <a:buNone/>
            </a:pPr>
            <a:r>
              <a:rPr lang="en-US" sz="1400" smtClean="0"/>
              <a:t>	byte *buf_addr; --buffer address</a:t>
            </a:r>
          </a:p>
          <a:p>
            <a:pPr lvl="2">
              <a:lnSpc>
                <a:spcPct val="90000"/>
              </a:lnSpc>
              <a:buFontTx/>
              <a:buNone/>
            </a:pPr>
            <a:r>
              <a:rPr lang="en-US" sz="1400" smtClean="0"/>
              <a:t>	int *count_addr; --size of the buffer</a:t>
            </a:r>
          </a:p>
          <a:p>
            <a:pPr lvl="2">
              <a:lnSpc>
                <a:spcPct val="90000"/>
              </a:lnSpc>
              <a:buFontTx/>
              <a:buNone/>
            </a:pPr>
            <a:r>
              <a:rPr lang="en-US" sz="1400" smtClean="0"/>
              <a:t>} params;</a:t>
            </a:r>
          </a:p>
          <a:p>
            <a:pPr>
              <a:lnSpc>
                <a:spcPct val="90000"/>
              </a:lnSpc>
            </a:pPr>
            <a:r>
              <a:rPr lang="en-US" sz="1800" smtClean="0"/>
              <a:t>op_code is the main concern of ours for now… it will be either IDLE or EXIT, as described before</a:t>
            </a:r>
          </a:p>
          <a:p>
            <a:pPr>
              <a:lnSpc>
                <a:spcPct val="90000"/>
              </a:lnSpc>
            </a:pPr>
            <a:r>
              <a:rPr lang="en-US" sz="1800" smtClean="0"/>
              <a:t>Byte = unsigned char</a:t>
            </a:r>
          </a:p>
          <a:p>
            <a:pPr>
              <a:lnSpc>
                <a:spcPct val="90000"/>
              </a:lnSpc>
            </a:pPr>
            <a:r>
              <a:rPr lang="en-US" sz="1800" smtClean="0"/>
              <a:t>We will discuss later how to access these parameters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R3: Variables Needed (Example)</a:t>
            </a:r>
          </a:p>
        </p:txBody>
      </p:sp>
      <p:sp>
        <p:nvSpPr>
          <p:cNvPr id="21507" name="Rectangle 3"/>
          <p:cNvSpPr>
            <a:spLocks noGrp="1" noChangeArrowheads="1"/>
          </p:cNvSpPr>
          <p:nvPr>
            <p:ph idx="1"/>
          </p:nvPr>
        </p:nvSpPr>
        <p:spPr/>
        <p:txBody>
          <a:bodyPr/>
          <a:lstStyle/>
          <a:p>
            <a:pPr>
              <a:lnSpc>
                <a:spcPct val="80000"/>
              </a:lnSpc>
            </a:pPr>
            <a:r>
              <a:rPr lang="en-US" sz="1800" smtClean="0"/>
              <a:t>Variables to save and manipulate the stack segment (SS) and stack pointer (SP).  </a:t>
            </a:r>
          </a:p>
          <a:p>
            <a:pPr lvl="1">
              <a:lnSpc>
                <a:spcPct val="80000"/>
              </a:lnSpc>
            </a:pPr>
            <a:r>
              <a:rPr lang="en-US" sz="1600" smtClean="0"/>
              <a:t>unsigned short ss_save;</a:t>
            </a:r>
          </a:p>
          <a:p>
            <a:pPr lvl="1">
              <a:lnSpc>
                <a:spcPct val="80000"/>
              </a:lnSpc>
            </a:pPr>
            <a:r>
              <a:rPr lang="en-US" sz="1600" smtClean="0"/>
              <a:t>unsigned short sp_save;</a:t>
            </a:r>
          </a:p>
          <a:p>
            <a:pPr lvl="1">
              <a:lnSpc>
                <a:spcPct val="80000"/>
              </a:lnSpc>
            </a:pPr>
            <a:r>
              <a:rPr lang="en-US" sz="1600" smtClean="0"/>
              <a:t>unsigned short new_ss;</a:t>
            </a:r>
          </a:p>
          <a:p>
            <a:pPr lvl="1">
              <a:lnSpc>
                <a:spcPct val="80000"/>
              </a:lnSpc>
            </a:pPr>
            <a:r>
              <a:rPr lang="en-US" sz="1600" smtClean="0"/>
              <a:t>unsigned short new_sp;</a:t>
            </a:r>
          </a:p>
          <a:p>
            <a:pPr>
              <a:lnSpc>
                <a:spcPct val="80000"/>
              </a:lnSpc>
            </a:pPr>
            <a:r>
              <a:rPr lang="en-US" sz="1800" smtClean="0"/>
              <a:t>The process that is currently running will not be in any queue, but we still need to keep track of it, so we need a variable to hold a pointer to that process’s PCB.  We designate this “cop” (current operating process)</a:t>
            </a:r>
          </a:p>
          <a:p>
            <a:pPr lvl="1">
              <a:lnSpc>
                <a:spcPct val="80000"/>
              </a:lnSpc>
            </a:pPr>
            <a:r>
              <a:rPr lang="en-US" sz="1600" smtClean="0"/>
              <a:t>PCB *cop;</a:t>
            </a:r>
          </a:p>
          <a:p>
            <a:pPr>
              <a:lnSpc>
                <a:spcPct val="80000"/>
              </a:lnSpc>
            </a:pPr>
            <a:r>
              <a:rPr lang="en-US" sz="1700" smtClean="0"/>
              <a:t>Temporary system stack</a:t>
            </a:r>
            <a:endParaRPr lang="en-US" sz="1800" smtClean="0"/>
          </a:p>
          <a:p>
            <a:pPr lvl="1">
              <a:lnSpc>
                <a:spcPct val="80000"/>
              </a:lnSpc>
            </a:pPr>
            <a:r>
              <a:rPr lang="en-US" sz="1600" smtClean="0"/>
              <a:t>char sys_stack[SYS_STACK_SIZE];</a:t>
            </a:r>
          </a:p>
          <a:p>
            <a:pPr lvl="1">
              <a:lnSpc>
                <a:spcPct val="80000"/>
              </a:lnSpc>
            </a:pPr>
            <a:r>
              <a:rPr lang="en-US" sz="1600" smtClean="0"/>
              <a:t>Use a symbolic constant for the sys_stack_size- make it at least 1024</a:t>
            </a:r>
          </a:p>
          <a:p>
            <a:pPr>
              <a:lnSpc>
                <a:spcPct val="80000"/>
              </a:lnSpc>
            </a:pPr>
            <a:endParaRPr lang="en-US" sz="18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Stack Manipulation using Dos.h</a:t>
            </a:r>
          </a:p>
        </p:txBody>
      </p:sp>
      <p:sp>
        <p:nvSpPr>
          <p:cNvPr id="22531" name="Rectangle 3"/>
          <p:cNvSpPr>
            <a:spLocks noGrp="1" noChangeArrowheads="1"/>
          </p:cNvSpPr>
          <p:nvPr>
            <p:ph idx="1"/>
          </p:nvPr>
        </p:nvSpPr>
        <p:spPr/>
        <p:txBody>
          <a:bodyPr/>
          <a:lstStyle/>
          <a:p>
            <a:pPr>
              <a:lnSpc>
                <a:spcPct val="80000"/>
              </a:lnSpc>
            </a:pPr>
            <a:r>
              <a:rPr lang="en-US" sz="2000" smtClean="0"/>
              <a:t>Save stack pointers</a:t>
            </a:r>
          </a:p>
          <a:p>
            <a:pPr lvl="1">
              <a:lnSpc>
                <a:spcPct val="80000"/>
              </a:lnSpc>
            </a:pPr>
            <a:r>
              <a:rPr lang="en-US" sz="2000" smtClean="0"/>
              <a:t>ss_save = _SS</a:t>
            </a:r>
          </a:p>
          <a:p>
            <a:pPr lvl="1">
              <a:lnSpc>
                <a:spcPct val="80000"/>
              </a:lnSpc>
            </a:pPr>
            <a:r>
              <a:rPr lang="en-US" sz="2000" smtClean="0"/>
              <a:t>sp_save = _SP</a:t>
            </a:r>
          </a:p>
          <a:p>
            <a:pPr>
              <a:lnSpc>
                <a:spcPct val="80000"/>
              </a:lnSpc>
            </a:pPr>
            <a:r>
              <a:rPr lang="en-US" sz="2000" smtClean="0"/>
              <a:t>Restore stack pointers</a:t>
            </a:r>
          </a:p>
          <a:p>
            <a:pPr lvl="1">
              <a:lnSpc>
                <a:spcPct val="80000"/>
              </a:lnSpc>
            </a:pPr>
            <a:r>
              <a:rPr lang="en-US" sz="2000" smtClean="0"/>
              <a:t>_SS = ss_save</a:t>
            </a:r>
          </a:p>
          <a:p>
            <a:pPr lvl="1">
              <a:lnSpc>
                <a:spcPct val="80000"/>
              </a:lnSpc>
            </a:pPr>
            <a:r>
              <a:rPr lang="en-US" sz="2000" smtClean="0"/>
              <a:t>_SP = sp_save</a:t>
            </a:r>
          </a:p>
          <a:p>
            <a:pPr>
              <a:lnSpc>
                <a:spcPct val="80000"/>
              </a:lnSpc>
            </a:pPr>
            <a:r>
              <a:rPr lang="en-US" sz="2000" smtClean="0"/>
              <a:t>Switch to temporary stack using intermediate variables</a:t>
            </a:r>
          </a:p>
          <a:p>
            <a:pPr lvl="1">
              <a:lnSpc>
                <a:spcPct val="80000"/>
              </a:lnSpc>
            </a:pPr>
            <a:r>
              <a:rPr lang="en-US" sz="2000" smtClean="0"/>
              <a:t>new_ss = FP_SEG(&amp;sys_stack);</a:t>
            </a:r>
          </a:p>
          <a:p>
            <a:pPr lvl="1">
              <a:lnSpc>
                <a:spcPct val="80000"/>
              </a:lnSpc>
            </a:pPr>
            <a:r>
              <a:rPr lang="en-US" sz="2000" smtClean="0"/>
              <a:t>new_sp = FP_OFF(&amp;sys_stack) + SYS_STACK_SIZE;</a:t>
            </a:r>
          </a:p>
          <a:p>
            <a:pPr lvl="1">
              <a:lnSpc>
                <a:spcPct val="80000"/>
              </a:lnSpc>
            </a:pPr>
            <a:r>
              <a:rPr lang="en-US" sz="2000" smtClean="0"/>
              <a:t>_SS = new_ss;</a:t>
            </a:r>
          </a:p>
          <a:p>
            <a:pPr lvl="1">
              <a:lnSpc>
                <a:spcPct val="80000"/>
              </a:lnSpc>
            </a:pPr>
            <a:r>
              <a:rPr lang="en-US" sz="2000" smtClean="0"/>
              <a:t>_SP = new_sp;</a:t>
            </a:r>
          </a:p>
          <a:p>
            <a:pPr>
              <a:lnSpc>
                <a:spcPct val="80000"/>
              </a:lnSpc>
            </a:pPr>
            <a:r>
              <a:rPr lang="en-US" sz="2000" smtClean="0"/>
              <a:t>Make a far pointer to stack top </a:t>
            </a:r>
          </a:p>
          <a:p>
            <a:pPr lvl="1">
              <a:lnSpc>
                <a:spcPct val="80000"/>
              </a:lnSpc>
            </a:pPr>
            <a:r>
              <a:rPr lang="en-US" sz="2000" smtClean="0"/>
              <a:t>stack_top = MK_FP(ss_save, sp_save);</a:t>
            </a:r>
          </a:p>
          <a:p>
            <a:pPr lvl="1">
              <a:lnSpc>
                <a:spcPct val="80000"/>
              </a:lnSpc>
            </a:pPr>
            <a:endParaRPr lang="en-US" sz="1400" smtClean="0"/>
          </a:p>
          <a:p>
            <a:pPr lvl="1">
              <a:lnSpc>
                <a:spcPct val="80000"/>
              </a:lnSpc>
            </a:pPr>
            <a:endParaRPr lang="en-US" sz="1400" smtClean="0"/>
          </a:p>
          <a:p>
            <a:pPr lvl="1">
              <a:lnSpc>
                <a:spcPct val="80000"/>
              </a:lnSpc>
            </a:pPr>
            <a:endParaRPr lang="en-US" sz="1300" smtClean="0"/>
          </a:p>
          <a:p>
            <a:pPr lvl="1">
              <a:lnSpc>
                <a:spcPct val="80000"/>
              </a:lnSpc>
              <a:buFontTx/>
              <a:buNone/>
            </a:pPr>
            <a:endParaRPr lang="en-US" sz="130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fontAlgn="auto">
              <a:spcAft>
                <a:spcPts val="0"/>
              </a:spcAft>
              <a:defRPr/>
            </a:pPr>
            <a:r>
              <a:rPr lang="en-US" smtClean="0">
                <a:solidFill>
                  <a:schemeClr val="tx2">
                    <a:satMod val="130000"/>
                  </a:schemeClr>
                </a:solidFill>
              </a:rPr>
              <a:t>Example: Illustration of R3</a:t>
            </a:r>
          </a:p>
        </p:txBody>
      </p:sp>
      <p:sp>
        <p:nvSpPr>
          <p:cNvPr id="23555" name="Content Placeholder 4"/>
          <p:cNvSpPr>
            <a:spLocks noGrp="1"/>
          </p:cNvSpPr>
          <p:nvPr>
            <p:ph idx="1"/>
          </p:nvPr>
        </p:nvSpPr>
        <p:spPr/>
        <p:txBody>
          <a:bodyPr/>
          <a:lstStyle/>
          <a:p>
            <a:endParaRPr lang="en-US" smtClean="0"/>
          </a:p>
        </p:txBody>
      </p:sp>
      <p:pic>
        <p:nvPicPr>
          <p:cNvPr id="23556" name="Picture 3"/>
          <p:cNvPicPr>
            <a:picLocks noChangeAspect="1" noChangeArrowheads="1"/>
          </p:cNvPicPr>
          <p:nvPr/>
        </p:nvPicPr>
        <p:blipFill>
          <a:blip r:embed="rId3" cstate="print"/>
          <a:srcRect/>
          <a:stretch>
            <a:fillRect/>
          </a:stretch>
        </p:blipFill>
        <p:spPr bwMode="auto">
          <a:xfrm>
            <a:off x="304800" y="228600"/>
            <a:ext cx="8582025" cy="647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r>
              <a:rPr lang="en-US" dirty="0" smtClean="0"/>
              <a:t>R1 and R2 review</a:t>
            </a:r>
          </a:p>
          <a:p>
            <a:endParaRPr lang="en-US" dirty="0" smtClean="0"/>
          </a:p>
          <a:p>
            <a:r>
              <a:rPr lang="en-US" dirty="0" smtClean="0"/>
              <a:t>Module R3 Introduction</a:t>
            </a:r>
          </a:p>
          <a:p>
            <a:endParaRPr lang="en-US" dirty="0" smtClean="0"/>
          </a:p>
          <a:p>
            <a:r>
              <a:rPr lang="en-US" dirty="0" smtClean="0"/>
              <a:t>Schedule R1 Grading  Next Week</a:t>
            </a:r>
          </a:p>
          <a:p>
            <a:endParaRPr lang="en-US" dirty="0" smtClean="0"/>
          </a:p>
          <a:p>
            <a:r>
              <a:rPr lang="en-US" dirty="0" smtClean="0"/>
              <a:t>Module R4 Introduction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Procedure: sys_call</a:t>
            </a:r>
          </a:p>
        </p:txBody>
      </p:sp>
      <p:sp>
        <p:nvSpPr>
          <p:cNvPr id="24579" name="Rectangle 3"/>
          <p:cNvSpPr>
            <a:spLocks noGrp="1" noChangeArrowheads="1"/>
          </p:cNvSpPr>
          <p:nvPr>
            <p:ph idx="1"/>
          </p:nvPr>
        </p:nvSpPr>
        <p:spPr/>
        <p:txBody>
          <a:bodyPr/>
          <a:lstStyle/>
          <a:p>
            <a:pPr>
              <a:lnSpc>
                <a:spcPct val="80000"/>
              </a:lnSpc>
            </a:pPr>
            <a:r>
              <a:rPr lang="en-US" sz="2400" smtClean="0"/>
              <a:t>Parameters: none</a:t>
            </a:r>
          </a:p>
          <a:p>
            <a:pPr>
              <a:lnSpc>
                <a:spcPct val="80000"/>
              </a:lnSpc>
            </a:pPr>
            <a:r>
              <a:rPr lang="en-US" sz="2400" smtClean="0"/>
              <a:t>Returns: null</a:t>
            </a:r>
          </a:p>
          <a:p>
            <a:pPr>
              <a:lnSpc>
                <a:spcPct val="80000"/>
              </a:lnSpc>
            </a:pPr>
            <a:r>
              <a:rPr lang="en-US" sz="2400" smtClean="0"/>
              <a:t>Sample Prototype</a:t>
            </a:r>
          </a:p>
          <a:p>
            <a:pPr lvl="1">
              <a:lnSpc>
                <a:spcPct val="80000"/>
              </a:lnSpc>
            </a:pPr>
            <a:r>
              <a:rPr lang="en-US" sz="2000" smtClean="0"/>
              <a:t>void interrupt sys_call();</a:t>
            </a:r>
          </a:p>
          <a:p>
            <a:pPr>
              <a:lnSpc>
                <a:spcPct val="80000"/>
              </a:lnSpc>
            </a:pPr>
            <a:r>
              <a:rPr lang="en-US" sz="2400" smtClean="0"/>
              <a:t>Sys_call is not directly called.  It is invoked (indirectly) by MPX processes requesting to go IDLE or EXIT</a:t>
            </a:r>
          </a:p>
          <a:p>
            <a:pPr>
              <a:lnSpc>
                <a:spcPct val="80000"/>
              </a:lnSpc>
            </a:pPr>
            <a:r>
              <a:rPr lang="en-US" sz="2400" smtClean="0"/>
              <a:t>Sys_call interprets system call parameters, puts the currently running process back in a queue or deletes it, depending on the nature of the interrupt.</a:t>
            </a:r>
          </a:p>
          <a:p>
            <a:pPr>
              <a:lnSpc>
                <a:spcPct val="80000"/>
              </a:lnSpc>
            </a:pPr>
            <a:r>
              <a:rPr lang="en-US" sz="2400" smtClean="0"/>
              <a:t>Then calls the dispatcher to allow the next process on the ready queue to run.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Sys_call: outline</a:t>
            </a:r>
          </a:p>
        </p:txBody>
      </p:sp>
      <p:sp>
        <p:nvSpPr>
          <p:cNvPr id="25603" name="Rectangle 3"/>
          <p:cNvSpPr>
            <a:spLocks noGrp="1" noChangeArrowheads="1"/>
          </p:cNvSpPr>
          <p:nvPr>
            <p:ph idx="1"/>
          </p:nvPr>
        </p:nvSpPr>
        <p:spPr/>
        <p:txBody>
          <a:bodyPr/>
          <a:lstStyle/>
          <a:p>
            <a:pPr>
              <a:lnSpc>
                <a:spcPct val="80000"/>
              </a:lnSpc>
            </a:pPr>
            <a:r>
              <a:rPr lang="en-US" sz="1800" smtClean="0"/>
              <a:t>When an MPX process generates an interrupt, the sys_req function places the parameters on the stack.  In sys_call, you need to access those parameters to uncover the reason the interrupt was generated.</a:t>
            </a:r>
          </a:p>
          <a:p>
            <a:pPr>
              <a:lnSpc>
                <a:spcPct val="80000"/>
              </a:lnSpc>
            </a:pPr>
            <a:r>
              <a:rPr lang="en-US" sz="1800" smtClean="0"/>
              <a:t>Access the stack and get the parameters </a:t>
            </a:r>
          </a:p>
          <a:p>
            <a:pPr lvl="1">
              <a:lnSpc>
                <a:spcPct val="80000"/>
              </a:lnSpc>
            </a:pPr>
            <a:r>
              <a:rPr lang="en-US" sz="1700" smtClean="0"/>
              <a:t>params *param_ptr = (params*)(MK_FP(_SS, _SP) + sizeof(context))</a:t>
            </a:r>
          </a:p>
          <a:p>
            <a:pPr>
              <a:lnSpc>
                <a:spcPct val="80000"/>
              </a:lnSpc>
            </a:pPr>
            <a:r>
              <a:rPr lang="en-US" sz="1900" smtClean="0"/>
              <a:t>Switch to temporary stack</a:t>
            </a:r>
          </a:p>
          <a:p>
            <a:pPr>
              <a:lnSpc>
                <a:spcPct val="80000"/>
              </a:lnSpc>
            </a:pPr>
            <a:r>
              <a:rPr lang="en-US" sz="1900" smtClean="0"/>
              <a:t>Check the parameters (might be useful to do in a SWITCH statement as we will be adding to this later)</a:t>
            </a:r>
          </a:p>
          <a:p>
            <a:pPr lvl="1">
              <a:lnSpc>
                <a:spcPct val="80000"/>
              </a:lnSpc>
            </a:pPr>
            <a:r>
              <a:rPr lang="en-US" sz="1700" smtClean="0"/>
              <a:t>If param_ptr-&gt;op_code = IDLE</a:t>
            </a:r>
          </a:p>
          <a:p>
            <a:pPr lvl="2">
              <a:lnSpc>
                <a:spcPct val="80000"/>
              </a:lnSpc>
            </a:pPr>
            <a:r>
              <a:rPr lang="en-US" sz="1500" smtClean="0"/>
              <a:t>Process wants to continue executing</a:t>
            </a:r>
          </a:p>
          <a:p>
            <a:pPr lvl="2">
              <a:lnSpc>
                <a:spcPct val="80000"/>
              </a:lnSpc>
            </a:pPr>
            <a:r>
              <a:rPr lang="en-US" sz="1500" smtClean="0"/>
              <a:t>Set cop state to ready</a:t>
            </a:r>
          </a:p>
          <a:p>
            <a:pPr lvl="2">
              <a:lnSpc>
                <a:spcPct val="80000"/>
              </a:lnSpc>
            </a:pPr>
            <a:r>
              <a:rPr lang="en-US" sz="1500" smtClean="0"/>
              <a:t>Insert cop into the ready queue (in priority order)</a:t>
            </a:r>
          </a:p>
          <a:p>
            <a:pPr lvl="1">
              <a:lnSpc>
                <a:spcPct val="80000"/>
              </a:lnSpc>
            </a:pPr>
            <a:r>
              <a:rPr lang="en-US" sz="1700" smtClean="0"/>
              <a:t>If param_ptr-&gt;op_code = EXIT</a:t>
            </a:r>
          </a:p>
          <a:p>
            <a:pPr lvl="2">
              <a:lnSpc>
                <a:spcPct val="80000"/>
              </a:lnSpc>
            </a:pPr>
            <a:r>
              <a:rPr lang="en-US" sz="1500" smtClean="0"/>
              <a:t>Process wants to terminate</a:t>
            </a:r>
          </a:p>
          <a:p>
            <a:pPr lvl="2">
              <a:lnSpc>
                <a:spcPct val="80000"/>
              </a:lnSpc>
            </a:pPr>
            <a:r>
              <a:rPr lang="en-US" sz="1500" smtClean="0"/>
              <a:t>Delete cop (free its memory)</a:t>
            </a:r>
          </a:p>
          <a:p>
            <a:pPr lvl="2">
              <a:lnSpc>
                <a:spcPct val="80000"/>
              </a:lnSpc>
            </a:pPr>
            <a:r>
              <a:rPr lang="en-US" sz="1500" smtClean="0"/>
              <a:t>Set cop = null</a:t>
            </a:r>
          </a:p>
          <a:p>
            <a:pPr>
              <a:lnSpc>
                <a:spcPct val="80000"/>
              </a:lnSpc>
            </a:pPr>
            <a:r>
              <a:rPr lang="en-US" sz="1900" smtClean="0"/>
              <a:t>Call the dispatcher</a:t>
            </a:r>
          </a:p>
          <a:p>
            <a:pPr lvl="1">
              <a:lnSpc>
                <a:spcPct val="80000"/>
              </a:lnSpc>
            </a:pPr>
            <a:endParaRPr lang="en-US" sz="1700" smtClean="0"/>
          </a:p>
          <a:p>
            <a:pPr>
              <a:lnSpc>
                <a:spcPct val="80000"/>
              </a:lnSpc>
              <a:buFont typeface="Wingdings" pitchFamily="2" charset="2"/>
              <a:buNone/>
            </a:pPr>
            <a:endParaRPr lang="en-US" sz="19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Procedure: Dispatcher</a:t>
            </a:r>
          </a:p>
        </p:txBody>
      </p:sp>
      <p:sp>
        <p:nvSpPr>
          <p:cNvPr id="26627" name="Rectangle 3"/>
          <p:cNvSpPr>
            <a:spLocks noGrp="1" noChangeArrowheads="1"/>
          </p:cNvSpPr>
          <p:nvPr>
            <p:ph idx="1"/>
          </p:nvPr>
        </p:nvSpPr>
        <p:spPr/>
        <p:txBody>
          <a:bodyPr/>
          <a:lstStyle/>
          <a:p>
            <a:pPr>
              <a:lnSpc>
                <a:spcPct val="90000"/>
              </a:lnSpc>
            </a:pPr>
            <a:r>
              <a:rPr lang="en-US" sz="2200" smtClean="0"/>
              <a:t>Parameters: none</a:t>
            </a:r>
          </a:p>
          <a:p>
            <a:pPr>
              <a:lnSpc>
                <a:spcPct val="90000"/>
              </a:lnSpc>
            </a:pPr>
            <a:r>
              <a:rPr lang="en-US" sz="2200" smtClean="0"/>
              <a:t>Returns: void</a:t>
            </a:r>
          </a:p>
          <a:p>
            <a:pPr>
              <a:lnSpc>
                <a:spcPct val="90000"/>
              </a:lnSpc>
            </a:pPr>
            <a:r>
              <a:rPr lang="en-US" sz="2200" smtClean="0"/>
              <a:t>Sample prototype</a:t>
            </a:r>
          </a:p>
          <a:p>
            <a:pPr lvl="1">
              <a:lnSpc>
                <a:spcPct val="90000"/>
              </a:lnSpc>
            </a:pPr>
            <a:r>
              <a:rPr lang="en-US" sz="2000" smtClean="0"/>
              <a:t>void interrupt dispatch()</a:t>
            </a:r>
          </a:p>
          <a:p>
            <a:pPr>
              <a:lnSpc>
                <a:spcPct val="90000"/>
              </a:lnSpc>
            </a:pPr>
            <a:r>
              <a:rPr lang="en-US" sz="2200" smtClean="0"/>
              <a:t>The dispatcher will be responsible for running processes from the ready queue. </a:t>
            </a:r>
          </a:p>
          <a:p>
            <a:pPr>
              <a:lnSpc>
                <a:spcPct val="90000"/>
              </a:lnSpc>
            </a:pPr>
            <a:r>
              <a:rPr lang="en-US" sz="2200" smtClean="0"/>
              <a:t>When the dispatcher is called, this means that the process that is “currently” running doesn’t need to run anymore, and another process should be given control of the CPU.</a:t>
            </a:r>
          </a:p>
          <a:p>
            <a:pPr>
              <a:lnSpc>
                <a:spcPct val="90000"/>
              </a:lnSpc>
            </a:pPr>
            <a:r>
              <a:rPr lang="en-US" sz="2200" smtClean="0"/>
              <a:t>The dispatcher is called directly from the sys_call handler.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Dispatcher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first time the dispatcher is run, it needs to see if the stack pointers (SS and SP) have been saved yet – if not you must save them so dispatcher has a way of returning to the function which originally called it.</a:t>
            </a:r>
          </a:p>
          <a:p>
            <a:pPr lvl="1"/>
            <a:r>
              <a:rPr lang="en-US" dirty="0" smtClean="0"/>
              <a:t>Check to see if </a:t>
            </a:r>
            <a:r>
              <a:rPr lang="en-US" dirty="0" err="1" smtClean="0"/>
              <a:t>ss_save</a:t>
            </a:r>
            <a:r>
              <a:rPr lang="en-US" dirty="0" smtClean="0"/>
              <a:t> is NULL</a:t>
            </a:r>
          </a:p>
          <a:p>
            <a:pPr lvl="2"/>
            <a:r>
              <a:rPr lang="en-US" dirty="0" smtClean="0"/>
              <a:t>If yes, save the stack pointers (_SS, _SP) to the save variables</a:t>
            </a:r>
          </a:p>
          <a:p>
            <a:r>
              <a:rPr lang="en-US" dirty="0" smtClean="0"/>
              <a:t>Now, we need to find the next process that will run</a:t>
            </a:r>
          </a:p>
          <a:p>
            <a:pPr lvl="1"/>
            <a:r>
              <a:rPr lang="en-US" dirty="0" smtClean="0"/>
              <a:t>Find the first process in the ready queue that is not suspended</a:t>
            </a:r>
          </a:p>
          <a:p>
            <a:r>
              <a:rPr lang="en-US" dirty="0" smtClean="0"/>
              <a:t>If no PCB is ready, we need to restore the MPX state</a:t>
            </a:r>
          </a:p>
          <a:p>
            <a:pPr lvl="1"/>
            <a:r>
              <a:rPr lang="en-US" dirty="0" smtClean="0"/>
              <a:t>Set the cop variable to NULL</a:t>
            </a:r>
          </a:p>
          <a:p>
            <a:pPr lvl="1"/>
            <a:r>
              <a:rPr lang="en-US" dirty="0" smtClean="0"/>
              <a:t>Restore the stack pointers (SS, SP) using the save variables</a:t>
            </a:r>
          </a:p>
          <a:p>
            <a:pPr lvl="1"/>
            <a:r>
              <a:rPr lang="en-US" dirty="0" smtClean="0"/>
              <a:t>Return</a:t>
            </a:r>
          </a:p>
          <a:p>
            <a:r>
              <a:rPr lang="en-US" dirty="0" smtClean="0"/>
              <a:t>If a PCB is found that is ready, we need to perform a context switch to allow that process to run</a:t>
            </a:r>
          </a:p>
          <a:p>
            <a:pPr lvl="1"/>
            <a:r>
              <a:rPr lang="en-US" dirty="0" smtClean="0"/>
              <a:t>Set the cop variable equal to the process that is next in line to run</a:t>
            </a:r>
          </a:p>
          <a:p>
            <a:pPr lvl="1"/>
            <a:r>
              <a:rPr lang="en-US" dirty="0" smtClean="0"/>
              <a:t>Remove the process from the ready queue and set its state to “RUNNING”</a:t>
            </a:r>
          </a:p>
          <a:p>
            <a:pPr lvl="1"/>
            <a:r>
              <a:rPr lang="en-US" dirty="0" smtClean="0"/>
              <a:t>Context switch</a:t>
            </a:r>
          </a:p>
          <a:p>
            <a:pPr lvl="2"/>
            <a:r>
              <a:rPr lang="en-US" dirty="0" smtClean="0"/>
              <a:t>Set _SS and _SP equal to the PCB’s stack pointer using </a:t>
            </a:r>
            <a:r>
              <a:rPr lang="en-US" dirty="0" err="1" smtClean="0"/>
              <a:t>dos.h</a:t>
            </a:r>
            <a:r>
              <a:rPr lang="en-US" dirty="0" smtClean="0"/>
              <a:t> functions</a:t>
            </a:r>
          </a:p>
          <a:p>
            <a:pPr lvl="1"/>
            <a:r>
              <a:rPr lang="en-US" dirty="0" smtClean="0"/>
              <a:t>Return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Dispatcher: Outline</a:t>
            </a:r>
          </a:p>
        </p:txBody>
      </p:sp>
      <p:sp>
        <p:nvSpPr>
          <p:cNvPr id="28675" name="Rectangle 3"/>
          <p:cNvSpPr>
            <a:spLocks noGrp="1" noChangeArrowheads="1"/>
          </p:cNvSpPr>
          <p:nvPr>
            <p:ph idx="1"/>
          </p:nvPr>
        </p:nvSpPr>
        <p:spPr/>
        <p:txBody>
          <a:bodyPr/>
          <a:lstStyle/>
          <a:p>
            <a:pPr>
              <a:lnSpc>
                <a:spcPct val="80000"/>
              </a:lnSpc>
              <a:buFont typeface="Wingdings" pitchFamily="2" charset="2"/>
              <a:buNone/>
            </a:pPr>
            <a:r>
              <a:rPr lang="en-US" sz="2000" dirty="0" smtClean="0"/>
              <a:t>If </a:t>
            </a:r>
            <a:r>
              <a:rPr lang="en-US" sz="2000" dirty="0" err="1" smtClean="0"/>
              <a:t>sp_save</a:t>
            </a:r>
            <a:r>
              <a:rPr lang="en-US" sz="2000" dirty="0" smtClean="0"/>
              <a:t> is null</a:t>
            </a:r>
          </a:p>
          <a:p>
            <a:pPr>
              <a:lnSpc>
                <a:spcPct val="80000"/>
              </a:lnSpc>
              <a:buFont typeface="Wingdings" pitchFamily="2" charset="2"/>
              <a:buNone/>
            </a:pPr>
            <a:r>
              <a:rPr lang="en-US" sz="2000" dirty="0" smtClean="0"/>
              <a:t>	Save current SS and SP</a:t>
            </a:r>
          </a:p>
          <a:p>
            <a:pPr>
              <a:lnSpc>
                <a:spcPct val="80000"/>
              </a:lnSpc>
              <a:buFont typeface="Wingdings" pitchFamily="2" charset="2"/>
              <a:buNone/>
            </a:pPr>
            <a:r>
              <a:rPr lang="en-US" sz="2000" dirty="0" smtClean="0"/>
              <a:t>Look for the first PCB that is ready, not suspended</a:t>
            </a:r>
          </a:p>
          <a:p>
            <a:pPr>
              <a:lnSpc>
                <a:spcPct val="80000"/>
              </a:lnSpc>
              <a:buFont typeface="Wingdings" pitchFamily="2" charset="2"/>
              <a:buNone/>
            </a:pPr>
            <a:r>
              <a:rPr lang="en-US" sz="2000" dirty="0" smtClean="0"/>
              <a:t>If one is found</a:t>
            </a:r>
          </a:p>
          <a:p>
            <a:pPr>
              <a:lnSpc>
                <a:spcPct val="80000"/>
              </a:lnSpc>
              <a:buFont typeface="Wingdings" pitchFamily="2" charset="2"/>
              <a:buNone/>
            </a:pPr>
            <a:r>
              <a:rPr lang="en-US" sz="2000" dirty="0" smtClean="0"/>
              <a:t>	Set COP = that PCB</a:t>
            </a:r>
          </a:p>
          <a:p>
            <a:pPr>
              <a:lnSpc>
                <a:spcPct val="80000"/>
              </a:lnSpc>
              <a:buFont typeface="Wingdings" pitchFamily="2" charset="2"/>
              <a:buNone/>
            </a:pPr>
            <a:r>
              <a:rPr lang="en-US" sz="2000" dirty="0" smtClean="0"/>
              <a:t>	Remove from ready queue, set state to RUNNING</a:t>
            </a:r>
          </a:p>
          <a:p>
            <a:pPr>
              <a:lnSpc>
                <a:spcPct val="80000"/>
              </a:lnSpc>
              <a:buFont typeface="Wingdings" pitchFamily="2" charset="2"/>
              <a:buNone/>
            </a:pPr>
            <a:r>
              <a:rPr lang="en-US" sz="2000" dirty="0" smtClean="0"/>
              <a:t>	Set _SS and _SP to the cop’s stack (context switch)</a:t>
            </a:r>
          </a:p>
          <a:p>
            <a:pPr>
              <a:lnSpc>
                <a:spcPct val="80000"/>
              </a:lnSpc>
              <a:buFont typeface="Wingdings" pitchFamily="2" charset="2"/>
              <a:buNone/>
            </a:pPr>
            <a:r>
              <a:rPr lang="en-US" sz="2000" dirty="0" smtClean="0"/>
              <a:t>Else</a:t>
            </a:r>
          </a:p>
          <a:p>
            <a:pPr>
              <a:lnSpc>
                <a:spcPct val="80000"/>
              </a:lnSpc>
              <a:buFont typeface="Wingdings" pitchFamily="2" charset="2"/>
              <a:buNone/>
            </a:pPr>
            <a:r>
              <a:rPr lang="en-US" sz="2000" dirty="0" smtClean="0"/>
              <a:t>	Set COP to NULL</a:t>
            </a:r>
          </a:p>
          <a:p>
            <a:pPr>
              <a:lnSpc>
                <a:spcPct val="80000"/>
              </a:lnSpc>
              <a:buFont typeface="Wingdings" pitchFamily="2" charset="2"/>
              <a:buNone/>
            </a:pPr>
            <a:r>
              <a:rPr lang="en-US" sz="2000" dirty="0" smtClean="0"/>
              <a:t>	Restore SS and SP</a:t>
            </a:r>
          </a:p>
          <a:p>
            <a:pPr>
              <a:lnSpc>
                <a:spcPct val="80000"/>
              </a:lnSpc>
              <a:buFont typeface="Wingdings" pitchFamily="2" charset="2"/>
              <a:buNone/>
            </a:pPr>
            <a:r>
              <a:rPr lang="en-US" sz="2000" dirty="0" smtClean="0"/>
              <a:t>	Set </a:t>
            </a:r>
            <a:r>
              <a:rPr lang="en-US" sz="2000" dirty="0" err="1" smtClean="0"/>
              <a:t>sp_save</a:t>
            </a:r>
            <a:r>
              <a:rPr lang="en-US" sz="2000" dirty="0" smtClean="0"/>
              <a:t> &amp; </a:t>
            </a:r>
            <a:r>
              <a:rPr lang="en-US" sz="2000" dirty="0" err="1" smtClean="0"/>
              <a:t>ss_save</a:t>
            </a:r>
            <a:r>
              <a:rPr lang="en-US" sz="2000" dirty="0" smtClean="0"/>
              <a:t> = null;</a:t>
            </a:r>
          </a:p>
          <a:p>
            <a:pPr>
              <a:lnSpc>
                <a:spcPct val="80000"/>
              </a:lnSpc>
              <a:buFont typeface="Wingdings" pitchFamily="2" charset="2"/>
              <a:buNone/>
            </a:pPr>
            <a:r>
              <a:rPr lang="en-US" sz="2000" dirty="0" smtClean="0"/>
              <a:t>end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R3 Initialization</a:t>
            </a:r>
          </a:p>
        </p:txBody>
      </p:sp>
      <p:sp>
        <p:nvSpPr>
          <p:cNvPr id="29699" name="Rectangle 3"/>
          <p:cNvSpPr>
            <a:spLocks noGrp="1" noChangeArrowheads="1"/>
          </p:cNvSpPr>
          <p:nvPr>
            <p:ph idx="1"/>
          </p:nvPr>
        </p:nvSpPr>
        <p:spPr/>
        <p:txBody>
          <a:bodyPr/>
          <a:lstStyle/>
          <a:p>
            <a:pPr>
              <a:lnSpc>
                <a:spcPct val="80000"/>
              </a:lnSpc>
            </a:pPr>
            <a:r>
              <a:rPr lang="en-US" sz="2000" smtClean="0"/>
              <a:t>We need to set the interrupt vector to point to your system call handler (sys_call).  This is so the interrupt instruction generated by MPX processes causes sys_call to be called.  If you call your system handler sys_call, you would need to use the command:</a:t>
            </a:r>
          </a:p>
          <a:p>
            <a:pPr lvl="1">
              <a:lnSpc>
                <a:spcPct val="80000"/>
              </a:lnSpc>
            </a:pPr>
            <a:r>
              <a:rPr lang="en-US" sz="1700" smtClean="0"/>
              <a:t>sys_set_vec(sys_call)</a:t>
            </a:r>
          </a:p>
          <a:p>
            <a:pPr lvl="2">
              <a:lnSpc>
                <a:spcPct val="80000"/>
              </a:lnSpc>
            </a:pPr>
            <a:r>
              <a:rPr lang="en-US" sz="1600" smtClean="0"/>
              <a:t>Returns 0 if no problem</a:t>
            </a:r>
          </a:p>
          <a:p>
            <a:pPr lvl="2">
              <a:lnSpc>
                <a:spcPct val="80000"/>
              </a:lnSpc>
            </a:pPr>
            <a:r>
              <a:rPr lang="en-US" sz="1600" smtClean="0"/>
              <a:t>Returns ERR_SUP_INVHAN if invalid handler name</a:t>
            </a:r>
          </a:p>
          <a:p>
            <a:pPr>
              <a:lnSpc>
                <a:spcPct val="80000"/>
              </a:lnSpc>
            </a:pPr>
            <a:r>
              <a:rPr lang="en-US" sz="2000" smtClean="0"/>
              <a:t>You should also set all of your stack save variables to null in the initialization.</a:t>
            </a:r>
          </a:p>
          <a:p>
            <a:pPr>
              <a:lnSpc>
                <a:spcPct val="80000"/>
              </a:lnSpc>
            </a:pPr>
            <a:r>
              <a:rPr lang="en-US" sz="2000" smtClean="0"/>
              <a:t>You also need to modify your allocate_pcb function (R2), specifically when you set the stack_top pointer, you should set it to</a:t>
            </a:r>
          </a:p>
          <a:p>
            <a:pPr lvl="1">
              <a:lnSpc>
                <a:spcPct val="80000"/>
              </a:lnSpc>
            </a:pPr>
            <a:r>
              <a:rPr lang="en-US" sz="1700" smtClean="0"/>
              <a:t>Stack_top = Stack_base + Stack_size – sizeof(context)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Test Processes</a:t>
            </a:r>
          </a:p>
        </p:txBody>
      </p:sp>
      <p:sp>
        <p:nvSpPr>
          <p:cNvPr id="30723" name="Rectangle 3"/>
          <p:cNvSpPr>
            <a:spLocks noGrp="1" noChangeArrowheads="1"/>
          </p:cNvSpPr>
          <p:nvPr>
            <p:ph idx="1"/>
          </p:nvPr>
        </p:nvSpPr>
        <p:spPr/>
        <p:txBody>
          <a:bodyPr/>
          <a:lstStyle/>
          <a:p>
            <a:r>
              <a:rPr lang="en-US" smtClean="0"/>
              <a:t>On Dr. Mooney’s website is a file named “procs-r3.c”  This contains 5 test processes we will use to test R3.  In order to use these, however, you will need to create a procedure (load_procs) to load these processes into your MPX system.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Load Processes: outline</a:t>
            </a:r>
          </a:p>
        </p:txBody>
      </p:sp>
      <p:sp>
        <p:nvSpPr>
          <p:cNvPr id="31747" name="Rectangle 3"/>
          <p:cNvSpPr>
            <a:spLocks noGrp="1" noChangeArrowheads="1"/>
          </p:cNvSpPr>
          <p:nvPr>
            <p:ph idx="1"/>
          </p:nvPr>
        </p:nvSpPr>
        <p:spPr/>
        <p:txBody>
          <a:bodyPr/>
          <a:lstStyle/>
          <a:p>
            <a:pPr>
              <a:lnSpc>
                <a:spcPct val="80000"/>
              </a:lnSpc>
            </a:pPr>
            <a:r>
              <a:rPr lang="en-US" sz="1800" smtClean="0"/>
              <a:t>Need to do the following sequence 5 times (once for each process).  Assumed that you have created a PCB* np, and a context* npc</a:t>
            </a:r>
          </a:p>
          <a:p>
            <a:pPr lvl="1">
              <a:lnSpc>
                <a:spcPct val="80000"/>
              </a:lnSpc>
            </a:pPr>
            <a:r>
              <a:rPr lang="en-US" sz="1600" smtClean="0"/>
              <a:t>np = Call your setuppcb function, give PCB name (ex “testproc1” or “test1”), priority = 0, class = APPLICATION</a:t>
            </a:r>
          </a:p>
          <a:p>
            <a:pPr lvl="1">
              <a:lnSpc>
                <a:spcPct val="80000"/>
              </a:lnSpc>
            </a:pPr>
            <a:r>
              <a:rPr lang="en-US" sz="1500" smtClean="0"/>
              <a:t>npc = (context*) np-&gt;stack_top;</a:t>
            </a:r>
          </a:p>
          <a:p>
            <a:pPr lvl="1">
              <a:lnSpc>
                <a:spcPct val="80000"/>
              </a:lnSpc>
            </a:pPr>
            <a:r>
              <a:rPr lang="en-US" sz="1500" smtClean="0"/>
              <a:t>npc-&gt;IP = FP_OFF(&amp;test1_R3); //test1_R3 is a func name in procs-r3.c</a:t>
            </a:r>
          </a:p>
          <a:p>
            <a:pPr lvl="1">
              <a:lnSpc>
                <a:spcPct val="80000"/>
              </a:lnSpc>
            </a:pPr>
            <a:r>
              <a:rPr lang="en-US" sz="1500" smtClean="0"/>
              <a:t>npc-&gt;CS = FP_SEG(&amp;test1_R3);</a:t>
            </a:r>
          </a:p>
          <a:p>
            <a:pPr lvl="1">
              <a:lnSpc>
                <a:spcPct val="80000"/>
              </a:lnSpc>
            </a:pPr>
            <a:r>
              <a:rPr lang="en-US" sz="1500" smtClean="0"/>
              <a:t>npc-&gt;FLAGS = 0x200;</a:t>
            </a:r>
          </a:p>
          <a:p>
            <a:pPr lvl="1">
              <a:lnSpc>
                <a:spcPct val="80000"/>
              </a:lnSpc>
            </a:pPr>
            <a:r>
              <a:rPr lang="en-US" sz="1500" smtClean="0"/>
              <a:t>npc-&gt;DS = _DS;</a:t>
            </a:r>
          </a:p>
          <a:p>
            <a:pPr lvl="1">
              <a:lnSpc>
                <a:spcPct val="80000"/>
              </a:lnSpc>
            </a:pPr>
            <a:r>
              <a:rPr lang="en-US" sz="1500" smtClean="0"/>
              <a:t>npc-&gt;ES = _ES;</a:t>
            </a:r>
          </a:p>
          <a:p>
            <a:pPr lvl="1">
              <a:lnSpc>
                <a:spcPct val="80000"/>
              </a:lnSpc>
            </a:pPr>
            <a:r>
              <a:rPr lang="en-US" sz="1500" smtClean="0"/>
              <a:t>Insert np into the ready queue in priority order</a:t>
            </a:r>
          </a:p>
          <a:p>
            <a:pPr lvl="1">
              <a:lnSpc>
                <a:spcPct val="80000"/>
              </a:lnSpc>
            </a:pPr>
            <a:r>
              <a:rPr lang="en-US" sz="1500" smtClean="0"/>
              <a:t>Repeat for each test process</a:t>
            </a:r>
          </a:p>
          <a:p>
            <a:pPr>
              <a:lnSpc>
                <a:spcPct val="80000"/>
              </a:lnSpc>
            </a:pPr>
            <a:r>
              <a:rPr lang="en-US" sz="1800" smtClean="0"/>
              <a:t>You should also include uniqueness checks on the process names.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Temporary Commands</a:t>
            </a:r>
          </a:p>
        </p:txBody>
      </p:sp>
      <p:sp>
        <p:nvSpPr>
          <p:cNvPr id="32771" name="Rectangle 3"/>
          <p:cNvSpPr>
            <a:spLocks noGrp="1" noChangeArrowheads="1"/>
          </p:cNvSpPr>
          <p:nvPr>
            <p:ph idx="1"/>
          </p:nvPr>
        </p:nvSpPr>
        <p:spPr/>
        <p:txBody>
          <a:bodyPr/>
          <a:lstStyle/>
          <a:p>
            <a:r>
              <a:rPr lang="en-US" sz="2000" smtClean="0"/>
              <a:t>Load processes</a:t>
            </a:r>
          </a:p>
          <a:p>
            <a:pPr lvl="1"/>
            <a:r>
              <a:rPr lang="en-US" sz="2000" smtClean="0"/>
              <a:t>Will call your load_procs() function to load the test processes from procs-r3.c</a:t>
            </a:r>
          </a:p>
          <a:p>
            <a:pPr lvl="1"/>
            <a:r>
              <a:rPr lang="en-US" sz="2000" smtClean="0"/>
              <a:t>No parameters</a:t>
            </a:r>
          </a:p>
          <a:p>
            <a:pPr lvl="1"/>
            <a:r>
              <a:rPr lang="en-US" sz="2000" smtClean="0"/>
              <a:t>Suggested commands: load, load_test, loadr3, etc.</a:t>
            </a:r>
          </a:p>
          <a:p>
            <a:r>
              <a:rPr lang="en-US" sz="2000" smtClean="0"/>
              <a:t>Dispatch</a:t>
            </a:r>
          </a:p>
          <a:p>
            <a:pPr lvl="1"/>
            <a:r>
              <a:rPr lang="en-US" sz="2000" smtClean="0"/>
              <a:t>Will call dispatcher </a:t>
            </a:r>
          </a:p>
          <a:p>
            <a:pPr lvl="1"/>
            <a:r>
              <a:rPr lang="en-US" sz="2000" smtClean="0"/>
              <a:t>No parameters</a:t>
            </a:r>
          </a:p>
          <a:p>
            <a:pPr lvl="1"/>
            <a:r>
              <a:rPr lang="en-US" sz="2000" smtClean="0"/>
              <a:t>Suggest commands: go, dispatch</a:t>
            </a:r>
          </a:p>
          <a:p>
            <a:r>
              <a:rPr lang="en-US" sz="2000" smtClean="0"/>
              <a:t>Do not combine these commands- you should have one command to load the processes and a separate command to call dispatcher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How to use procs-r3.c</a:t>
            </a:r>
          </a:p>
        </p:txBody>
      </p:sp>
      <p:sp>
        <p:nvSpPr>
          <p:cNvPr id="33795" name="Rectangle 3"/>
          <p:cNvSpPr>
            <a:spLocks noGrp="1" noChangeArrowheads="1"/>
          </p:cNvSpPr>
          <p:nvPr>
            <p:ph idx="1"/>
          </p:nvPr>
        </p:nvSpPr>
        <p:spPr/>
        <p:txBody>
          <a:bodyPr/>
          <a:lstStyle/>
          <a:p>
            <a:pPr>
              <a:lnSpc>
                <a:spcPct val="80000"/>
              </a:lnSpc>
            </a:pPr>
            <a:r>
              <a:rPr lang="en-US" sz="2200" smtClean="0"/>
              <a:t>Put prototypes for the test processes in your R3.C or R3.H file (ex. void test1_R3(void);)</a:t>
            </a:r>
          </a:p>
          <a:p>
            <a:pPr>
              <a:lnSpc>
                <a:spcPct val="80000"/>
              </a:lnSpc>
            </a:pPr>
            <a:r>
              <a:rPr lang="en-US" sz="2200" smtClean="0"/>
              <a:t>Link procs-r3.c with your project when you compile, DO NOT INCLUDE IT!</a:t>
            </a:r>
          </a:p>
          <a:p>
            <a:pPr>
              <a:lnSpc>
                <a:spcPct val="80000"/>
              </a:lnSpc>
            </a:pPr>
            <a:r>
              <a:rPr lang="en-US" sz="2200" smtClean="0"/>
              <a:t>Use your load command to load the processes.</a:t>
            </a:r>
          </a:p>
          <a:p>
            <a:pPr>
              <a:lnSpc>
                <a:spcPct val="80000"/>
              </a:lnSpc>
            </a:pPr>
            <a:r>
              <a:rPr lang="en-US" sz="2200" smtClean="0"/>
              <a:t>Use your dispatch command to run them</a:t>
            </a:r>
          </a:p>
          <a:p>
            <a:pPr>
              <a:lnSpc>
                <a:spcPct val="80000"/>
              </a:lnSpc>
            </a:pPr>
            <a:r>
              <a:rPr lang="en-US" sz="2200" smtClean="0"/>
              <a:t>You should see all 5 test processes run with lines like</a:t>
            </a:r>
          </a:p>
          <a:p>
            <a:pPr lvl="1">
              <a:lnSpc>
                <a:spcPct val="80000"/>
              </a:lnSpc>
            </a:pPr>
            <a:r>
              <a:rPr lang="en-US" sz="2200" smtClean="0"/>
              <a:t>Test n dispatched; loop count = 1</a:t>
            </a:r>
          </a:p>
          <a:p>
            <a:pPr>
              <a:lnSpc>
                <a:spcPct val="80000"/>
              </a:lnSpc>
            </a:pPr>
            <a:r>
              <a:rPr lang="en-US" sz="2200" smtClean="0"/>
              <a:t>You should be able to load and dispatch these processes infinitely many times.  </a:t>
            </a:r>
          </a:p>
          <a:p>
            <a:pPr>
              <a:lnSpc>
                <a:spcPct val="80000"/>
              </a:lnSpc>
            </a:pPr>
            <a:r>
              <a:rPr lang="en-US" sz="2200" smtClean="0"/>
              <a:t>If your system crashes after doing this a couple of times, you more than likely have a memory leak.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R1</a:t>
            </a:r>
            <a:endParaRPr lang="en-US" dirty="0"/>
          </a:p>
        </p:txBody>
      </p:sp>
      <p:sp>
        <p:nvSpPr>
          <p:cNvPr id="3" name="Content Placeholder 2"/>
          <p:cNvSpPr>
            <a:spLocks noGrp="1"/>
          </p:cNvSpPr>
          <p:nvPr>
            <p:ph idx="1"/>
          </p:nvPr>
        </p:nvSpPr>
        <p:spPr/>
        <p:txBody>
          <a:bodyPr/>
          <a:lstStyle/>
          <a:p>
            <a:r>
              <a:rPr lang="en-US" dirty="0" smtClean="0"/>
              <a:t>Due next Friday before your evaluation</a:t>
            </a:r>
            <a:endParaRPr lang="en-US" dirty="0" smtClean="0"/>
          </a:p>
          <a:p>
            <a:pPr lvl="1"/>
            <a:r>
              <a:rPr lang="en-US" dirty="0" smtClean="0"/>
              <a:t>We'll schedule evaluation times today</a:t>
            </a:r>
          </a:p>
          <a:p>
            <a:pPr lvl="1"/>
            <a:r>
              <a:rPr lang="en-US" dirty="0" smtClean="0"/>
              <a:t>Only those present will receive a grade</a:t>
            </a:r>
            <a:endParaRPr lang="en-US" dirty="0" smtClean="0"/>
          </a:p>
          <a:p>
            <a:r>
              <a:rPr lang="en-US" dirty="0" smtClean="0"/>
              <a:t>You will turn in:</a:t>
            </a:r>
          </a:p>
          <a:p>
            <a:pPr lvl="1"/>
            <a:r>
              <a:rPr lang="en-US" dirty="0" smtClean="0"/>
              <a:t>A zip archive of your Module R1 code (email this)</a:t>
            </a:r>
          </a:p>
          <a:p>
            <a:pPr lvl="1"/>
            <a:r>
              <a:rPr lang="en-US" dirty="0" smtClean="0"/>
              <a:t>A paper copy of your Module R1 code</a:t>
            </a:r>
          </a:p>
          <a:p>
            <a:pPr lvl="1"/>
            <a:r>
              <a:rPr lang="en-US" dirty="0" smtClean="0"/>
              <a:t>Your programmer's manual</a:t>
            </a:r>
          </a:p>
          <a:p>
            <a:pPr lvl="1"/>
            <a:r>
              <a:rPr lang="en-US" dirty="0" smtClean="0"/>
              <a:t>Your user's manual (See Intro to MPX slides)</a:t>
            </a:r>
          </a:p>
          <a:p>
            <a:endParaRPr lang="en-US" dirty="0" smtClean="0"/>
          </a:p>
          <a:p>
            <a:endParaRPr lang="en-US" dirty="0" smtClean="0"/>
          </a:p>
          <a:p>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Tips and Hints</a:t>
            </a:r>
          </a:p>
        </p:txBody>
      </p:sp>
      <p:sp>
        <p:nvSpPr>
          <p:cNvPr id="34819" name="Rectangle 3"/>
          <p:cNvSpPr>
            <a:spLocks noGrp="1" noChangeArrowheads="1"/>
          </p:cNvSpPr>
          <p:nvPr>
            <p:ph idx="1"/>
          </p:nvPr>
        </p:nvSpPr>
        <p:spPr/>
        <p:txBody>
          <a:bodyPr/>
          <a:lstStyle/>
          <a:p>
            <a:pPr>
              <a:lnSpc>
                <a:spcPct val="80000"/>
              </a:lnSpc>
            </a:pPr>
            <a:r>
              <a:rPr lang="en-US" sz="1800" smtClean="0"/>
              <a:t>Change your “sys_init” call to have the parameter “MODULE_R3”</a:t>
            </a:r>
          </a:p>
          <a:p>
            <a:pPr>
              <a:lnSpc>
                <a:spcPct val="80000"/>
              </a:lnSpc>
            </a:pPr>
            <a:r>
              <a:rPr lang="en-US" sz="1800" smtClean="0"/>
              <a:t>Sys call and dispatcher should be short functions.  Neither should require more than 30-40 lines of code.</a:t>
            </a:r>
          </a:p>
          <a:p>
            <a:pPr>
              <a:lnSpc>
                <a:spcPct val="80000"/>
              </a:lnSpc>
            </a:pPr>
            <a:r>
              <a:rPr lang="en-US" sz="1800" b="1" smtClean="0"/>
              <a:t>Do not use printf statements inside your dispatcher and sys_call functions</a:t>
            </a:r>
            <a:r>
              <a:rPr lang="en-US" sz="1800" smtClean="0"/>
              <a:t>.  They will cause problems and make your code harder to debug.</a:t>
            </a:r>
          </a:p>
          <a:p>
            <a:pPr>
              <a:lnSpc>
                <a:spcPct val="80000"/>
              </a:lnSpc>
            </a:pPr>
            <a:r>
              <a:rPr lang="en-US" sz="1800" smtClean="0"/>
              <a:t>Remember to always manipulate _SS and _SP in consecutive, simple statements.</a:t>
            </a:r>
          </a:p>
          <a:p>
            <a:pPr>
              <a:lnSpc>
                <a:spcPct val="80000"/>
              </a:lnSpc>
            </a:pPr>
            <a:r>
              <a:rPr lang="en-US" sz="1800" smtClean="0"/>
              <a:t>Suspended processes and blocked processes should never be run.  To test your program, try loading the processes and then blocking/suspending a few before calling dispatch.  Only those in the ready, not suspended state should run, and all others should remain in their appropriate queues until they have been run.</a:t>
            </a:r>
          </a:p>
          <a:p>
            <a:pPr>
              <a:lnSpc>
                <a:spcPct val="80000"/>
              </a:lnSpc>
            </a:pPr>
            <a:r>
              <a:rPr lang="en-US" sz="1800" smtClean="0"/>
              <a:t>Do not declare variables inside of interrupt handlers- make any variables you need to use in an interrupt handler global.</a:t>
            </a:r>
          </a:p>
          <a:p>
            <a:pPr>
              <a:lnSpc>
                <a:spcPct val="80000"/>
              </a:lnSpc>
            </a:pPr>
            <a:r>
              <a:rPr lang="en-US" sz="1800" smtClean="0"/>
              <a:t>Most R3 errors can be traced back to R2 functions</a:t>
            </a:r>
          </a:p>
          <a:p>
            <a:pPr>
              <a:lnSpc>
                <a:spcPct val="80000"/>
              </a:lnSpc>
            </a:pPr>
            <a:r>
              <a:rPr lang="en-US" sz="1800" smtClean="0"/>
              <a:t>Read the project manual for R3- there is more pseudocode available in the manual.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Documentation</a:t>
            </a:r>
          </a:p>
        </p:txBody>
      </p:sp>
      <p:sp>
        <p:nvSpPr>
          <p:cNvPr id="35843" name="Rectangle 3"/>
          <p:cNvSpPr>
            <a:spLocks noGrp="1" noChangeArrowheads="1"/>
          </p:cNvSpPr>
          <p:nvPr>
            <p:ph idx="1"/>
          </p:nvPr>
        </p:nvSpPr>
        <p:spPr/>
        <p:txBody>
          <a:bodyPr/>
          <a:lstStyle/>
          <a:p>
            <a:r>
              <a:rPr lang="en-US" sz="2400" smtClean="0"/>
              <a:t>Programmer’s Manual</a:t>
            </a:r>
          </a:p>
          <a:p>
            <a:pPr lvl="1"/>
            <a:r>
              <a:rPr lang="en-US" sz="2000" smtClean="0"/>
              <a:t>Add on to what you did already</a:t>
            </a:r>
          </a:p>
          <a:p>
            <a:r>
              <a:rPr lang="en-US" sz="2400" smtClean="0"/>
              <a:t>Temporary Commands Manual</a:t>
            </a:r>
          </a:p>
          <a:p>
            <a:pPr lvl="1"/>
            <a:r>
              <a:rPr lang="en-US" sz="2000" smtClean="0"/>
              <a:t>Add your load and dispatch commands</a:t>
            </a:r>
          </a:p>
          <a:p>
            <a:r>
              <a:rPr lang="en-US" sz="2400" smtClean="0"/>
              <a:t>User’s Manual</a:t>
            </a:r>
          </a:p>
          <a:p>
            <a:pPr lvl="1"/>
            <a:r>
              <a:rPr lang="en-US" sz="2000" smtClean="0"/>
              <a:t>Nothing new to add- no need to turn it in.</a:t>
            </a:r>
          </a:p>
          <a:p>
            <a:r>
              <a:rPr lang="en-US" sz="2400" smtClean="0"/>
              <a:t>Program comments</a:t>
            </a:r>
          </a:p>
          <a:p>
            <a:r>
              <a:rPr lang="en-US" sz="2400" smtClean="0"/>
              <a:t>No manuals due with this module, but it is expected that all of these functions are in the final version of the manuals.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R2</a:t>
            </a:r>
            <a:endParaRPr lang="en-US" dirty="0"/>
          </a:p>
        </p:txBody>
      </p:sp>
      <p:sp>
        <p:nvSpPr>
          <p:cNvPr id="3" name="Content Placeholder 2"/>
          <p:cNvSpPr>
            <a:spLocks noGrp="1"/>
          </p:cNvSpPr>
          <p:nvPr>
            <p:ph idx="1"/>
          </p:nvPr>
        </p:nvSpPr>
        <p:spPr/>
        <p:txBody>
          <a:bodyPr/>
          <a:lstStyle/>
          <a:p>
            <a:r>
              <a:rPr lang="en-US" dirty="0" smtClean="0"/>
              <a:t>Due two weeks from now</a:t>
            </a:r>
          </a:p>
          <a:p>
            <a:pPr lvl="1"/>
            <a:r>
              <a:rPr lang="en-US" dirty="0" smtClean="0"/>
              <a:t>You'll use the same evaluation time as Module R1</a:t>
            </a:r>
          </a:p>
          <a:p>
            <a:pPr lvl="1"/>
            <a:endParaRPr lang="en-US" dirty="0" smtClean="0"/>
          </a:p>
          <a:p>
            <a:r>
              <a:rPr lang="en-US" dirty="0" smtClean="0"/>
              <a:t>You will turn in the same materials as R1:</a:t>
            </a:r>
          </a:p>
          <a:p>
            <a:pPr lvl="1"/>
            <a:r>
              <a:rPr lang="en-US" dirty="0" smtClean="0"/>
              <a:t>Zipped code (emailed to </a:t>
            </a:r>
            <a:r>
              <a:rPr lang="en-US" dirty="0" smtClean="0">
                <a:hlinkClick r:id="rId2"/>
              </a:rPr>
              <a:t>abrady1@mix.wvu.edu</a:t>
            </a:r>
            <a:r>
              <a:rPr lang="en-US" dirty="0" smtClean="0"/>
              <a:t>)</a:t>
            </a:r>
          </a:p>
          <a:p>
            <a:pPr lvl="1"/>
            <a:r>
              <a:rPr lang="en-US" dirty="0" smtClean="0"/>
              <a:t>Printed code</a:t>
            </a:r>
          </a:p>
          <a:p>
            <a:pPr lvl="1"/>
            <a:r>
              <a:rPr lang="en-US" dirty="0" smtClean="0"/>
              <a:t>Updated programmer's manual</a:t>
            </a:r>
          </a:p>
          <a:p>
            <a:pPr lvl="1"/>
            <a:r>
              <a:rPr lang="en-US" dirty="0" smtClean="0"/>
              <a:t>Updated user's manual</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R3 Introduction</a:t>
            </a:r>
            <a:endParaRPr lang="en-US" dirty="0"/>
          </a:p>
        </p:txBody>
      </p:sp>
      <p:sp>
        <p:nvSpPr>
          <p:cNvPr id="3" name="Content Placeholder 2"/>
          <p:cNvSpPr>
            <a:spLocks noGrp="1"/>
          </p:cNvSpPr>
          <p:nvPr>
            <p:ph idx="1"/>
          </p:nvPr>
        </p:nvSpPr>
        <p:spPr/>
        <p:txBody>
          <a:bodyPr/>
          <a:lstStyle/>
          <a:p>
            <a:r>
              <a:rPr lang="en-US" dirty="0" smtClean="0"/>
              <a:t>Previously:</a:t>
            </a:r>
          </a:p>
          <a:p>
            <a:pPr lvl="1"/>
            <a:r>
              <a:rPr lang="en-US" dirty="0" smtClean="0"/>
              <a:t>R1 adds user interaction and command handling</a:t>
            </a:r>
          </a:p>
          <a:p>
            <a:pPr lvl="1"/>
            <a:r>
              <a:rPr lang="en-US" dirty="0" smtClean="0"/>
              <a:t>R2 adds structures (PCBs) to store processes</a:t>
            </a:r>
          </a:p>
          <a:p>
            <a:pPr lvl="1"/>
            <a:endParaRPr lang="en-US" dirty="0" smtClean="0"/>
          </a:p>
          <a:p>
            <a:r>
              <a:rPr lang="en-US" dirty="0" smtClean="0"/>
              <a:t>Module R3 loads actual code into your PCBs</a:t>
            </a:r>
          </a:p>
          <a:p>
            <a:endParaRPr lang="en-US" dirty="0" smtClean="0"/>
          </a:p>
          <a:p>
            <a:r>
              <a:rPr lang="en-US" dirty="0" smtClean="0"/>
              <a:t>These processes then </a:t>
            </a:r>
            <a:r>
              <a:rPr lang="en-US" i="1" dirty="0" smtClean="0"/>
              <a:t>dispatched</a:t>
            </a:r>
            <a:r>
              <a:rPr lang="en-US" dirty="0" smtClean="0"/>
              <a:t> to execute on the CPU, one at a time, until they give up control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MPX Processes Work</a:t>
            </a:r>
            <a:endParaRPr lang="en-US" dirty="0"/>
          </a:p>
        </p:txBody>
      </p:sp>
      <p:sp>
        <p:nvSpPr>
          <p:cNvPr id="3" name="Content Placeholder 2"/>
          <p:cNvSpPr>
            <a:spLocks noGrp="1"/>
          </p:cNvSpPr>
          <p:nvPr>
            <p:ph idx="1"/>
          </p:nvPr>
        </p:nvSpPr>
        <p:spPr/>
        <p:txBody>
          <a:bodyPr/>
          <a:lstStyle/>
          <a:p>
            <a:r>
              <a:rPr lang="en-US" dirty="0" smtClean="0"/>
              <a:t>The CPU can only run one process at a time</a:t>
            </a:r>
          </a:p>
          <a:p>
            <a:endParaRPr lang="en-US" dirty="0" smtClean="0"/>
          </a:p>
          <a:p>
            <a:r>
              <a:rPr lang="en-US" dirty="0" smtClean="0"/>
              <a:t>To give the illusion of simultaneous execution, processes need to run in short bursts</a:t>
            </a:r>
          </a:p>
          <a:p>
            <a:endParaRPr lang="en-US" dirty="0" smtClean="0"/>
          </a:p>
          <a:p>
            <a:r>
              <a:rPr lang="en-US" dirty="0" smtClean="0"/>
              <a:t>The OS must handle changing from one process to another, without affecting process execution</a:t>
            </a:r>
          </a:p>
          <a:p>
            <a:endParaRPr lang="en-US" dirty="0" smtClean="0"/>
          </a:p>
          <a:p>
            <a:r>
              <a:rPr lang="en-US" dirty="0" smtClean="0"/>
              <a:t>In other words, MPX performs a </a:t>
            </a:r>
            <a:r>
              <a:rPr lang="en-US" i="1" dirty="0" smtClean="0"/>
              <a:t>context switch</a:t>
            </a:r>
            <a:endParaRPr lang="en-US" dirty="0" smtClean="0"/>
          </a:p>
          <a:p>
            <a:endParaRPr lang="en-US" dirty="0" smtClean="0"/>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Switching</a:t>
            </a:r>
            <a:endParaRPr lang="en-US" dirty="0"/>
          </a:p>
        </p:txBody>
      </p:sp>
      <p:sp>
        <p:nvSpPr>
          <p:cNvPr id="3" name="Content Placeholder 2"/>
          <p:cNvSpPr>
            <a:spLocks noGrp="1"/>
          </p:cNvSpPr>
          <p:nvPr>
            <p:ph idx="1"/>
          </p:nvPr>
        </p:nvSpPr>
        <p:spPr/>
        <p:txBody>
          <a:bodyPr>
            <a:normAutofit lnSpcReduction="10000"/>
          </a:bodyPr>
          <a:lstStyle/>
          <a:p>
            <a:r>
              <a:rPr lang="en-US" dirty="0" smtClean="0"/>
              <a:t>With MPX, a process voluntarily gives up CPU access in the middle of execution.</a:t>
            </a:r>
          </a:p>
          <a:p>
            <a:endParaRPr lang="en-US" dirty="0" smtClean="0"/>
          </a:p>
          <a:p>
            <a:r>
              <a:rPr lang="en-US" dirty="0" smtClean="0"/>
              <a:t>MPX needs a way to save the current "context" of the running process so it can resume later</a:t>
            </a:r>
          </a:p>
          <a:p>
            <a:pPr>
              <a:buNone/>
            </a:pPr>
            <a:endParaRPr lang="en-US" dirty="0" smtClean="0"/>
          </a:p>
          <a:p>
            <a:r>
              <a:rPr lang="en-US" dirty="0" smtClean="0"/>
              <a:t>However, how can MPX "know" when a process is ready to give up the CPU?</a:t>
            </a:r>
          </a:p>
          <a:p>
            <a:endParaRPr lang="en-US" dirty="0" smtClean="0"/>
          </a:p>
          <a:p>
            <a:r>
              <a:rPr lang="en-US" dirty="0" smtClean="0"/>
              <a:t>We can accomplish this using </a:t>
            </a:r>
            <a:r>
              <a:rPr lang="en-US" b="1" dirty="0" smtClean="0"/>
              <a:t>interrupts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fontAlgn="auto">
              <a:spcAft>
                <a:spcPts val="0"/>
              </a:spcAft>
              <a:defRPr/>
            </a:pPr>
            <a:r>
              <a:rPr lang="en-US" dirty="0" smtClean="0">
                <a:solidFill>
                  <a:schemeClr val="tx2">
                    <a:satMod val="130000"/>
                  </a:schemeClr>
                </a:solidFill>
              </a:rPr>
              <a:t>Interrupts &amp; Handlers</a:t>
            </a:r>
          </a:p>
        </p:txBody>
      </p:sp>
      <p:sp>
        <p:nvSpPr>
          <p:cNvPr id="12291" name="Rectangle 3"/>
          <p:cNvSpPr>
            <a:spLocks noGrp="1" noChangeArrowheads="1"/>
          </p:cNvSpPr>
          <p:nvPr>
            <p:ph idx="1"/>
          </p:nvPr>
        </p:nvSpPr>
        <p:spPr/>
        <p:txBody>
          <a:bodyPr>
            <a:normAutofit/>
          </a:bodyPr>
          <a:lstStyle/>
          <a:p>
            <a:pPr>
              <a:lnSpc>
                <a:spcPct val="80000"/>
              </a:lnSpc>
            </a:pPr>
            <a:r>
              <a:rPr lang="en-US" sz="1800" dirty="0" smtClean="0"/>
              <a:t>An interrupt signals a hardware or software event</a:t>
            </a:r>
          </a:p>
          <a:p>
            <a:pPr>
              <a:lnSpc>
                <a:spcPct val="80000"/>
              </a:lnSpc>
            </a:pPr>
            <a:endParaRPr lang="en-US" sz="1800" dirty="0" smtClean="0"/>
          </a:p>
          <a:p>
            <a:pPr>
              <a:lnSpc>
                <a:spcPct val="80000"/>
              </a:lnSpc>
            </a:pPr>
            <a:r>
              <a:rPr lang="en-US" sz="1800" dirty="0" smtClean="0"/>
              <a:t>When an interrupt is generated, the CPU calls an </a:t>
            </a:r>
            <a:r>
              <a:rPr lang="en-US" sz="1800" i="1" dirty="0" smtClean="0"/>
              <a:t>interrupt </a:t>
            </a:r>
            <a:r>
              <a:rPr lang="en-US" sz="1800" i="1" dirty="0" smtClean="0"/>
              <a:t>handler </a:t>
            </a:r>
            <a:r>
              <a:rPr lang="en-US" sz="1800" dirty="0" smtClean="0"/>
              <a:t>to figure out what happened</a:t>
            </a:r>
            <a:endParaRPr lang="en-US" sz="1800" dirty="0" smtClean="0"/>
          </a:p>
          <a:p>
            <a:pPr>
              <a:lnSpc>
                <a:spcPct val="80000"/>
              </a:lnSpc>
            </a:pPr>
            <a:endParaRPr lang="en-US" sz="1800" dirty="0" smtClean="0"/>
          </a:p>
          <a:p>
            <a:pPr>
              <a:lnSpc>
                <a:spcPct val="80000"/>
              </a:lnSpc>
            </a:pPr>
            <a:r>
              <a:rPr lang="en-US" sz="1800" dirty="0" smtClean="0"/>
              <a:t>Interrupt </a:t>
            </a:r>
            <a:r>
              <a:rPr lang="en-US" sz="1800" dirty="0" smtClean="0"/>
              <a:t>handlers:</a:t>
            </a:r>
          </a:p>
          <a:p>
            <a:pPr lvl="1">
              <a:lnSpc>
                <a:spcPct val="80000"/>
              </a:lnSpc>
            </a:pPr>
            <a:r>
              <a:rPr lang="en-US" sz="1800" dirty="0" smtClean="0"/>
              <a:t>Push context info onto a stack –Turbo C automatically does this for you</a:t>
            </a:r>
          </a:p>
          <a:p>
            <a:pPr lvl="2">
              <a:lnSpc>
                <a:spcPct val="80000"/>
              </a:lnSpc>
            </a:pPr>
            <a:r>
              <a:rPr lang="en-US" sz="1800" dirty="0" smtClean="0"/>
              <a:t>Interrupts can occur at any time, they are not predictable, therefore the complete system state has to be preserved</a:t>
            </a:r>
          </a:p>
          <a:p>
            <a:pPr lvl="1">
              <a:lnSpc>
                <a:spcPct val="80000"/>
              </a:lnSpc>
            </a:pPr>
            <a:r>
              <a:rPr lang="en-US" sz="1800" dirty="0" smtClean="0"/>
              <a:t>Execute something</a:t>
            </a:r>
          </a:p>
          <a:p>
            <a:pPr lvl="2">
              <a:lnSpc>
                <a:spcPct val="80000"/>
              </a:lnSpc>
            </a:pPr>
            <a:r>
              <a:rPr lang="en-US" sz="1800" dirty="0" smtClean="0"/>
              <a:t>Interrupt handlers should do only what is absolutely necessary and contain as little code as possible</a:t>
            </a:r>
          </a:p>
          <a:p>
            <a:pPr lvl="1">
              <a:lnSpc>
                <a:spcPct val="80000"/>
              </a:lnSpc>
            </a:pPr>
            <a:r>
              <a:rPr lang="en-US" sz="1800" dirty="0" smtClean="0"/>
              <a:t>Pop context information from the stack and restores it – Turbo C automatically does this for you</a:t>
            </a:r>
          </a:p>
          <a:p>
            <a:pPr lvl="2">
              <a:lnSpc>
                <a:spcPct val="80000"/>
              </a:lnSpc>
            </a:pPr>
            <a:r>
              <a:rPr lang="en-US" sz="1800" dirty="0" smtClean="0"/>
              <a:t>Restoring the system state so whatever what running before the interrupt can continue</a:t>
            </a:r>
          </a:p>
          <a:p>
            <a:pPr>
              <a:lnSpc>
                <a:spcPct val="80000"/>
              </a:lnSpc>
            </a:pPr>
            <a:endParaRPr lang="en-US" sz="1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Interrupt Keyword</a:t>
            </a:r>
          </a:p>
        </p:txBody>
      </p:sp>
      <p:sp>
        <p:nvSpPr>
          <p:cNvPr id="13315" name="Rectangle 3"/>
          <p:cNvSpPr>
            <a:spLocks noGrp="1" noChangeArrowheads="1"/>
          </p:cNvSpPr>
          <p:nvPr>
            <p:ph idx="1"/>
          </p:nvPr>
        </p:nvSpPr>
        <p:spPr/>
        <p:txBody>
          <a:bodyPr>
            <a:normAutofit/>
          </a:bodyPr>
          <a:lstStyle/>
          <a:p>
            <a:pPr>
              <a:lnSpc>
                <a:spcPct val="90000"/>
              </a:lnSpc>
            </a:pPr>
            <a:r>
              <a:rPr lang="en-US" sz="2000" dirty="0" smtClean="0"/>
              <a:t>Interrupt keyword (Turbo C Only)</a:t>
            </a:r>
          </a:p>
          <a:p>
            <a:pPr lvl="1">
              <a:lnSpc>
                <a:spcPct val="90000"/>
              </a:lnSpc>
            </a:pPr>
            <a:r>
              <a:rPr lang="en-US" sz="2000" dirty="0" smtClean="0"/>
              <a:t>Used to designate interrupt handlers; automatically injects assembly code that saves CPU register </a:t>
            </a:r>
            <a:r>
              <a:rPr lang="en-US" sz="2000" dirty="0" smtClean="0"/>
              <a:t>values</a:t>
            </a:r>
            <a:endParaRPr lang="en-US" sz="2000" dirty="0" smtClean="0"/>
          </a:p>
          <a:p>
            <a:pPr>
              <a:lnSpc>
                <a:spcPct val="90000"/>
              </a:lnSpc>
            </a:pPr>
            <a:endParaRPr lang="en-US" sz="2000" dirty="0" smtClean="0"/>
          </a:p>
          <a:p>
            <a:pPr>
              <a:lnSpc>
                <a:spcPct val="90000"/>
              </a:lnSpc>
            </a:pPr>
            <a:r>
              <a:rPr lang="en-US" sz="2000" dirty="0" smtClean="0"/>
              <a:t>void </a:t>
            </a:r>
            <a:r>
              <a:rPr lang="en-US" sz="2000" dirty="0" smtClean="0"/>
              <a:t>interrupt name()</a:t>
            </a:r>
          </a:p>
          <a:p>
            <a:pPr lvl="1">
              <a:lnSpc>
                <a:spcPct val="90000"/>
              </a:lnSpc>
            </a:pPr>
            <a:r>
              <a:rPr lang="en-US" sz="1800" dirty="0" smtClean="0"/>
              <a:t>Note there </a:t>
            </a:r>
            <a:r>
              <a:rPr lang="en-US" sz="1800" u="sng" dirty="0" smtClean="0"/>
              <a:t>cannot be parameters</a:t>
            </a:r>
            <a:r>
              <a:rPr lang="en-US" sz="1800" dirty="0" smtClean="0"/>
              <a:t>, and there </a:t>
            </a:r>
            <a:r>
              <a:rPr lang="en-US" sz="1800" u="sng" dirty="0" smtClean="0"/>
              <a:t>cannot be a return </a:t>
            </a:r>
            <a:r>
              <a:rPr lang="en-US" sz="1800" u="sng" dirty="0" smtClean="0"/>
              <a:t>value</a:t>
            </a:r>
          </a:p>
          <a:p>
            <a:pPr lvl="1">
              <a:lnSpc>
                <a:spcPct val="90000"/>
              </a:lnSpc>
            </a:pPr>
            <a:endParaRPr lang="en-US" sz="1800" u="sng" dirty="0" smtClean="0"/>
          </a:p>
          <a:p>
            <a:pPr>
              <a:lnSpc>
                <a:spcPct val="90000"/>
              </a:lnSpc>
            </a:pPr>
            <a:r>
              <a:rPr lang="en-US" sz="2000" dirty="0" smtClean="0"/>
              <a:t>With R3, process that wish to give up the CPU will generate an interrupt, which MPX will handle.</a:t>
            </a:r>
          </a:p>
          <a:p>
            <a:pPr>
              <a:lnSpc>
                <a:spcPct val="90000"/>
              </a:lnSpc>
            </a:pPr>
            <a:endParaRPr lang="en-US" sz="2000" dirty="0" smtClean="0"/>
          </a:p>
          <a:p>
            <a:pPr>
              <a:lnSpc>
                <a:spcPct val="90000"/>
              </a:lnSpc>
            </a:pPr>
            <a:r>
              <a:rPr lang="en-US" sz="2000" dirty="0" smtClean="0"/>
              <a:t>Thus, MPX </a:t>
            </a:r>
            <a:r>
              <a:rPr lang="en-US" sz="2000" dirty="0" smtClean="0"/>
              <a:t>can remove the process and insert a new one.</a:t>
            </a:r>
            <a:endParaRPr lang="en-US" sz="20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886</TotalTime>
  <Words>2449</Words>
  <Application>Microsoft Office PowerPoint</Application>
  <PresentationFormat>On-screen Show (4:3)</PresentationFormat>
  <Paragraphs>312</Paragraphs>
  <Slides>31</Slides>
  <Notes>24</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Urban</vt:lpstr>
      <vt:lpstr>CS 450</vt:lpstr>
      <vt:lpstr>Today's  Agenda</vt:lpstr>
      <vt:lpstr>Module R1</vt:lpstr>
      <vt:lpstr>Module R2</vt:lpstr>
      <vt:lpstr>Module R3 Introduction</vt:lpstr>
      <vt:lpstr>How MPX Processes Work</vt:lpstr>
      <vt:lpstr>Context Switching</vt:lpstr>
      <vt:lpstr>Interrupts &amp; Handlers</vt:lpstr>
      <vt:lpstr>Interrupt Keyword</vt:lpstr>
      <vt:lpstr>Generating Interrupts in MPX </vt:lpstr>
      <vt:lpstr>Dos.h functions</vt:lpstr>
      <vt:lpstr>R3: Breakdown</vt:lpstr>
      <vt:lpstr>R3 Overview</vt:lpstr>
      <vt:lpstr>Context</vt:lpstr>
      <vt:lpstr>Context Switching</vt:lpstr>
      <vt:lpstr>Parameters</vt:lpstr>
      <vt:lpstr>R3: Variables Needed (Example)</vt:lpstr>
      <vt:lpstr>Stack Manipulation using Dos.h</vt:lpstr>
      <vt:lpstr>Example: Illustration of R3</vt:lpstr>
      <vt:lpstr>Procedure: sys_call</vt:lpstr>
      <vt:lpstr>Sys_call: outline</vt:lpstr>
      <vt:lpstr>Procedure: Dispatcher</vt:lpstr>
      <vt:lpstr>Dispatcher</vt:lpstr>
      <vt:lpstr>Dispatcher: Outline</vt:lpstr>
      <vt:lpstr>R3 Initialization</vt:lpstr>
      <vt:lpstr>Test Processes</vt:lpstr>
      <vt:lpstr>Load Processes: outline</vt:lpstr>
      <vt:lpstr>Temporary Commands</vt:lpstr>
      <vt:lpstr>How to use procs-r3.c</vt:lpstr>
      <vt:lpstr>Tips and Hints</vt:lpstr>
      <vt:lpstr>Documentation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450</dc:title>
  <dc:creator>Brandon Miller</dc:creator>
  <cp:lastModifiedBy>Adam</cp:lastModifiedBy>
  <cp:revision>87</cp:revision>
  <dcterms:created xsi:type="dcterms:W3CDTF">2011-02-03T21:13:37Z</dcterms:created>
  <dcterms:modified xsi:type="dcterms:W3CDTF">2011-02-04T19:54:23Z</dcterms:modified>
</cp:coreProperties>
</file>