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rels" ContentType="application/vnd.openxmlformats-package.relationships+xml"/>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9.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12.xml" ContentType="application/vnd.openxmlformats-officedocument.presentationml.notesSlide+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4094" r:id="rId1"/>
  </p:sldMasterIdLst>
  <p:notesMasterIdLst>
    <p:notesMasterId r:id="rId14"/>
  </p:notesMasterIdLst>
  <p:sldIdLst>
    <p:sldId id="256" r:id="rId2"/>
    <p:sldId id="278" r:id="rId3"/>
    <p:sldId id="279" r:id="rId4"/>
    <p:sldId id="281" r:id="rId5"/>
    <p:sldId id="282" r:id="rId6"/>
    <p:sldId id="284" r:id="rId7"/>
    <p:sldId id="283" r:id="rId8"/>
    <p:sldId id="285" r:id="rId9"/>
    <p:sldId id="287" r:id="rId10"/>
    <p:sldId id="280" r:id="rId11"/>
    <p:sldId id="288" r:id="rId12"/>
    <p:sldId id="277"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38" autoAdjust="0"/>
    <p:restoredTop sz="94670" autoAdjust="0"/>
  </p:normalViewPr>
  <p:slideViewPr>
    <p:cSldViewPr>
      <p:cViewPr varScale="1">
        <p:scale>
          <a:sx n="156" d="100"/>
          <a:sy n="156" d="100"/>
        </p:scale>
        <p:origin x="-108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B8B989E-3DA5-4265-94B4-20F908569C4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0D513C2-D407-4824-AD14-045AA8F13217}" type="slidenum">
              <a:rPr lang="en-US" smtClean="0"/>
              <a:pPr/>
              <a:t>1</a:t>
            </a:fld>
            <a:endParaRPr 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2DA4C86C-1631-4976-884F-DF355FEA6C0F}" type="slidenum">
              <a:rPr lang="en-US" smtClean="0"/>
              <a:pPr/>
              <a:t>10</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9D75945-0A31-4B94-9DC9-9E67491CB24F}" type="slidenum">
              <a:rPr lang="en-US" smtClean="0"/>
              <a:pPr/>
              <a:t>11</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91E969A-B814-4A5A-B904-83A2E2868401}" type="slidenum">
              <a:rPr lang="en-US" smtClean="0"/>
              <a:pPr/>
              <a:t>12</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D1B4D0B3-0364-4977-A00F-56B0D5507642}" type="slidenum">
              <a:rPr lang="en-US" smtClean="0"/>
              <a:pPr/>
              <a:t>2</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1A7487F-C732-49B2-90B3-279254DAC173}" type="slidenum">
              <a:rPr lang="en-US" smtClean="0"/>
              <a:pPr/>
              <a:t>3</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5F57C83A-119B-45AA-85C4-8CAEB2059E91}" type="slidenum">
              <a:rPr lang="en-US" smtClean="0"/>
              <a:pPr/>
              <a:t>4</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EE27336-62E1-445E-80F7-BBF5DD166109}" type="slidenum">
              <a:rPr lang="en-US" smtClean="0"/>
              <a:pPr/>
              <a:t>5</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65B02998-F2E5-469D-87CD-DAD496E07033}" type="slidenum">
              <a:rPr lang="en-US" smtClean="0"/>
              <a:pPr/>
              <a:t>6</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BA692D0B-64EF-4D8C-9937-09D83612DBAE}" type="slidenum">
              <a:rPr lang="en-US" smtClean="0"/>
              <a:pPr/>
              <a:t>7</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A9AB98A-22A9-4AA8-8D9F-A1AA4F36E6AF}" type="slidenum">
              <a:rPr lang="en-US" smtClean="0"/>
              <a:pPr/>
              <a:t>8</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8B3944E-2C4D-48B1-9B8A-4129E1008A88}" type="slidenum">
              <a:rPr lang="en-US" smtClean="0"/>
              <a:pPr/>
              <a:t>9</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92F23631-AC75-48EF-8B26-C449DDF28FBB}"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176EF21-1B55-483E-B83C-86DDE99BE5C0}"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297C631-639E-4132-AF39-DF29EF6A24BA}"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4F658C8-BB8A-4C6D-95A3-A51261D750BF}"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FFFCDF-D90F-434C-A977-CBB2606B587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A197ADD-DF25-43E4-8C03-94189F3E656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a:p>
        </p:txBody>
      </p:sp>
      <p:sp>
        <p:nvSpPr>
          <p:cNvPr id="27" name="Slide Number Placeholder 26"/>
          <p:cNvSpPr>
            <a:spLocks noGrp="1"/>
          </p:cNvSpPr>
          <p:nvPr>
            <p:ph type="sldNum" sz="quarter" idx="11"/>
          </p:nvPr>
        </p:nvSpPr>
        <p:spPr/>
        <p:txBody>
          <a:bodyPr rtlCol="0"/>
          <a:lstStyle/>
          <a:p>
            <a:pPr>
              <a:defRPr/>
            </a:pPr>
            <a:fld id="{E07C4A24-B3D2-4C66-8C4B-B916AF8E2404}" type="slidenum">
              <a:rPr lang="en-US" smtClean="0"/>
              <a:pPr>
                <a:defRPr/>
              </a:pPr>
              <a:t>‹#›</a:t>
            </a:fld>
            <a:endParaRPr lang="en-US"/>
          </a:p>
        </p:txBody>
      </p:sp>
      <p:sp>
        <p:nvSpPr>
          <p:cNvPr id="28" name="Footer Placeholder 27"/>
          <p:cNvSpPr>
            <a:spLocks noGrp="1"/>
          </p:cNvSpPr>
          <p:nvPr>
            <p:ph type="ftr" sz="quarter" idx="12"/>
          </p:nvPr>
        </p:nvSpPr>
        <p:spPr/>
        <p:txBody>
          <a:bodyPr rtlCol="0"/>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a:p>
        </p:txBody>
      </p:sp>
      <p:sp>
        <p:nvSpPr>
          <p:cNvPr id="5" name="Slide Number Placeholder 4"/>
          <p:cNvSpPr>
            <a:spLocks noGrp="1"/>
          </p:cNvSpPr>
          <p:nvPr>
            <p:ph type="sldNum" sz="quarter" idx="12"/>
          </p:nvPr>
        </p:nvSpPr>
        <p:spPr>
          <a:xfrm>
            <a:off x="8174736" y="2272"/>
            <a:ext cx="762000" cy="365760"/>
          </a:xfrm>
        </p:spPr>
        <p:txBody>
          <a:bodyPr/>
          <a:lstStyle/>
          <a:p>
            <a:pPr>
              <a:defRPr/>
            </a:pPr>
            <a:fld id="{CB4AD306-D6F7-4639-89B2-089F79B30D06}"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DB8490F-8A52-484E-8D53-EDDB3474E92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D8E137-5FC3-47C9-A31A-E1652CA72BAD}"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83E2C9C-A86B-4E64-AD3E-91D669D4EB75}"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2333279B-B1E4-4969-A89A-C5F83FE5FE4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fontAlgn="auto">
              <a:spcAft>
                <a:spcPts val="0"/>
              </a:spcAft>
              <a:defRPr/>
            </a:pPr>
            <a:r>
              <a:rPr lang="en-US" dirty="0" smtClean="0"/>
              <a:t>CS 450</a:t>
            </a:r>
          </a:p>
        </p:txBody>
      </p:sp>
      <p:sp>
        <p:nvSpPr>
          <p:cNvPr id="3075" name="Rectangle 3"/>
          <p:cNvSpPr>
            <a:spLocks noGrp="1" noChangeArrowheads="1"/>
          </p:cNvSpPr>
          <p:nvPr>
            <p:ph type="subTitle" idx="1"/>
          </p:nvPr>
        </p:nvSpPr>
        <p:spPr/>
        <p:txBody>
          <a:bodyPr>
            <a:normAutofit/>
          </a:bodyPr>
          <a:lstStyle/>
          <a:p>
            <a:pPr fontAlgn="auto">
              <a:spcAft>
                <a:spcPts val="0"/>
              </a:spcAft>
              <a:buFont typeface="Wingdings 2"/>
              <a:buNone/>
              <a:defRPr/>
            </a:pPr>
            <a:r>
              <a:rPr lang="en-US" smtClean="0"/>
              <a:t>Module R4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Test MPX Programs	</a:t>
            </a:r>
          </a:p>
        </p:txBody>
      </p:sp>
      <p:sp>
        <p:nvSpPr>
          <p:cNvPr id="17411" name="Rectangle 3"/>
          <p:cNvSpPr>
            <a:spLocks noGrp="1" noChangeArrowheads="1"/>
          </p:cNvSpPr>
          <p:nvPr>
            <p:ph idx="1"/>
          </p:nvPr>
        </p:nvSpPr>
        <p:spPr/>
        <p:txBody>
          <a:bodyPr/>
          <a:lstStyle/>
          <a:p>
            <a:pPr>
              <a:lnSpc>
                <a:spcPct val="90000"/>
              </a:lnSpc>
            </a:pPr>
            <a:r>
              <a:rPr lang="en-US" smtClean="0"/>
              <a:t>Located on Dr. Mooney’s Website under MPX Support Software</a:t>
            </a:r>
          </a:p>
          <a:p>
            <a:pPr>
              <a:lnSpc>
                <a:spcPct val="90000"/>
              </a:lnSpc>
            </a:pPr>
            <a:r>
              <a:rPr lang="en-US" smtClean="0"/>
              <a:t>Download all of the test processes for assignment 4 (download the .MPX files, not the .ASM files).</a:t>
            </a:r>
          </a:p>
          <a:p>
            <a:pPr>
              <a:lnSpc>
                <a:spcPct val="90000"/>
              </a:lnSpc>
            </a:pPr>
            <a:r>
              <a:rPr lang="en-US" smtClean="0"/>
              <a:t>Try loading them into your system, then resume them and call dispatcher to see how they execute.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Tips</a:t>
            </a:r>
          </a:p>
        </p:txBody>
      </p:sp>
      <p:sp>
        <p:nvSpPr>
          <p:cNvPr id="18435" name="Rectangle 3"/>
          <p:cNvSpPr>
            <a:spLocks noGrp="1" noChangeArrowheads="1"/>
          </p:cNvSpPr>
          <p:nvPr>
            <p:ph idx="1"/>
          </p:nvPr>
        </p:nvSpPr>
        <p:spPr/>
        <p:txBody>
          <a:bodyPr/>
          <a:lstStyle/>
          <a:p>
            <a:r>
              <a:rPr lang="en-US" sz="2400" smtClean="0"/>
              <a:t>In your free-pcb function (from R2), make sure that you are freeing the the memory from the following addresses using sys_free_mem:</a:t>
            </a:r>
          </a:p>
          <a:p>
            <a:pPr lvl="1"/>
            <a:r>
              <a:rPr lang="en-US" sz="2400" smtClean="0"/>
              <a:t>stack_base</a:t>
            </a:r>
          </a:p>
          <a:p>
            <a:pPr lvl="1"/>
            <a:r>
              <a:rPr lang="en-US" sz="2400" smtClean="0"/>
              <a:t>load_address</a:t>
            </a:r>
          </a:p>
          <a:p>
            <a:pPr lvl="1"/>
            <a:r>
              <a:rPr lang="en-US" sz="2400" smtClean="0"/>
              <a:t>The pcb itself</a:t>
            </a:r>
          </a:p>
          <a:p>
            <a:r>
              <a:rPr lang="en-US" sz="2400" smtClean="0"/>
              <a:t>In the sys_check_program and sys_load_program functions, do not use “NULL”, use “’\0’” instead.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Documentation</a:t>
            </a:r>
          </a:p>
        </p:txBody>
      </p:sp>
      <p:sp>
        <p:nvSpPr>
          <p:cNvPr id="19459" name="Rectangle 3"/>
          <p:cNvSpPr>
            <a:spLocks noGrp="1" noChangeArrowheads="1"/>
          </p:cNvSpPr>
          <p:nvPr>
            <p:ph idx="1"/>
          </p:nvPr>
        </p:nvSpPr>
        <p:spPr/>
        <p:txBody>
          <a:bodyPr/>
          <a:lstStyle/>
          <a:p>
            <a:r>
              <a:rPr lang="en-US" sz="2800" smtClean="0"/>
              <a:t>No documentation due, but you should update all existing manuals with any added functions/commands.</a:t>
            </a:r>
          </a:p>
          <a:p>
            <a:pPr>
              <a:buFont typeface="Wingdings" pitchFamily="2" charset="2"/>
              <a:buNone/>
            </a:pPr>
            <a:endParaRPr lang="en-US" sz="280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R4 Overview</a:t>
            </a:r>
          </a:p>
        </p:txBody>
      </p:sp>
      <p:sp>
        <p:nvSpPr>
          <p:cNvPr id="9219" name="Rectangle 3"/>
          <p:cNvSpPr>
            <a:spLocks noGrp="1" noChangeArrowheads="1"/>
          </p:cNvSpPr>
          <p:nvPr>
            <p:ph idx="1"/>
          </p:nvPr>
        </p:nvSpPr>
        <p:spPr/>
        <p:txBody>
          <a:bodyPr/>
          <a:lstStyle/>
          <a:p>
            <a:pPr>
              <a:lnSpc>
                <a:spcPct val="80000"/>
              </a:lnSpc>
            </a:pPr>
            <a:r>
              <a:rPr lang="en-US" sz="2700" dirty="0" smtClean="0"/>
              <a:t>Due on March </a:t>
            </a:r>
            <a:r>
              <a:rPr lang="en-US" sz="2700" dirty="0" smtClean="0"/>
              <a:t>11</a:t>
            </a:r>
            <a:r>
              <a:rPr lang="en-US" sz="2700" baseline="30000" dirty="0" smtClean="0"/>
              <a:t>th</a:t>
            </a:r>
            <a:r>
              <a:rPr lang="en-US" sz="2700" dirty="0" smtClean="0"/>
              <a:t> </a:t>
            </a:r>
            <a:r>
              <a:rPr lang="en-US" sz="2700" dirty="0" smtClean="0"/>
              <a:t>along with R3.</a:t>
            </a:r>
          </a:p>
          <a:p>
            <a:pPr>
              <a:lnSpc>
                <a:spcPct val="80000"/>
              </a:lnSpc>
            </a:pPr>
            <a:r>
              <a:rPr lang="en-US" sz="2700" dirty="0" smtClean="0"/>
              <a:t>R4 is a small yet critical part of the MPX system.  In this module, you will add the functionality to dynamically load MPX programs into the system.</a:t>
            </a:r>
          </a:p>
          <a:p>
            <a:pPr>
              <a:lnSpc>
                <a:spcPct val="80000"/>
              </a:lnSpc>
            </a:pPr>
            <a:r>
              <a:rPr lang="en-US" sz="2700" dirty="0" smtClean="0"/>
              <a:t>We will load programs from files.  The filename will also be the process name.</a:t>
            </a:r>
          </a:p>
          <a:p>
            <a:pPr>
              <a:lnSpc>
                <a:spcPct val="80000"/>
              </a:lnSpc>
            </a:pPr>
            <a:r>
              <a:rPr lang="en-US" sz="2700" dirty="0" smtClean="0"/>
              <a:t>Functions</a:t>
            </a:r>
          </a:p>
          <a:p>
            <a:pPr lvl="1">
              <a:lnSpc>
                <a:spcPct val="80000"/>
              </a:lnSpc>
            </a:pPr>
            <a:r>
              <a:rPr lang="en-US" sz="2200" dirty="0" smtClean="0"/>
              <a:t>Load Program- load a single MPX process </a:t>
            </a:r>
          </a:p>
          <a:p>
            <a:pPr>
              <a:lnSpc>
                <a:spcPct val="80000"/>
              </a:lnSpc>
            </a:pPr>
            <a:r>
              <a:rPr lang="en-US" sz="2700" dirty="0" smtClean="0"/>
              <a:t>Permanent Commands</a:t>
            </a:r>
          </a:p>
          <a:p>
            <a:pPr lvl="1">
              <a:lnSpc>
                <a:spcPct val="80000"/>
              </a:lnSpc>
            </a:pPr>
            <a:r>
              <a:rPr lang="en-US" sz="2200" dirty="0" smtClean="0"/>
              <a:t>Load- allows the user to load an MPX program</a:t>
            </a:r>
          </a:p>
          <a:p>
            <a:pPr lvl="1">
              <a:lnSpc>
                <a:spcPct val="80000"/>
              </a:lnSpc>
            </a:pPr>
            <a:r>
              <a:rPr lang="en-US" sz="2200" dirty="0" smtClean="0"/>
              <a:t>Terminate- allows the user to terminate a program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Load Program Function</a:t>
            </a:r>
          </a:p>
        </p:txBody>
      </p:sp>
      <p:sp>
        <p:nvSpPr>
          <p:cNvPr id="10243" name="Rectangle 3"/>
          <p:cNvSpPr>
            <a:spLocks noGrp="1" noChangeArrowheads="1"/>
          </p:cNvSpPr>
          <p:nvPr>
            <p:ph idx="1"/>
          </p:nvPr>
        </p:nvSpPr>
        <p:spPr/>
        <p:txBody>
          <a:bodyPr/>
          <a:lstStyle/>
          <a:p>
            <a:pPr>
              <a:lnSpc>
                <a:spcPct val="80000"/>
              </a:lnSpc>
            </a:pPr>
            <a:r>
              <a:rPr lang="en-US" sz="2200" smtClean="0"/>
              <a:t>Parameters: </a:t>
            </a:r>
          </a:p>
          <a:p>
            <a:pPr lvl="1">
              <a:lnSpc>
                <a:spcPct val="80000"/>
              </a:lnSpc>
            </a:pPr>
            <a:r>
              <a:rPr lang="en-US" sz="2000" smtClean="0"/>
              <a:t>char[]: filename</a:t>
            </a:r>
          </a:p>
          <a:p>
            <a:pPr lvl="2">
              <a:lnSpc>
                <a:spcPct val="80000"/>
              </a:lnSpc>
            </a:pPr>
            <a:r>
              <a:rPr lang="en-US" sz="1800" smtClean="0"/>
              <a:t>The support functions we will use assume the .MPX extension, so this will not be part of the filename.  For example, if we want to load “Proc1.mpx”, the parameter sent to this function would be “Proc1”</a:t>
            </a:r>
          </a:p>
          <a:p>
            <a:pPr lvl="1">
              <a:lnSpc>
                <a:spcPct val="80000"/>
              </a:lnSpc>
            </a:pPr>
            <a:r>
              <a:rPr lang="en-US" sz="2000" smtClean="0"/>
              <a:t>int: priority </a:t>
            </a:r>
          </a:p>
          <a:p>
            <a:pPr>
              <a:lnSpc>
                <a:spcPct val="80000"/>
              </a:lnSpc>
            </a:pPr>
            <a:r>
              <a:rPr lang="en-US" sz="2200" smtClean="0"/>
              <a:t>Returns: void</a:t>
            </a:r>
          </a:p>
          <a:p>
            <a:pPr>
              <a:lnSpc>
                <a:spcPct val="80000"/>
              </a:lnSpc>
            </a:pPr>
            <a:r>
              <a:rPr lang="en-US" sz="2200" smtClean="0"/>
              <a:t>Loads a single MPX process:</a:t>
            </a:r>
          </a:p>
          <a:p>
            <a:pPr lvl="1">
              <a:lnSpc>
                <a:spcPct val="80000"/>
              </a:lnSpc>
            </a:pPr>
            <a:r>
              <a:rPr lang="en-US" sz="1900" smtClean="0"/>
              <a:t>Allocates and sets up a new PCB</a:t>
            </a:r>
          </a:p>
          <a:p>
            <a:pPr lvl="1">
              <a:lnSpc>
                <a:spcPct val="80000"/>
              </a:lnSpc>
            </a:pPr>
            <a:r>
              <a:rPr lang="en-US" sz="1900" smtClean="0"/>
              <a:t>Allocates program memory</a:t>
            </a:r>
          </a:p>
          <a:p>
            <a:pPr lvl="1">
              <a:lnSpc>
                <a:spcPct val="80000"/>
              </a:lnSpc>
            </a:pPr>
            <a:r>
              <a:rPr lang="en-US" sz="1900" smtClean="0"/>
              <a:t>Loads a program into the allocated memory</a:t>
            </a:r>
          </a:p>
          <a:p>
            <a:pPr lvl="1">
              <a:lnSpc>
                <a:spcPct val="80000"/>
              </a:lnSpc>
            </a:pPr>
            <a:r>
              <a:rPr lang="en-US" sz="1900" smtClean="0"/>
              <a:t>Place new process in the queue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Load Program </a:t>
            </a:r>
          </a:p>
        </p:txBody>
      </p:sp>
      <p:sp>
        <p:nvSpPr>
          <p:cNvPr id="11267" name="Rectangle 3"/>
          <p:cNvSpPr>
            <a:spLocks noGrp="1" noChangeArrowheads="1"/>
          </p:cNvSpPr>
          <p:nvPr>
            <p:ph idx="1"/>
          </p:nvPr>
        </p:nvSpPr>
        <p:spPr/>
        <p:txBody>
          <a:bodyPr/>
          <a:lstStyle/>
          <a:p>
            <a:pPr>
              <a:lnSpc>
                <a:spcPct val="80000"/>
              </a:lnSpc>
            </a:pPr>
            <a:r>
              <a:rPr lang="en-US" sz="1400" dirty="0" smtClean="0"/>
              <a:t>Check the arguments</a:t>
            </a:r>
          </a:p>
          <a:p>
            <a:pPr lvl="1">
              <a:lnSpc>
                <a:spcPct val="80000"/>
              </a:lnSpc>
            </a:pPr>
            <a:r>
              <a:rPr lang="en-US" sz="1100" dirty="0" smtClean="0"/>
              <a:t>Check that the priority is valid</a:t>
            </a:r>
          </a:p>
          <a:p>
            <a:pPr lvl="1">
              <a:lnSpc>
                <a:spcPct val="80000"/>
              </a:lnSpc>
            </a:pPr>
            <a:r>
              <a:rPr lang="en-US" sz="1100" dirty="0" smtClean="0"/>
              <a:t>Check that the process name is unique</a:t>
            </a:r>
          </a:p>
          <a:p>
            <a:pPr>
              <a:lnSpc>
                <a:spcPct val="80000"/>
              </a:lnSpc>
            </a:pPr>
            <a:r>
              <a:rPr lang="en-US" sz="1400" dirty="0" smtClean="0"/>
              <a:t>Check the program</a:t>
            </a:r>
          </a:p>
          <a:p>
            <a:pPr lvl="1">
              <a:lnSpc>
                <a:spcPct val="80000"/>
              </a:lnSpc>
            </a:pPr>
            <a:r>
              <a:rPr lang="en-US" sz="1100" dirty="0" smtClean="0"/>
              <a:t>There is a support software function  (</a:t>
            </a:r>
            <a:r>
              <a:rPr lang="en-US" sz="1100" dirty="0" err="1" smtClean="0"/>
              <a:t>sys_check_program</a:t>
            </a:r>
            <a:r>
              <a:rPr lang="en-US" sz="1100" dirty="0" smtClean="0"/>
              <a:t>) that checks that a program exists and is valid.  More discussion on this later.</a:t>
            </a:r>
          </a:p>
          <a:p>
            <a:pPr>
              <a:lnSpc>
                <a:spcPct val="80000"/>
              </a:lnSpc>
            </a:pPr>
            <a:r>
              <a:rPr lang="en-US" sz="1400" dirty="0" smtClean="0"/>
              <a:t>Create and setup the PCB</a:t>
            </a:r>
          </a:p>
          <a:p>
            <a:pPr lvl="1">
              <a:lnSpc>
                <a:spcPct val="80000"/>
              </a:lnSpc>
            </a:pPr>
            <a:r>
              <a:rPr lang="en-US" sz="1100" dirty="0" smtClean="0"/>
              <a:t>You should call your </a:t>
            </a:r>
            <a:r>
              <a:rPr lang="en-US" sz="1100" dirty="0" err="1" smtClean="0"/>
              <a:t>setup_pcb</a:t>
            </a:r>
            <a:r>
              <a:rPr lang="en-US" sz="1100" dirty="0" smtClean="0"/>
              <a:t> function</a:t>
            </a:r>
          </a:p>
          <a:p>
            <a:pPr lvl="1">
              <a:lnSpc>
                <a:spcPct val="80000"/>
              </a:lnSpc>
            </a:pPr>
            <a:r>
              <a:rPr lang="en-US" sz="1100" dirty="0" smtClean="0"/>
              <a:t>Process name should be the filename, the priority is passed as an argument to the load program function, and the class should be set to “Application”</a:t>
            </a:r>
          </a:p>
          <a:p>
            <a:pPr lvl="1">
              <a:lnSpc>
                <a:spcPct val="80000"/>
              </a:lnSpc>
            </a:pPr>
            <a:r>
              <a:rPr lang="en-US" sz="1100" dirty="0" smtClean="0"/>
              <a:t>Put the process in the ready, suspended state</a:t>
            </a:r>
          </a:p>
          <a:p>
            <a:pPr>
              <a:lnSpc>
                <a:spcPct val="80000"/>
              </a:lnSpc>
            </a:pPr>
            <a:r>
              <a:rPr lang="en-US" sz="1400" dirty="0" smtClean="0"/>
              <a:t>Allocate the program’s memory (Set PCB values)</a:t>
            </a:r>
          </a:p>
          <a:p>
            <a:pPr lvl="1">
              <a:lnSpc>
                <a:spcPct val="80000"/>
              </a:lnSpc>
            </a:pPr>
            <a:r>
              <a:rPr lang="en-US" sz="1100" dirty="0" smtClean="0"/>
              <a:t>The memory size, load address, and execution address must be set.  You will get the load address from </a:t>
            </a:r>
            <a:r>
              <a:rPr lang="en-US" sz="1100" dirty="0" err="1" smtClean="0"/>
              <a:t>sys_alloc_mem</a:t>
            </a:r>
            <a:r>
              <a:rPr lang="en-US" sz="1100" dirty="0" smtClean="0"/>
              <a:t>.  The rest will come from the </a:t>
            </a:r>
            <a:r>
              <a:rPr lang="en-US" sz="1100" dirty="0" err="1" smtClean="0"/>
              <a:t>sys_check_program</a:t>
            </a:r>
            <a:r>
              <a:rPr lang="en-US" sz="1100" dirty="0" smtClean="0"/>
              <a:t> function.</a:t>
            </a:r>
          </a:p>
          <a:p>
            <a:pPr lvl="1">
              <a:lnSpc>
                <a:spcPct val="80000"/>
              </a:lnSpc>
            </a:pPr>
            <a:r>
              <a:rPr lang="en-US" sz="1100" dirty="0" smtClean="0"/>
              <a:t>You will also need to manually set some of the registers for the process: IP, CS, DS, ES and FLAGS</a:t>
            </a:r>
          </a:p>
          <a:p>
            <a:pPr>
              <a:lnSpc>
                <a:spcPct val="80000"/>
              </a:lnSpc>
            </a:pPr>
            <a:r>
              <a:rPr lang="en-US" sz="1400" dirty="0" smtClean="0"/>
              <a:t>Load the program</a:t>
            </a:r>
          </a:p>
          <a:p>
            <a:pPr lvl="1">
              <a:lnSpc>
                <a:spcPct val="80000"/>
              </a:lnSpc>
            </a:pPr>
            <a:r>
              <a:rPr lang="en-US" sz="1100" dirty="0" smtClean="0"/>
              <a:t>There is a support software function (</a:t>
            </a:r>
            <a:r>
              <a:rPr lang="en-US" sz="1100" dirty="0" err="1" smtClean="0"/>
              <a:t>sys_load_program</a:t>
            </a:r>
            <a:r>
              <a:rPr lang="en-US" sz="1100" dirty="0" smtClean="0"/>
              <a:t>) that loads the program</a:t>
            </a:r>
          </a:p>
          <a:p>
            <a:pPr lvl="1">
              <a:lnSpc>
                <a:spcPct val="80000"/>
              </a:lnSpc>
            </a:pPr>
            <a:r>
              <a:rPr lang="en-US" sz="1100" dirty="0" smtClean="0"/>
              <a:t>If loaded without error, insert the PCB into the appropriate queue (ready or ready-suspended)</a:t>
            </a:r>
          </a:p>
          <a:p>
            <a:pPr lvl="1">
              <a:lnSpc>
                <a:spcPct val="80000"/>
              </a:lnSpc>
            </a:pPr>
            <a:endParaRPr lang="en-US" sz="1100" dirty="0" smtClean="0"/>
          </a:p>
          <a:p>
            <a:pPr lvl="1">
              <a:lnSpc>
                <a:spcPct val="80000"/>
              </a:lnSpc>
            </a:pPr>
            <a:endParaRPr lang="en-US" sz="11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Sys_check_program</a:t>
            </a:r>
          </a:p>
        </p:txBody>
      </p:sp>
      <p:sp>
        <p:nvSpPr>
          <p:cNvPr id="12291" name="Rectangle 3"/>
          <p:cNvSpPr>
            <a:spLocks noGrp="1" noChangeArrowheads="1"/>
          </p:cNvSpPr>
          <p:nvPr>
            <p:ph idx="1"/>
          </p:nvPr>
        </p:nvSpPr>
        <p:spPr/>
        <p:txBody>
          <a:bodyPr/>
          <a:lstStyle/>
          <a:p>
            <a:pPr>
              <a:lnSpc>
                <a:spcPct val="80000"/>
              </a:lnSpc>
            </a:pPr>
            <a:r>
              <a:rPr lang="en-US" sz="1600" dirty="0" err="1" smtClean="0"/>
              <a:t>int</a:t>
            </a:r>
            <a:r>
              <a:rPr lang="en-US" sz="1600" dirty="0" smtClean="0"/>
              <a:t> </a:t>
            </a:r>
            <a:r>
              <a:rPr lang="en-US" sz="1600" dirty="0" err="1" smtClean="0"/>
              <a:t>sys_check_program</a:t>
            </a:r>
            <a:r>
              <a:rPr lang="en-US" sz="1600" dirty="0" smtClean="0"/>
              <a:t>(char </a:t>
            </a:r>
            <a:r>
              <a:rPr lang="en-US" sz="1600" dirty="0" err="1" smtClean="0"/>
              <a:t>dir_name</a:t>
            </a:r>
            <a:r>
              <a:rPr lang="en-US" sz="1600" dirty="0" smtClean="0"/>
              <a:t>[], char </a:t>
            </a:r>
            <a:r>
              <a:rPr lang="en-US" sz="1600" dirty="0" err="1" smtClean="0"/>
              <a:t>prog_name</a:t>
            </a:r>
            <a:r>
              <a:rPr lang="en-US" sz="1600" dirty="0" smtClean="0"/>
              <a:t>[], </a:t>
            </a:r>
            <a:r>
              <a:rPr lang="en-US" sz="1600" dirty="0" err="1" smtClean="0"/>
              <a:t>int</a:t>
            </a:r>
            <a:r>
              <a:rPr lang="en-US" sz="1600" dirty="0" smtClean="0"/>
              <a:t>* </a:t>
            </a:r>
            <a:r>
              <a:rPr lang="en-US" sz="1600" dirty="0" err="1" smtClean="0"/>
              <a:t>prog_len_p</a:t>
            </a:r>
            <a:r>
              <a:rPr lang="en-US" sz="1600" dirty="0" smtClean="0"/>
              <a:t>, </a:t>
            </a:r>
            <a:r>
              <a:rPr lang="en-US" sz="1600" dirty="0" err="1" smtClean="0"/>
              <a:t>int</a:t>
            </a:r>
            <a:r>
              <a:rPr lang="en-US" sz="1600" dirty="0" smtClean="0"/>
              <a:t>* </a:t>
            </a:r>
            <a:r>
              <a:rPr lang="en-US" sz="1600" dirty="0" err="1" smtClean="0"/>
              <a:t>start_offset_p</a:t>
            </a:r>
            <a:r>
              <a:rPr lang="en-US" sz="1600" dirty="0" smtClean="0"/>
              <a:t>);</a:t>
            </a:r>
          </a:p>
          <a:p>
            <a:pPr>
              <a:lnSpc>
                <a:spcPct val="80000"/>
              </a:lnSpc>
            </a:pPr>
            <a:r>
              <a:rPr lang="en-US" sz="1600" dirty="0" smtClean="0"/>
              <a:t>Returns </a:t>
            </a:r>
            <a:r>
              <a:rPr lang="en-US" sz="1600" dirty="0" err="1" smtClean="0"/>
              <a:t>int</a:t>
            </a:r>
            <a:endParaRPr lang="en-US" sz="1600" dirty="0" smtClean="0"/>
          </a:p>
          <a:p>
            <a:pPr lvl="1">
              <a:lnSpc>
                <a:spcPct val="80000"/>
              </a:lnSpc>
            </a:pPr>
            <a:r>
              <a:rPr lang="en-US" sz="1300" dirty="0" smtClean="0"/>
              <a:t>0: program is valid</a:t>
            </a:r>
          </a:p>
          <a:p>
            <a:pPr lvl="1">
              <a:lnSpc>
                <a:spcPct val="80000"/>
              </a:lnSpc>
            </a:pPr>
            <a:r>
              <a:rPr lang="en-US" sz="1300" dirty="0" smtClean="0"/>
              <a:t>ERR_SUP_NAMLNG: pathname too long</a:t>
            </a:r>
          </a:p>
          <a:p>
            <a:pPr lvl="1">
              <a:lnSpc>
                <a:spcPct val="80000"/>
              </a:lnSpc>
            </a:pPr>
            <a:r>
              <a:rPr lang="en-US" sz="1300" dirty="0" smtClean="0"/>
              <a:t>ERR_SUP_FILNFD: file not found</a:t>
            </a:r>
          </a:p>
          <a:p>
            <a:pPr lvl="1">
              <a:lnSpc>
                <a:spcPct val="80000"/>
              </a:lnSpc>
            </a:pPr>
            <a:r>
              <a:rPr lang="en-US" sz="1300" dirty="0" smtClean="0"/>
              <a:t>ERR_SUP_FILINV: file is not valid</a:t>
            </a:r>
          </a:p>
          <a:p>
            <a:pPr>
              <a:lnSpc>
                <a:spcPct val="80000"/>
              </a:lnSpc>
            </a:pPr>
            <a:r>
              <a:rPr lang="en-US" sz="1600" dirty="0" smtClean="0"/>
              <a:t>Parameters</a:t>
            </a:r>
          </a:p>
          <a:p>
            <a:pPr lvl="1">
              <a:lnSpc>
                <a:spcPct val="80000"/>
              </a:lnSpc>
            </a:pPr>
            <a:r>
              <a:rPr lang="en-US" sz="1300" dirty="0" smtClean="0"/>
              <a:t>char[] </a:t>
            </a:r>
            <a:r>
              <a:rPr lang="en-US" sz="1300" dirty="0" err="1" smtClean="0"/>
              <a:t>dir_name</a:t>
            </a:r>
            <a:endParaRPr lang="en-US" sz="1300" dirty="0" smtClean="0"/>
          </a:p>
          <a:p>
            <a:pPr lvl="2">
              <a:lnSpc>
                <a:spcPct val="80000"/>
              </a:lnSpc>
            </a:pPr>
            <a:r>
              <a:rPr lang="en-US" sz="1100" dirty="0" smtClean="0"/>
              <a:t>directory for the specified file.  May use or “\0” with quotes to always search only the current directory- DO NOT USE “NULL”- it will not work!</a:t>
            </a:r>
          </a:p>
          <a:p>
            <a:pPr lvl="1">
              <a:lnSpc>
                <a:spcPct val="80000"/>
              </a:lnSpc>
            </a:pPr>
            <a:r>
              <a:rPr lang="en-US" sz="1300" dirty="0" smtClean="0"/>
              <a:t>char[] </a:t>
            </a:r>
            <a:r>
              <a:rPr lang="en-US" sz="1300" dirty="0" err="1" smtClean="0"/>
              <a:t>prog_name</a:t>
            </a:r>
            <a:endParaRPr lang="en-US" sz="1300" dirty="0" smtClean="0"/>
          </a:p>
          <a:p>
            <a:pPr lvl="2">
              <a:lnSpc>
                <a:spcPct val="80000"/>
              </a:lnSpc>
            </a:pPr>
            <a:r>
              <a:rPr lang="en-US" sz="1100" dirty="0" smtClean="0"/>
              <a:t>Filename for the program to be checked.  Assumed to have a .MPX extension</a:t>
            </a:r>
          </a:p>
          <a:p>
            <a:pPr lvl="1">
              <a:lnSpc>
                <a:spcPct val="80000"/>
              </a:lnSpc>
            </a:pPr>
            <a:r>
              <a:rPr lang="en-US" sz="1300" dirty="0" err="1" smtClean="0"/>
              <a:t>int</a:t>
            </a:r>
            <a:r>
              <a:rPr lang="en-US" sz="1300" dirty="0" smtClean="0"/>
              <a:t>* </a:t>
            </a:r>
            <a:r>
              <a:rPr lang="en-US" sz="1300" dirty="0" err="1" smtClean="0"/>
              <a:t>prog_len_p</a:t>
            </a:r>
            <a:endParaRPr lang="en-US" sz="1300" dirty="0" smtClean="0"/>
          </a:p>
          <a:p>
            <a:pPr lvl="2">
              <a:lnSpc>
                <a:spcPct val="80000"/>
              </a:lnSpc>
            </a:pPr>
            <a:r>
              <a:rPr lang="en-US" sz="1100" dirty="0" err="1" smtClean="0"/>
              <a:t>Sys_check_program</a:t>
            </a:r>
            <a:r>
              <a:rPr lang="en-US" sz="1100" dirty="0" smtClean="0"/>
              <a:t> will put the program length, in bytes, into this integer variable.  This is the exact number of bytes which has to be allocated for this program.</a:t>
            </a:r>
          </a:p>
          <a:p>
            <a:pPr lvl="1">
              <a:lnSpc>
                <a:spcPct val="80000"/>
              </a:lnSpc>
            </a:pPr>
            <a:r>
              <a:rPr lang="en-US" sz="1300" dirty="0" err="1" smtClean="0"/>
              <a:t>int</a:t>
            </a:r>
            <a:r>
              <a:rPr lang="en-US" sz="1300" dirty="0" smtClean="0"/>
              <a:t>* </a:t>
            </a:r>
            <a:r>
              <a:rPr lang="en-US" sz="1300" dirty="0" err="1" smtClean="0"/>
              <a:t>start_offset_p</a:t>
            </a:r>
            <a:endParaRPr lang="en-US" sz="1300" dirty="0" smtClean="0"/>
          </a:p>
          <a:p>
            <a:pPr lvl="2">
              <a:lnSpc>
                <a:spcPct val="80000"/>
              </a:lnSpc>
            </a:pPr>
            <a:r>
              <a:rPr lang="en-US" sz="1100" dirty="0" err="1" smtClean="0"/>
              <a:t>Sys_check_program</a:t>
            </a:r>
            <a:r>
              <a:rPr lang="en-US" sz="1100" dirty="0" smtClean="0"/>
              <a:t> will put the offset in bytes from the start of the load area at which execution should begin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Setting PCB Memory Values</a:t>
            </a:r>
          </a:p>
        </p:txBody>
      </p:sp>
      <p:sp>
        <p:nvSpPr>
          <p:cNvPr id="13315" name="Rectangle 3"/>
          <p:cNvSpPr>
            <a:spLocks noGrp="1" noChangeArrowheads="1"/>
          </p:cNvSpPr>
          <p:nvPr>
            <p:ph idx="1"/>
          </p:nvPr>
        </p:nvSpPr>
        <p:spPr/>
        <p:txBody>
          <a:bodyPr/>
          <a:lstStyle/>
          <a:p>
            <a:pPr>
              <a:lnSpc>
                <a:spcPct val="80000"/>
              </a:lnSpc>
            </a:pPr>
            <a:r>
              <a:rPr lang="en-US" sz="1600" smtClean="0"/>
              <a:t>memory_size</a:t>
            </a:r>
          </a:p>
          <a:p>
            <a:pPr lvl="1">
              <a:lnSpc>
                <a:spcPct val="80000"/>
              </a:lnSpc>
            </a:pPr>
            <a:r>
              <a:rPr lang="en-US" sz="1300" smtClean="0"/>
              <a:t>This should be set to the value returned by sys_check_program (the third parameter)</a:t>
            </a:r>
          </a:p>
          <a:p>
            <a:pPr>
              <a:lnSpc>
                <a:spcPct val="80000"/>
              </a:lnSpc>
            </a:pPr>
            <a:r>
              <a:rPr lang="en-US" sz="1600" smtClean="0"/>
              <a:t>load_address</a:t>
            </a:r>
          </a:p>
          <a:p>
            <a:pPr lvl="1">
              <a:lnSpc>
                <a:spcPct val="80000"/>
              </a:lnSpc>
            </a:pPr>
            <a:r>
              <a:rPr lang="en-US" sz="1300" smtClean="0"/>
              <a:t>You will need to use sys_alloc_mem to allocate a memory block, with size memory_size.  You should set the PCB’s load_address to the return value from sys_alloc_mem.  Make sure you cast it to unsigned char* </a:t>
            </a:r>
          </a:p>
          <a:p>
            <a:pPr lvl="2">
              <a:lnSpc>
                <a:spcPct val="80000"/>
              </a:lnSpc>
            </a:pPr>
            <a:r>
              <a:rPr lang="en-US" sz="1100" smtClean="0"/>
              <a:t>load_address = (unsigned char*)sys_alloc_mem(-PCB’s memory size-)</a:t>
            </a:r>
          </a:p>
          <a:p>
            <a:pPr>
              <a:lnSpc>
                <a:spcPct val="80000"/>
              </a:lnSpc>
            </a:pPr>
            <a:r>
              <a:rPr lang="en-US" sz="1600" smtClean="0"/>
              <a:t>execution_address</a:t>
            </a:r>
          </a:p>
          <a:p>
            <a:pPr lvl="1">
              <a:lnSpc>
                <a:spcPct val="80000"/>
              </a:lnSpc>
            </a:pPr>
            <a:r>
              <a:rPr lang="en-US" sz="1300" smtClean="0"/>
              <a:t>Set this equal to the load_address + start_offset_p</a:t>
            </a:r>
          </a:p>
          <a:p>
            <a:pPr lvl="2">
              <a:lnSpc>
                <a:spcPct val="80000"/>
              </a:lnSpc>
            </a:pPr>
            <a:r>
              <a:rPr lang="en-US" sz="1100" smtClean="0"/>
              <a:t>Start_offset_p is the fourth param in the sys_check_program call</a:t>
            </a:r>
          </a:p>
          <a:p>
            <a:pPr>
              <a:lnSpc>
                <a:spcPct val="80000"/>
              </a:lnSpc>
            </a:pPr>
            <a:r>
              <a:rPr lang="en-US" sz="1600" smtClean="0"/>
              <a:t>Registers</a:t>
            </a:r>
          </a:p>
          <a:p>
            <a:pPr lvl="1">
              <a:lnSpc>
                <a:spcPct val="80000"/>
              </a:lnSpc>
            </a:pPr>
            <a:r>
              <a:rPr lang="en-US" sz="1300" smtClean="0"/>
              <a:t>You first need to create a context pointer to the PCB’s stack top- make sure you do this AFTER you have setup the PCB.</a:t>
            </a:r>
          </a:p>
          <a:p>
            <a:pPr lvl="2">
              <a:lnSpc>
                <a:spcPct val="80000"/>
              </a:lnSpc>
            </a:pPr>
            <a:r>
              <a:rPr lang="en-US" sz="1100" smtClean="0"/>
              <a:t>context cp* = (context *) pcb-&gt;stack_top</a:t>
            </a:r>
          </a:p>
          <a:p>
            <a:pPr lvl="1">
              <a:lnSpc>
                <a:spcPct val="80000"/>
              </a:lnSpc>
            </a:pPr>
            <a:r>
              <a:rPr lang="en-US" sz="1300" smtClean="0"/>
              <a:t>Set the IP &amp; CS</a:t>
            </a:r>
          </a:p>
          <a:p>
            <a:pPr lvl="2">
              <a:lnSpc>
                <a:spcPct val="80000"/>
              </a:lnSpc>
            </a:pPr>
            <a:r>
              <a:rPr lang="en-US" sz="1100" smtClean="0"/>
              <a:t>IP = FP_OFF(execution_address)</a:t>
            </a:r>
          </a:p>
          <a:p>
            <a:pPr lvl="2">
              <a:lnSpc>
                <a:spcPct val="80000"/>
              </a:lnSpc>
            </a:pPr>
            <a:r>
              <a:rPr lang="en-US" sz="1100" smtClean="0"/>
              <a:t>CS = FP_SEG(execution_address)</a:t>
            </a:r>
          </a:p>
          <a:p>
            <a:pPr lvl="1">
              <a:lnSpc>
                <a:spcPct val="80000"/>
              </a:lnSpc>
            </a:pPr>
            <a:r>
              <a:rPr lang="en-US" sz="1300" smtClean="0"/>
              <a:t>Set the DS and ES to _DS, _ES</a:t>
            </a:r>
          </a:p>
          <a:p>
            <a:pPr lvl="1">
              <a:lnSpc>
                <a:spcPct val="80000"/>
              </a:lnSpc>
            </a:pPr>
            <a:r>
              <a:rPr lang="en-US" sz="1300" smtClean="0"/>
              <a:t>Set flags to 0x200</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Sys_load_program</a:t>
            </a:r>
          </a:p>
        </p:txBody>
      </p:sp>
      <p:sp>
        <p:nvSpPr>
          <p:cNvPr id="14339" name="Rectangle 3"/>
          <p:cNvSpPr>
            <a:spLocks noGrp="1" noChangeArrowheads="1"/>
          </p:cNvSpPr>
          <p:nvPr>
            <p:ph idx="1"/>
          </p:nvPr>
        </p:nvSpPr>
        <p:spPr/>
        <p:txBody>
          <a:bodyPr/>
          <a:lstStyle/>
          <a:p>
            <a:pPr>
              <a:lnSpc>
                <a:spcPct val="80000"/>
              </a:lnSpc>
            </a:pPr>
            <a:r>
              <a:rPr lang="en-US" sz="2000" smtClean="0"/>
              <a:t>int sys_check_program(void *load_addr, int max_size, char dir_name[], char prog_name[]);</a:t>
            </a:r>
          </a:p>
          <a:p>
            <a:pPr>
              <a:lnSpc>
                <a:spcPct val="80000"/>
              </a:lnSpc>
            </a:pPr>
            <a:r>
              <a:rPr lang="en-US" sz="2000" smtClean="0"/>
              <a:t>Returns int</a:t>
            </a:r>
          </a:p>
          <a:p>
            <a:pPr lvl="1">
              <a:lnSpc>
                <a:spcPct val="80000"/>
              </a:lnSpc>
            </a:pPr>
            <a:r>
              <a:rPr lang="en-US" sz="1700" smtClean="0"/>
              <a:t>0 if OK</a:t>
            </a:r>
          </a:p>
          <a:p>
            <a:pPr lvl="1">
              <a:lnSpc>
                <a:spcPct val="80000"/>
              </a:lnSpc>
            </a:pPr>
            <a:r>
              <a:rPr lang="en-US" sz="1700" smtClean="0"/>
              <a:t>Check manual for errors</a:t>
            </a:r>
          </a:p>
          <a:p>
            <a:pPr>
              <a:lnSpc>
                <a:spcPct val="80000"/>
              </a:lnSpc>
            </a:pPr>
            <a:r>
              <a:rPr lang="en-US" sz="2000" smtClean="0"/>
              <a:t>Parameters</a:t>
            </a:r>
          </a:p>
          <a:p>
            <a:pPr lvl="1">
              <a:lnSpc>
                <a:spcPct val="80000"/>
              </a:lnSpc>
            </a:pPr>
            <a:r>
              <a:rPr lang="en-US" sz="1700" smtClean="0"/>
              <a:t>void* load_addr</a:t>
            </a:r>
          </a:p>
          <a:p>
            <a:pPr lvl="2">
              <a:lnSpc>
                <a:spcPct val="80000"/>
              </a:lnSpc>
            </a:pPr>
            <a:r>
              <a:rPr lang="en-US" sz="1500" smtClean="0"/>
              <a:t>Starting address of the memory region into which the program should be loaded.  This is what is returned by sys_alloc_mem, and should be what you set the load_address of the PCB to.</a:t>
            </a:r>
          </a:p>
          <a:p>
            <a:pPr lvl="1">
              <a:lnSpc>
                <a:spcPct val="80000"/>
              </a:lnSpc>
            </a:pPr>
            <a:r>
              <a:rPr lang="en-US" sz="1700" smtClean="0"/>
              <a:t>int max_size</a:t>
            </a:r>
          </a:p>
          <a:p>
            <a:pPr lvl="2">
              <a:lnSpc>
                <a:spcPct val="80000"/>
              </a:lnSpc>
            </a:pPr>
            <a:r>
              <a:rPr lang="en-US" sz="1500" smtClean="0"/>
              <a:t>Size of the available memory.  You will pass the PCB memory_size.</a:t>
            </a:r>
          </a:p>
          <a:p>
            <a:pPr lvl="1">
              <a:lnSpc>
                <a:spcPct val="80000"/>
              </a:lnSpc>
            </a:pPr>
            <a:r>
              <a:rPr lang="en-US" sz="1700" smtClean="0"/>
              <a:t>dir_name, prog_name</a:t>
            </a:r>
          </a:p>
          <a:p>
            <a:pPr lvl="2">
              <a:lnSpc>
                <a:spcPct val="80000"/>
              </a:lnSpc>
            </a:pPr>
            <a:r>
              <a:rPr lang="en-US" sz="1500" smtClean="0"/>
              <a:t>Same as sys_check_program</a:t>
            </a:r>
          </a:p>
          <a:p>
            <a:pPr lvl="1">
              <a:lnSpc>
                <a:spcPct val="80000"/>
              </a:lnSpc>
            </a:pPr>
            <a:endParaRPr lang="en-US" sz="1700" smtClean="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Load command</a:t>
            </a:r>
          </a:p>
        </p:txBody>
      </p:sp>
      <p:sp>
        <p:nvSpPr>
          <p:cNvPr id="15363" name="Rectangle 3"/>
          <p:cNvSpPr>
            <a:spLocks noGrp="1" noChangeArrowheads="1"/>
          </p:cNvSpPr>
          <p:nvPr>
            <p:ph idx="1"/>
          </p:nvPr>
        </p:nvSpPr>
        <p:spPr/>
        <p:txBody>
          <a:bodyPr/>
          <a:lstStyle/>
          <a:p>
            <a:pPr>
              <a:lnSpc>
                <a:spcPct val="90000"/>
              </a:lnSpc>
            </a:pPr>
            <a:r>
              <a:rPr lang="en-US" sz="2200" dirty="0" smtClean="0"/>
              <a:t>We need a command to load processes </a:t>
            </a:r>
          </a:p>
          <a:p>
            <a:pPr>
              <a:lnSpc>
                <a:spcPct val="90000"/>
              </a:lnSpc>
            </a:pPr>
            <a:r>
              <a:rPr lang="en-US" sz="2200" dirty="0" smtClean="0"/>
              <a:t>This should take in the program name as a parameter, optionally could take the priority as a parameter</a:t>
            </a:r>
          </a:p>
          <a:p>
            <a:pPr lvl="1">
              <a:lnSpc>
                <a:spcPct val="90000"/>
              </a:lnSpc>
            </a:pPr>
            <a:r>
              <a:rPr lang="en-US" sz="2000" smtClean="0"/>
              <a:t>If the priority is omitted, use a priority of zero</a:t>
            </a:r>
          </a:p>
          <a:p>
            <a:pPr lvl="1">
              <a:lnSpc>
                <a:spcPct val="90000"/>
              </a:lnSpc>
            </a:pPr>
            <a:r>
              <a:rPr lang="en-US" sz="2000" dirty="0" smtClean="0"/>
              <a:t>Program name should not include the extension</a:t>
            </a:r>
          </a:p>
          <a:p>
            <a:pPr>
              <a:lnSpc>
                <a:spcPct val="90000"/>
              </a:lnSpc>
            </a:pPr>
            <a:r>
              <a:rPr lang="en-US" sz="2200" dirty="0" smtClean="0"/>
              <a:t>Suggested command name: load</a:t>
            </a:r>
          </a:p>
          <a:p>
            <a:pPr>
              <a:lnSpc>
                <a:spcPct val="90000"/>
              </a:lnSpc>
            </a:pPr>
            <a:r>
              <a:rPr lang="en-US" sz="2200" dirty="0" smtClean="0"/>
              <a:t>This will be a permanent command, and replaces the Create PCB command (you may wish to leave the Create PCB command in for now though) </a:t>
            </a:r>
          </a:p>
          <a:p>
            <a:pPr>
              <a:lnSpc>
                <a:spcPct val="90000"/>
              </a:lnSpc>
            </a:pPr>
            <a:r>
              <a:rPr lang="en-US" sz="2200" dirty="0" smtClean="0"/>
              <a:t>Display any appropriate error messages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Terminate</a:t>
            </a:r>
          </a:p>
        </p:txBody>
      </p:sp>
      <p:sp>
        <p:nvSpPr>
          <p:cNvPr id="16387" name="Rectangle 3"/>
          <p:cNvSpPr>
            <a:spLocks noGrp="1" noChangeArrowheads="1"/>
          </p:cNvSpPr>
          <p:nvPr>
            <p:ph idx="1"/>
          </p:nvPr>
        </p:nvSpPr>
        <p:spPr/>
        <p:txBody>
          <a:bodyPr/>
          <a:lstStyle/>
          <a:p>
            <a:pPr>
              <a:lnSpc>
                <a:spcPct val="80000"/>
              </a:lnSpc>
            </a:pPr>
            <a:r>
              <a:rPr lang="en-US" sz="2200" smtClean="0"/>
              <a:t>Terminates a process by removing it from queues, deallocating its PCB and releasing its memory</a:t>
            </a:r>
          </a:p>
          <a:p>
            <a:pPr lvl="1">
              <a:lnSpc>
                <a:spcPct val="80000"/>
              </a:lnSpc>
            </a:pPr>
            <a:r>
              <a:rPr lang="en-US" sz="1700" smtClean="0"/>
              <a:t>Will need to modify your free_pcb function to free all memory allocated using sys_alloc_mem, including:</a:t>
            </a:r>
          </a:p>
          <a:p>
            <a:pPr lvl="2">
              <a:lnSpc>
                <a:spcPct val="80000"/>
              </a:lnSpc>
            </a:pPr>
            <a:r>
              <a:rPr lang="en-US" sz="1600" smtClean="0"/>
              <a:t>Load address</a:t>
            </a:r>
          </a:p>
          <a:p>
            <a:pPr lvl="2">
              <a:lnSpc>
                <a:spcPct val="80000"/>
              </a:lnSpc>
            </a:pPr>
            <a:r>
              <a:rPr lang="en-US" sz="1600" smtClean="0"/>
              <a:t>Stack base</a:t>
            </a:r>
          </a:p>
          <a:p>
            <a:pPr lvl="2">
              <a:lnSpc>
                <a:spcPct val="80000"/>
              </a:lnSpc>
            </a:pPr>
            <a:r>
              <a:rPr lang="en-US" sz="1600" smtClean="0"/>
              <a:t>The PCB itself</a:t>
            </a:r>
          </a:p>
          <a:p>
            <a:pPr>
              <a:lnSpc>
                <a:spcPct val="80000"/>
              </a:lnSpc>
            </a:pPr>
            <a:r>
              <a:rPr lang="en-US" sz="2200" smtClean="0"/>
              <a:t>Should take the process name as argument</a:t>
            </a:r>
          </a:p>
          <a:p>
            <a:pPr>
              <a:lnSpc>
                <a:spcPct val="80000"/>
              </a:lnSpc>
            </a:pPr>
            <a:r>
              <a:rPr lang="en-US" sz="2200" smtClean="0"/>
              <a:t>Replaces the Delete PCB command</a:t>
            </a:r>
          </a:p>
          <a:p>
            <a:pPr>
              <a:lnSpc>
                <a:spcPct val="80000"/>
              </a:lnSpc>
            </a:pPr>
            <a:r>
              <a:rPr lang="en-US" sz="2200" smtClean="0"/>
              <a:t>Display any appropriate error messages</a:t>
            </a:r>
          </a:p>
          <a:p>
            <a:pPr>
              <a:lnSpc>
                <a:spcPct val="80000"/>
              </a:lnSpc>
            </a:pPr>
            <a:r>
              <a:rPr lang="en-US" sz="2200" smtClean="0"/>
              <a:t>Should not allow a “SYSTEM” class process to be terminated.  This will not be tested with R4 but will be critical in Module R6.</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708</TotalTime>
  <Words>1104</Words>
  <Application>Microsoft Macintosh PowerPoint</Application>
  <PresentationFormat>On-screen Show (4:3)</PresentationFormat>
  <Paragraphs>125</Paragraphs>
  <Slides>12</Slides>
  <Notes>12</Notes>
  <HiddenSlides>0</HiddenSlides>
  <MMClips>0</MMClips>
  <ScaleCrop>false</ScaleCrop>
  <HeadingPairs>
    <vt:vector size="4" baseType="variant">
      <vt:variant>
        <vt:lpstr>Design Template</vt:lpstr>
      </vt:variant>
      <vt:variant>
        <vt:i4>1</vt:i4>
      </vt:variant>
      <vt:variant>
        <vt:lpstr>Slide Titles</vt:lpstr>
      </vt:variant>
      <vt:variant>
        <vt:i4>12</vt:i4>
      </vt:variant>
    </vt:vector>
  </HeadingPairs>
  <TitlesOfParts>
    <vt:vector size="13" baseType="lpstr">
      <vt:lpstr>Urban</vt:lpstr>
      <vt:lpstr>CS 450</vt:lpstr>
      <vt:lpstr>R4 Overview</vt:lpstr>
      <vt:lpstr>Load Program Function</vt:lpstr>
      <vt:lpstr>Load Program </vt:lpstr>
      <vt:lpstr>Sys_check_program</vt:lpstr>
      <vt:lpstr>Setting PCB Memory Values</vt:lpstr>
      <vt:lpstr>Sys_load_program</vt:lpstr>
      <vt:lpstr>Load command</vt:lpstr>
      <vt:lpstr>Terminate</vt:lpstr>
      <vt:lpstr>Test MPX Programs </vt:lpstr>
      <vt:lpstr>Tips</vt:lpstr>
      <vt:lpstr>Documentation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450</dc:title>
  <dc:creator>Brandon Miller</dc:creator>
  <cp:lastModifiedBy>Adam Brady</cp:lastModifiedBy>
  <cp:revision>51</cp:revision>
  <dcterms:created xsi:type="dcterms:W3CDTF">2011-02-03T21:24:18Z</dcterms:created>
  <dcterms:modified xsi:type="dcterms:W3CDTF">2011-02-03T21:40:41Z</dcterms:modified>
</cp:coreProperties>
</file>