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26.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4162" r:id="rId1"/>
  </p:sldMasterIdLst>
  <p:notesMasterIdLst>
    <p:notesMasterId r:id="rId37"/>
  </p:notesMasterIdLst>
  <p:sldIdLst>
    <p:sldId id="256" r:id="rId2"/>
    <p:sldId id="317" r:id="rId3"/>
    <p:sldId id="279" r:id="rId4"/>
    <p:sldId id="318" r:id="rId5"/>
    <p:sldId id="281" r:id="rId6"/>
    <p:sldId id="298" r:id="rId7"/>
    <p:sldId id="315" r:id="rId8"/>
    <p:sldId id="283" r:id="rId9"/>
    <p:sldId id="282" r:id="rId10"/>
    <p:sldId id="284" r:id="rId11"/>
    <p:sldId id="302" r:id="rId12"/>
    <p:sldId id="303" r:id="rId13"/>
    <p:sldId id="288" r:id="rId14"/>
    <p:sldId id="289" r:id="rId15"/>
    <p:sldId id="308" r:id="rId16"/>
    <p:sldId id="305" r:id="rId17"/>
    <p:sldId id="306" r:id="rId18"/>
    <p:sldId id="314" r:id="rId19"/>
    <p:sldId id="291" r:id="rId20"/>
    <p:sldId id="309" r:id="rId21"/>
    <p:sldId id="307" r:id="rId22"/>
    <p:sldId id="313" r:id="rId23"/>
    <p:sldId id="310" r:id="rId24"/>
    <p:sldId id="293" r:id="rId25"/>
    <p:sldId id="311" r:id="rId26"/>
    <p:sldId id="294" r:id="rId27"/>
    <p:sldId id="312" r:id="rId28"/>
    <p:sldId id="296" r:id="rId29"/>
    <p:sldId id="295" r:id="rId30"/>
    <p:sldId id="297" r:id="rId31"/>
    <p:sldId id="286" r:id="rId32"/>
    <p:sldId id="304" r:id="rId33"/>
    <p:sldId id="300" r:id="rId34"/>
    <p:sldId id="301" r:id="rId35"/>
    <p:sldId id="31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38" autoAdjust="0"/>
    <p:restoredTop sz="94670" autoAdjust="0"/>
  </p:normalViewPr>
  <p:slideViewPr>
    <p:cSldViewPr>
      <p:cViewPr varScale="1">
        <p:scale>
          <a:sx n="156" d="100"/>
          <a:sy n="156" d="100"/>
        </p:scale>
        <p:origin x="-10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8DCD90-7C55-4C63-8BFA-27D4713EDF0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593E22A-A4E8-491B-A9AE-5A3890959B65}"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A6A3A8C-FB1F-497A-AE67-6C86BFA0F08E}" type="slidenum">
              <a:rPr lang="en-US" smtClean="0"/>
              <a:pPr/>
              <a:t>11</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5431796-CD4C-4F48-A633-BCED4924A9F9}" type="slidenum">
              <a:rPr lang="en-US" smtClean="0"/>
              <a:pPr/>
              <a:t>12</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8FED957-330B-4F07-B9FC-FACD33483BDB}" type="slidenum">
              <a:rPr lang="en-US" smtClean="0"/>
              <a:pPr/>
              <a:t>13</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83D72E9-E631-4669-9FF1-173BAFE2B4EC}" type="slidenum">
              <a:rPr lang="en-US" smtClean="0"/>
              <a:pPr/>
              <a:t>14</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6BDB230-5664-4CD7-A43A-F65CCA1F0ACA}" type="slidenum">
              <a:rPr lang="en-US" smtClean="0"/>
              <a:pPr/>
              <a:t>15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9610F4D-AC98-4E07-A7E3-87AE993E054B}" type="slidenum">
              <a:rPr lang="en-US" smtClean="0"/>
              <a:pPr/>
              <a:t>16</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70732F-42D6-4F63-B675-8620653AE7AD}" type="slidenum">
              <a:rPr lang="en-US" smtClean="0"/>
              <a:pPr/>
              <a:t>17</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05E206B6-43C1-41A1-9EE9-5E9A86B48FD1}"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4F7C700-FBEA-42D2-A457-10AB41C9B67A}" type="slidenum">
              <a:rPr lang="en-US" smtClean="0"/>
              <a:pPr/>
              <a:t>19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D23BE57-27AA-4E52-B983-5F5D332557F9}" type="slidenum">
              <a:rPr lang="en-US" smtClean="0"/>
              <a:pPr/>
              <a:t>20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355594FB-0DB5-4448-942E-8B3F2D9ECFCE}"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63C9BE9-1255-4A7D-9979-8DF518BB0B3C}" type="slidenum">
              <a:rPr lang="en-US" smtClean="0"/>
              <a:pPr/>
              <a:t>21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2DFB1AD8-D361-4BC2-91B9-A50EF1FF6669}"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F9F44D7-30BE-4AD8-A9F5-5219A3D93564}" type="slidenum">
              <a:rPr lang="en-US" smtClean="0"/>
              <a:pPr/>
              <a:t>23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27DB0A8-A9DD-4A48-9496-CD70A4353AC1}" type="slidenum">
              <a:rPr lang="en-US" smtClean="0"/>
              <a:pPr/>
              <a:t>24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6C5F058-5C96-417C-82AC-614842D64DEA}" type="slidenum">
              <a:rPr lang="en-US" smtClean="0"/>
              <a:pPr/>
              <a:t>25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CBBC58E-2130-4968-8089-CC0E640D0FBC}" type="slidenum">
              <a:rPr lang="en-US" smtClean="0"/>
              <a:pPr/>
              <a:t>26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808E0A2-F8BA-42E8-89EE-705FA3D0E477}" type="slidenum">
              <a:rPr lang="en-US" smtClean="0"/>
              <a:pPr/>
              <a:t>27</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8AB910-C80D-4EFB-8088-36C9AB49CD38}" type="slidenum">
              <a:rPr lang="en-US" smtClean="0"/>
              <a:pPr/>
              <a:t>28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4238F91-3176-4B5D-9567-C92319AB3CE0}" type="slidenum">
              <a:rPr lang="en-US" smtClean="0"/>
              <a:pPr/>
              <a:t>29</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78B41CD-63DA-4DD6-9706-9151D3E47BB1}" type="slidenum">
              <a:rPr lang="en-US" smtClean="0"/>
              <a:pPr/>
              <a:t>30</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1102E12-A6F2-4675-8230-3A1FBEB6DBA9}" type="slidenum">
              <a:rPr lang="en-US" smtClean="0"/>
              <a:pPr/>
              <a:t>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EB4506D-412B-4B9B-BE58-55DD2E1F089B}" type="slidenum">
              <a:rPr lang="en-US" smtClean="0"/>
              <a:pPr/>
              <a:t>31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496D743-623A-4964-9380-A0CF8F8773F7}" type="slidenum">
              <a:rPr lang="en-US" smtClean="0"/>
              <a:pPr/>
              <a:t>32</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EAABF0-BC45-43BC-A7F9-B9B26945F57D}" type="slidenum">
              <a:rPr lang="en-US" smtClean="0"/>
              <a:pPr/>
              <a:t>33</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A7594C1-6ABF-4378-B56F-7409968A5A1D}" type="slidenum">
              <a:rPr lang="en-US" smtClean="0"/>
              <a:pPr/>
              <a:t>34</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79876" name="Slide Number Placeholder 3"/>
          <p:cNvSpPr>
            <a:spLocks noGrp="1"/>
          </p:cNvSpPr>
          <p:nvPr>
            <p:ph type="sldNum" sz="quarter" idx="5"/>
          </p:nvPr>
        </p:nvSpPr>
        <p:spPr>
          <a:noFill/>
        </p:spPr>
        <p:txBody>
          <a:bodyPr/>
          <a:lstStyle/>
          <a:p>
            <a:fld id="{FCB52938-F8FD-4DA9-B2BD-055F3C2BA458}" type="slidenum">
              <a:rPr lang="en-US" smtClean="0"/>
              <a:pPr/>
              <a:t>35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EF803BA-43CD-4AEE-B0DC-ED4F9A9D303A}" type="slidenum">
              <a:rPr lang="en-US" smtClean="0"/>
              <a:pPr/>
              <a:t>5</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1E046BA-9A8B-4210-9752-861B6ACFADBB}" type="slidenum">
              <a:rPr lang="en-US" smtClean="0"/>
              <a:pPr/>
              <a:t>6</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C9C40162-E42E-4B3C-B279-5CD623411A04}"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C90DD69-FB3E-4491-9D92-00BABC1D0279}" type="slidenum">
              <a:rPr lang="en-US" smtClean="0"/>
              <a:pPr/>
              <a:t>8</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279BC85-0E6B-43E8-9545-B6AF6141F65A}" type="slidenum">
              <a:rPr lang="en-US" smtClean="0"/>
              <a:pPr/>
              <a:t>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55BA064-19F3-44F3-8E17-192C7945EDF7}" type="slidenum">
              <a:rPr lang="en-US" smtClean="0"/>
              <a:pPr/>
              <a:t>10</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7B07190C-411E-465A-93DD-38379CBEE811}"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8294C-0B78-47AB-B9AF-C6FF7A1577C3}"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50C3E7-2CF4-4A58-A387-A871F8B3A92B}"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905000"/>
            <a:ext cx="7696200" cy="4038600"/>
          </a:xfrm>
        </p:spPr>
        <p:txBody>
          <a:bodyPr>
            <a:normAutofit/>
          </a:bodyPr>
          <a:lstStyle/>
          <a:p>
            <a:pPr lvl="0"/>
            <a:endParaRPr lang="en-US" noProof="0" smtClean="0"/>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B306792B-48B3-4B7E-B295-8099202B6A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D8E483-EAD6-4317-9C2A-A13BB32BF79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6E1081-D74F-453B-8FAD-8F48074313BB}"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88EFD1-0E22-4E41-A169-BD629CEBD5B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5CBFB516-1148-48F9-B830-898D0E2E4DE5}"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09FEE282-0FE2-4DEC-8907-2B27A8D4E5C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A9AF48A-3A50-4932-8BA2-D7EB9595AB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78C3605-29F0-4313-8844-D3005EAA3E8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7A86582-41F4-474B-8951-2F7F688434B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9F37EE02-AD6C-4437-9213-7745057C6EC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fontAlgn="auto" hangingPunct="1">
              <a:spcAft>
                <a:spcPts val="0"/>
              </a:spcAft>
              <a:defRPr/>
            </a:pPr>
            <a:r>
              <a:rPr lang="en-US" dirty="0" smtClean="0"/>
              <a:t>CS 450</a:t>
            </a:r>
          </a:p>
        </p:txBody>
      </p:sp>
      <p:sp>
        <p:nvSpPr>
          <p:cNvPr id="3075" name="Rectangle 3"/>
          <p:cNvSpPr>
            <a:spLocks noGrp="1" noChangeArrowheads="1"/>
          </p:cNvSpPr>
          <p:nvPr>
            <p:ph type="subTitle" idx="1"/>
          </p:nvPr>
        </p:nvSpPr>
        <p:spPr/>
        <p:txBody>
          <a:bodyPr>
            <a:normAutofit/>
          </a:bodyPr>
          <a:lstStyle/>
          <a:p>
            <a:pPr eaLnBrk="1" fontAlgn="auto" hangingPunct="1">
              <a:spcAft>
                <a:spcPts val="0"/>
              </a:spcAft>
              <a:buFont typeface="Wingdings 2"/>
              <a:buNone/>
              <a:defRPr/>
            </a:pPr>
            <a:r>
              <a:rPr lang="en-US" smtClean="0"/>
              <a:t>Module R5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Com_open</a:t>
            </a:r>
          </a:p>
        </p:txBody>
      </p:sp>
      <p:sp>
        <p:nvSpPr>
          <p:cNvPr id="23555" name="Rectangle 3"/>
          <p:cNvSpPr>
            <a:spLocks noGrp="1" noChangeArrowheads="1"/>
          </p:cNvSpPr>
          <p:nvPr>
            <p:ph idx="1"/>
          </p:nvPr>
        </p:nvSpPr>
        <p:spPr/>
        <p:txBody>
          <a:bodyPr/>
          <a:lstStyle/>
          <a:p>
            <a:pPr eaLnBrk="1" hangingPunct="1">
              <a:lnSpc>
                <a:spcPct val="80000"/>
              </a:lnSpc>
              <a:buFont typeface="Wingdings" pitchFamily="2" charset="2"/>
              <a:buNone/>
            </a:pPr>
            <a:r>
              <a:rPr lang="en-US" sz="1800" smtClean="0"/>
              <a:t>int com_open(int *eflag_p, int baud_rate);</a:t>
            </a:r>
          </a:p>
          <a:p>
            <a:pPr eaLnBrk="1" hangingPunct="1">
              <a:lnSpc>
                <a:spcPct val="80000"/>
              </a:lnSpc>
            </a:pPr>
            <a:r>
              <a:rPr lang="en-US" sz="1800" smtClean="0"/>
              <a:t>Parameters</a:t>
            </a:r>
          </a:p>
          <a:p>
            <a:pPr lvl="1" eaLnBrk="1" hangingPunct="1">
              <a:lnSpc>
                <a:spcPct val="80000"/>
              </a:lnSpc>
            </a:pPr>
            <a:r>
              <a:rPr lang="en-US" sz="1500" smtClean="0"/>
              <a:t>eflag_p: pointer to an integer event flag within the calling program</a:t>
            </a:r>
          </a:p>
          <a:p>
            <a:pPr lvl="1" eaLnBrk="1" hangingPunct="1">
              <a:lnSpc>
                <a:spcPct val="80000"/>
              </a:lnSpc>
            </a:pPr>
            <a:r>
              <a:rPr lang="en-US" sz="1500" smtClean="0"/>
              <a:t>baud_rate: integer value representing the desired baud rate</a:t>
            </a:r>
          </a:p>
          <a:p>
            <a:pPr eaLnBrk="1" hangingPunct="1">
              <a:lnSpc>
                <a:spcPct val="80000"/>
              </a:lnSpc>
            </a:pPr>
            <a:r>
              <a:rPr lang="en-US" sz="1800" smtClean="0"/>
              <a:t>Returns (you may want to define symbolic constants for these return values)</a:t>
            </a:r>
          </a:p>
          <a:p>
            <a:pPr lvl="1" eaLnBrk="1" hangingPunct="1">
              <a:lnSpc>
                <a:spcPct val="80000"/>
              </a:lnSpc>
            </a:pPr>
            <a:r>
              <a:rPr lang="en-US" sz="1500" smtClean="0"/>
              <a:t>0 if no error</a:t>
            </a:r>
          </a:p>
          <a:p>
            <a:pPr lvl="1" eaLnBrk="1" hangingPunct="1">
              <a:lnSpc>
                <a:spcPct val="80000"/>
              </a:lnSpc>
            </a:pPr>
            <a:r>
              <a:rPr lang="en-US" sz="1500" smtClean="0"/>
              <a:t>-101 if invalid even flag pointer</a:t>
            </a:r>
          </a:p>
          <a:p>
            <a:pPr lvl="1" eaLnBrk="1" hangingPunct="1">
              <a:lnSpc>
                <a:spcPct val="80000"/>
              </a:lnSpc>
            </a:pPr>
            <a:r>
              <a:rPr lang="en-US" sz="1500" smtClean="0"/>
              <a:t>-102 if invalid baud rate divisor</a:t>
            </a:r>
          </a:p>
          <a:p>
            <a:pPr lvl="1" eaLnBrk="1" hangingPunct="1">
              <a:lnSpc>
                <a:spcPct val="80000"/>
              </a:lnSpc>
            </a:pPr>
            <a:r>
              <a:rPr lang="en-US" sz="1500" smtClean="0"/>
              <a:t>-103 if port already open</a:t>
            </a:r>
          </a:p>
          <a:p>
            <a:pPr eaLnBrk="1" hangingPunct="1">
              <a:lnSpc>
                <a:spcPct val="80000"/>
              </a:lnSpc>
            </a:pPr>
            <a:r>
              <a:rPr lang="en-US" sz="1800" smtClean="0"/>
              <a:t>Generally, this routine will:</a:t>
            </a:r>
          </a:p>
          <a:p>
            <a:pPr lvl="1" eaLnBrk="1" hangingPunct="1">
              <a:lnSpc>
                <a:spcPct val="80000"/>
              </a:lnSpc>
            </a:pPr>
            <a:r>
              <a:rPr lang="en-US" sz="1500" smtClean="0"/>
              <a:t>Initialize the DCB</a:t>
            </a:r>
          </a:p>
          <a:p>
            <a:pPr lvl="1" eaLnBrk="1" hangingPunct="1">
              <a:lnSpc>
                <a:spcPct val="80000"/>
              </a:lnSpc>
            </a:pPr>
            <a:r>
              <a:rPr lang="en-US" sz="1500" smtClean="0"/>
              <a:t>Set the interrupt vector to the new handler address</a:t>
            </a:r>
          </a:p>
          <a:p>
            <a:pPr lvl="1" eaLnBrk="1" hangingPunct="1">
              <a:lnSpc>
                <a:spcPct val="80000"/>
              </a:lnSpc>
            </a:pPr>
            <a:r>
              <a:rPr lang="en-US" sz="1500" smtClean="0"/>
              <a:t>Computer and store the baud rate divisor</a:t>
            </a:r>
          </a:p>
          <a:p>
            <a:pPr lvl="1" eaLnBrk="1" hangingPunct="1">
              <a:lnSpc>
                <a:spcPct val="80000"/>
              </a:lnSpc>
            </a:pPr>
            <a:r>
              <a:rPr lang="en-US" sz="1500" smtClean="0"/>
              <a:t>Set other characteristics</a:t>
            </a:r>
          </a:p>
          <a:p>
            <a:pPr lvl="1" eaLnBrk="1" hangingPunct="1">
              <a:lnSpc>
                <a:spcPct val="80000"/>
              </a:lnSpc>
            </a:pPr>
            <a:r>
              <a:rPr lang="en-US" sz="1500" smtClean="0"/>
              <a:t>Enable all of the necessary interrupts</a:t>
            </a:r>
          </a:p>
          <a:p>
            <a:pPr eaLnBrk="1" hangingPunct="1">
              <a:lnSpc>
                <a:spcPct val="80000"/>
              </a:lnSpc>
            </a:pPr>
            <a:endParaRPr lang="en-US" sz="1800" smtClean="0"/>
          </a:p>
          <a:p>
            <a:pPr eaLnBrk="1" hangingPunct="1">
              <a:lnSpc>
                <a:spcPct val="80000"/>
              </a:lnSpc>
            </a:pPr>
            <a:endParaRPr lang="en-US" sz="1800" smtClean="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Com_open outline I</a:t>
            </a:r>
          </a:p>
        </p:txBody>
      </p:sp>
      <p:sp>
        <p:nvSpPr>
          <p:cNvPr id="24579" name="Rectangle 3"/>
          <p:cNvSpPr>
            <a:spLocks noGrp="1" noChangeArrowheads="1"/>
          </p:cNvSpPr>
          <p:nvPr>
            <p:ph idx="1"/>
          </p:nvPr>
        </p:nvSpPr>
        <p:spPr/>
        <p:txBody>
          <a:bodyPr/>
          <a:lstStyle/>
          <a:p>
            <a:pPr eaLnBrk="1" hangingPunct="1">
              <a:lnSpc>
                <a:spcPct val="80000"/>
              </a:lnSpc>
              <a:buSzTx/>
              <a:buFont typeface="Arial" charset="0"/>
              <a:buChar char="―"/>
            </a:pPr>
            <a:r>
              <a:rPr lang="en-US" sz="1600" smtClean="0"/>
              <a:t>Check parameters</a:t>
            </a:r>
          </a:p>
          <a:p>
            <a:pPr lvl="1" eaLnBrk="1" hangingPunct="1">
              <a:lnSpc>
                <a:spcPct val="80000"/>
              </a:lnSpc>
              <a:buFont typeface="Arial" charset="0"/>
              <a:buChar char="―"/>
            </a:pPr>
            <a:r>
              <a:rPr lang="en-US" sz="1300" smtClean="0"/>
              <a:t>Check that the eflag_p is not null, that baud rate is not negative, and that the device is open</a:t>
            </a:r>
          </a:p>
          <a:p>
            <a:pPr lvl="1" eaLnBrk="1" hangingPunct="1">
              <a:lnSpc>
                <a:spcPct val="80000"/>
              </a:lnSpc>
              <a:buFont typeface="Arial" charset="0"/>
              <a:buChar char="―"/>
            </a:pPr>
            <a:r>
              <a:rPr lang="en-US" sz="1300" smtClean="0"/>
              <a:t>Return appropriate error code if one of these checks fails</a:t>
            </a:r>
          </a:p>
          <a:p>
            <a:pPr eaLnBrk="1" hangingPunct="1">
              <a:lnSpc>
                <a:spcPct val="80000"/>
              </a:lnSpc>
              <a:buSzTx/>
              <a:buFont typeface="Arial" charset="0"/>
              <a:buChar char="―"/>
            </a:pPr>
            <a:r>
              <a:rPr lang="en-US" sz="1600" smtClean="0"/>
              <a:t>Set the device to OPEN</a:t>
            </a:r>
          </a:p>
          <a:p>
            <a:pPr eaLnBrk="1" hangingPunct="1">
              <a:lnSpc>
                <a:spcPct val="80000"/>
              </a:lnSpc>
              <a:buSzTx/>
              <a:buFont typeface="Arial" charset="0"/>
              <a:buChar char="―"/>
            </a:pPr>
            <a:r>
              <a:rPr lang="en-US" sz="1600" smtClean="0"/>
              <a:t>Save the event flag, so your device driver can edit it</a:t>
            </a:r>
          </a:p>
          <a:p>
            <a:pPr lvl="1" eaLnBrk="1" hangingPunct="1">
              <a:lnSpc>
                <a:spcPct val="80000"/>
              </a:lnSpc>
              <a:buFont typeface="Arial" charset="0"/>
              <a:buChar char="―"/>
            </a:pPr>
            <a:r>
              <a:rPr lang="en-US" sz="1100" smtClean="0"/>
              <a:t>Set event_flag = eflag_p</a:t>
            </a:r>
          </a:p>
          <a:p>
            <a:pPr eaLnBrk="1" hangingPunct="1">
              <a:lnSpc>
                <a:spcPct val="80000"/>
              </a:lnSpc>
              <a:buSzTx/>
              <a:buFont typeface="Arial" charset="0"/>
              <a:buChar char="―"/>
            </a:pPr>
            <a:r>
              <a:rPr lang="en-US" sz="1600" smtClean="0"/>
              <a:t>Set the device’s status to IDLE</a:t>
            </a:r>
          </a:p>
          <a:p>
            <a:pPr eaLnBrk="1" hangingPunct="1">
              <a:lnSpc>
                <a:spcPct val="80000"/>
              </a:lnSpc>
              <a:buSzTx/>
              <a:buFont typeface="Arial" charset="0"/>
              <a:buChar char="―"/>
            </a:pPr>
            <a:r>
              <a:rPr lang="en-US" sz="1600" smtClean="0"/>
              <a:t>Initialize the DCB ring buffer variables</a:t>
            </a:r>
          </a:p>
          <a:p>
            <a:pPr lvl="1" eaLnBrk="1" hangingPunct="1">
              <a:lnSpc>
                <a:spcPct val="80000"/>
              </a:lnSpc>
              <a:buFont typeface="Arial" charset="0"/>
              <a:buChar char="―"/>
            </a:pPr>
            <a:r>
              <a:rPr lang="en-US" sz="1300" smtClean="0"/>
              <a:t>Set ringbuffer-head, -tail, -count = 0</a:t>
            </a:r>
          </a:p>
          <a:p>
            <a:pPr eaLnBrk="1" hangingPunct="1">
              <a:lnSpc>
                <a:spcPct val="80000"/>
              </a:lnSpc>
              <a:buSzTx/>
              <a:buFont typeface="Arial" charset="0"/>
              <a:buChar char="―"/>
            </a:pPr>
            <a:r>
              <a:rPr lang="en-US" sz="1600" smtClean="0"/>
              <a:t>Save the old interrupt handler</a:t>
            </a:r>
          </a:p>
          <a:p>
            <a:pPr lvl="1" eaLnBrk="1" hangingPunct="1">
              <a:lnSpc>
                <a:spcPct val="80000"/>
              </a:lnSpc>
              <a:buFont typeface="Arial" charset="0"/>
              <a:buChar char="―"/>
            </a:pPr>
            <a:r>
              <a:rPr lang="en-US" sz="1300" smtClean="0"/>
              <a:t>Use getvect… see the R5 manual for more information.</a:t>
            </a:r>
          </a:p>
          <a:p>
            <a:pPr eaLnBrk="1" hangingPunct="1">
              <a:lnSpc>
                <a:spcPct val="80000"/>
              </a:lnSpc>
              <a:buSzTx/>
              <a:buFont typeface="Arial" charset="0"/>
              <a:buChar char="―"/>
            </a:pPr>
            <a:r>
              <a:rPr lang="en-US" sz="1600" smtClean="0"/>
              <a:t>Install the new handler</a:t>
            </a:r>
          </a:p>
          <a:p>
            <a:pPr lvl="1" eaLnBrk="1" hangingPunct="1">
              <a:lnSpc>
                <a:spcPct val="80000"/>
              </a:lnSpc>
              <a:buFont typeface="Arial" charset="0"/>
              <a:buChar char="―"/>
            </a:pPr>
            <a:r>
              <a:rPr lang="en-US" sz="1300" smtClean="0"/>
              <a:t>setvect(COM_INT_ID, &amp;com_int); --where com_int is the name of your interrupt handler</a:t>
            </a:r>
          </a:p>
          <a:p>
            <a:pPr eaLnBrk="1" hangingPunct="1">
              <a:lnSpc>
                <a:spcPct val="80000"/>
              </a:lnSpc>
              <a:buSzTx/>
              <a:buFont typeface="Arial" charset="0"/>
              <a:buChar char="―"/>
            </a:pPr>
            <a:r>
              <a:rPr lang="en-US" sz="1600" smtClean="0"/>
              <a:t>Compute the baud rate divisor</a:t>
            </a:r>
          </a:p>
          <a:p>
            <a:pPr lvl="1" eaLnBrk="1" hangingPunct="1">
              <a:lnSpc>
                <a:spcPct val="80000"/>
              </a:lnSpc>
              <a:buFont typeface="Arial" charset="0"/>
              <a:buChar char="―"/>
            </a:pPr>
            <a:r>
              <a:rPr lang="en-US" sz="1300" smtClean="0"/>
              <a:t>See the R5 manual for the equation</a:t>
            </a:r>
          </a:p>
          <a:p>
            <a:pPr eaLnBrk="1" hangingPunct="1">
              <a:lnSpc>
                <a:spcPct val="80000"/>
              </a:lnSpc>
              <a:buFontTx/>
              <a:buChar char="•"/>
            </a:pPr>
            <a:endParaRPr lang="en-US" sz="160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Com_open outline II</a:t>
            </a:r>
          </a:p>
        </p:txBody>
      </p:sp>
      <p:sp>
        <p:nvSpPr>
          <p:cNvPr id="25603" name="Rectangle 3"/>
          <p:cNvSpPr>
            <a:spLocks noGrp="1" noChangeArrowheads="1"/>
          </p:cNvSpPr>
          <p:nvPr>
            <p:ph idx="1"/>
          </p:nvPr>
        </p:nvSpPr>
        <p:spPr/>
        <p:txBody>
          <a:bodyPr/>
          <a:lstStyle/>
          <a:p>
            <a:pPr eaLnBrk="1" hangingPunct="1">
              <a:lnSpc>
                <a:spcPct val="80000"/>
              </a:lnSpc>
              <a:buFont typeface="Courier New" pitchFamily="49" charset="0"/>
              <a:buChar char="­"/>
            </a:pPr>
            <a:r>
              <a:rPr lang="en-US" sz="1600" dirty="0" smtClean="0"/>
              <a:t>Store 0x80 in the line control register, this will allow you to change the BRD registers</a:t>
            </a:r>
          </a:p>
          <a:p>
            <a:pPr eaLnBrk="1" hangingPunct="1">
              <a:lnSpc>
                <a:spcPct val="80000"/>
              </a:lnSpc>
              <a:buFont typeface="Courier New" pitchFamily="49" charset="0"/>
              <a:buChar char="­"/>
            </a:pPr>
            <a:r>
              <a:rPr lang="en-US" sz="1600" dirty="0" smtClean="0"/>
              <a:t>Set the baud rate divisor in the registers</a:t>
            </a:r>
          </a:p>
          <a:p>
            <a:pPr lvl="1" eaLnBrk="1" hangingPunct="1">
              <a:lnSpc>
                <a:spcPct val="80000"/>
              </a:lnSpc>
              <a:buFont typeface="Courier New" pitchFamily="49" charset="0"/>
              <a:buChar char="­"/>
            </a:pPr>
            <a:r>
              <a:rPr lang="en-US" sz="1300" dirty="0" err="1" smtClean="0"/>
              <a:t>outportb</a:t>
            </a:r>
            <a:r>
              <a:rPr lang="en-US" sz="1300" dirty="0" smtClean="0"/>
              <a:t>(COM1_BRD_LSB, brd&amp;0xFF);</a:t>
            </a:r>
          </a:p>
          <a:p>
            <a:pPr lvl="1" eaLnBrk="1" hangingPunct="1">
              <a:lnSpc>
                <a:spcPct val="80000"/>
              </a:lnSpc>
              <a:buFont typeface="Courier New" pitchFamily="49" charset="0"/>
              <a:buChar char="­"/>
            </a:pPr>
            <a:r>
              <a:rPr lang="en-US" sz="1300" dirty="0" err="1" smtClean="0"/>
              <a:t>outportb</a:t>
            </a:r>
            <a:r>
              <a:rPr lang="en-US" sz="1300" dirty="0" smtClean="0"/>
              <a:t>(“, (</a:t>
            </a:r>
            <a:r>
              <a:rPr lang="en-US" sz="1300" dirty="0" err="1" smtClean="0"/>
              <a:t>brd</a:t>
            </a:r>
            <a:r>
              <a:rPr lang="en-US" sz="1300" dirty="0" smtClean="0"/>
              <a:t> &gt;&gt; 8) &amp; 0xFF);</a:t>
            </a:r>
          </a:p>
          <a:p>
            <a:pPr eaLnBrk="1" hangingPunct="1">
              <a:lnSpc>
                <a:spcPct val="80000"/>
              </a:lnSpc>
              <a:buFont typeface="Courier New" pitchFamily="49" charset="0"/>
              <a:buChar char="­"/>
            </a:pPr>
            <a:r>
              <a:rPr lang="en-US" sz="1600" dirty="0" smtClean="0"/>
              <a:t>Store 0x03 in the line control register</a:t>
            </a:r>
          </a:p>
          <a:p>
            <a:pPr eaLnBrk="1" hangingPunct="1">
              <a:lnSpc>
                <a:spcPct val="80000"/>
              </a:lnSpc>
              <a:buFont typeface="Courier New" pitchFamily="49" charset="0"/>
              <a:buChar char="­"/>
            </a:pPr>
            <a:r>
              <a:rPr lang="en-US" sz="1600" dirty="0" smtClean="0"/>
              <a:t>Enable the appropriate level (for COM1) in the PIC Mask register</a:t>
            </a:r>
          </a:p>
          <a:p>
            <a:pPr eaLnBrk="1" hangingPunct="1">
              <a:lnSpc>
                <a:spcPct val="80000"/>
              </a:lnSpc>
              <a:buFont typeface="Courier New" pitchFamily="49" charset="0"/>
              <a:buChar char="­"/>
            </a:pPr>
            <a:r>
              <a:rPr lang="en-US" sz="1600" dirty="0" smtClean="0"/>
              <a:t>Store 0x08 in the modem control register</a:t>
            </a:r>
          </a:p>
          <a:p>
            <a:pPr lvl="1" eaLnBrk="1" hangingPunct="1">
              <a:lnSpc>
                <a:spcPct val="80000"/>
              </a:lnSpc>
              <a:buFont typeface="Courier New" pitchFamily="49" charset="0"/>
              <a:buChar char="­"/>
            </a:pPr>
            <a:r>
              <a:rPr lang="en-US" sz="1300" dirty="0" smtClean="0"/>
              <a:t>This will enable serial interrupts</a:t>
            </a:r>
          </a:p>
          <a:p>
            <a:pPr eaLnBrk="1" hangingPunct="1">
              <a:lnSpc>
                <a:spcPct val="80000"/>
              </a:lnSpc>
              <a:buFont typeface="Courier New" pitchFamily="49" charset="0"/>
              <a:buChar char="­"/>
            </a:pPr>
            <a:r>
              <a:rPr lang="en-US" sz="1600" dirty="0" smtClean="0"/>
              <a:t>Store 0x01 in the interrupt enable register</a:t>
            </a:r>
          </a:p>
          <a:p>
            <a:pPr lvl="1" eaLnBrk="1" hangingPunct="1">
              <a:lnSpc>
                <a:spcPct val="80000"/>
              </a:lnSpc>
              <a:buFont typeface="Courier New" pitchFamily="49" charset="0"/>
              <a:buChar char="­"/>
            </a:pPr>
            <a:r>
              <a:rPr lang="en-US" sz="1100" dirty="0" smtClean="0"/>
              <a:t> </a:t>
            </a:r>
            <a:r>
              <a:rPr lang="en-US" sz="1300" dirty="0" smtClean="0"/>
              <a:t>This will enable input ready interrupts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Com_close</a:t>
            </a:r>
          </a:p>
        </p:txBody>
      </p:sp>
      <p:sp>
        <p:nvSpPr>
          <p:cNvPr id="26627" name="Rectangle 3"/>
          <p:cNvSpPr>
            <a:spLocks noGrp="1" noChangeArrowheads="1"/>
          </p:cNvSpPr>
          <p:nvPr>
            <p:ph idx="1"/>
          </p:nvPr>
        </p:nvSpPr>
        <p:spPr/>
        <p:txBody>
          <a:bodyPr/>
          <a:lstStyle/>
          <a:p>
            <a:pPr eaLnBrk="1" hangingPunct="1">
              <a:lnSpc>
                <a:spcPct val="80000"/>
              </a:lnSpc>
              <a:buFont typeface="Wingdings" pitchFamily="2" charset="2"/>
              <a:buNone/>
            </a:pPr>
            <a:r>
              <a:rPr lang="en-US" sz="1800" smtClean="0"/>
              <a:t>int com_close(void);</a:t>
            </a:r>
          </a:p>
          <a:p>
            <a:pPr eaLnBrk="1" hangingPunct="1">
              <a:lnSpc>
                <a:spcPct val="80000"/>
              </a:lnSpc>
            </a:pPr>
            <a:r>
              <a:rPr lang="en-US" sz="1800" smtClean="0"/>
              <a:t>Returns</a:t>
            </a:r>
          </a:p>
          <a:p>
            <a:pPr lvl="1" eaLnBrk="1" hangingPunct="1">
              <a:lnSpc>
                <a:spcPct val="80000"/>
              </a:lnSpc>
            </a:pPr>
            <a:r>
              <a:rPr lang="en-US" sz="1500" smtClean="0"/>
              <a:t>0 if no error</a:t>
            </a:r>
          </a:p>
          <a:p>
            <a:pPr lvl="1" eaLnBrk="1" hangingPunct="1">
              <a:lnSpc>
                <a:spcPct val="80000"/>
              </a:lnSpc>
            </a:pPr>
            <a:r>
              <a:rPr lang="en-US" sz="1500" smtClean="0"/>
              <a:t>-201 if serial port not open</a:t>
            </a:r>
          </a:p>
          <a:p>
            <a:pPr eaLnBrk="1" hangingPunct="1">
              <a:lnSpc>
                <a:spcPct val="80000"/>
              </a:lnSpc>
            </a:pPr>
            <a:r>
              <a:rPr lang="en-US" sz="1800" smtClean="0"/>
              <a:t>Outline</a:t>
            </a:r>
          </a:p>
          <a:p>
            <a:pPr lvl="1" eaLnBrk="1" hangingPunct="1">
              <a:lnSpc>
                <a:spcPct val="80000"/>
              </a:lnSpc>
            </a:pPr>
            <a:r>
              <a:rPr lang="en-US" sz="1500" smtClean="0"/>
              <a:t>Check that the port is already open (return error code if not)</a:t>
            </a:r>
          </a:p>
          <a:p>
            <a:pPr lvl="1" eaLnBrk="1" hangingPunct="1">
              <a:lnSpc>
                <a:spcPct val="80000"/>
              </a:lnSpc>
            </a:pPr>
            <a:r>
              <a:rPr lang="en-US" sz="1500" smtClean="0"/>
              <a:t>Close the DCB</a:t>
            </a:r>
          </a:p>
          <a:p>
            <a:pPr lvl="1" eaLnBrk="1" hangingPunct="1">
              <a:lnSpc>
                <a:spcPct val="80000"/>
              </a:lnSpc>
            </a:pPr>
            <a:r>
              <a:rPr lang="en-US" sz="1500" smtClean="0"/>
              <a:t>Disable the appropriate level in the PIC mask register</a:t>
            </a:r>
          </a:p>
          <a:p>
            <a:pPr lvl="2" eaLnBrk="1" hangingPunct="1">
              <a:lnSpc>
                <a:spcPct val="80000"/>
              </a:lnSpc>
            </a:pPr>
            <a:r>
              <a:rPr lang="en-US" sz="1400" smtClean="0"/>
              <a:t>Check the manual for code</a:t>
            </a:r>
          </a:p>
          <a:p>
            <a:pPr lvl="1" eaLnBrk="1" hangingPunct="1">
              <a:lnSpc>
                <a:spcPct val="80000"/>
              </a:lnSpc>
            </a:pPr>
            <a:r>
              <a:rPr lang="en-US" sz="1500" smtClean="0"/>
              <a:t>Loading 0x00 into the Modem Status and Interrupt Enable registers </a:t>
            </a:r>
          </a:p>
          <a:p>
            <a:pPr lvl="2" eaLnBrk="1" hangingPunct="1">
              <a:lnSpc>
                <a:spcPct val="80000"/>
              </a:lnSpc>
            </a:pPr>
            <a:r>
              <a:rPr lang="en-US" sz="1400" smtClean="0"/>
              <a:t>This will disable serial interrupts</a:t>
            </a:r>
          </a:p>
          <a:p>
            <a:pPr lvl="1" eaLnBrk="1" hangingPunct="1">
              <a:lnSpc>
                <a:spcPct val="80000"/>
              </a:lnSpc>
            </a:pPr>
            <a:r>
              <a:rPr lang="en-US" sz="1500" smtClean="0"/>
              <a:t>Restore the original interrupt vector</a:t>
            </a:r>
          </a:p>
          <a:p>
            <a:pPr lvl="2" eaLnBrk="1" hangingPunct="1">
              <a:lnSpc>
                <a:spcPct val="80000"/>
              </a:lnSpc>
            </a:pPr>
            <a:r>
              <a:rPr lang="en-US" sz="1400" smtClean="0"/>
              <a:t>Use setvect- check the manual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Com_read</a:t>
            </a:r>
          </a:p>
        </p:txBody>
      </p:sp>
      <p:sp>
        <p:nvSpPr>
          <p:cNvPr id="27651" name="Rectangle 3"/>
          <p:cNvSpPr>
            <a:spLocks noGrp="1" noChangeArrowheads="1"/>
          </p:cNvSpPr>
          <p:nvPr>
            <p:ph idx="1"/>
          </p:nvPr>
        </p:nvSpPr>
        <p:spPr/>
        <p:txBody>
          <a:bodyPr/>
          <a:lstStyle/>
          <a:p>
            <a:pPr eaLnBrk="1" hangingPunct="1">
              <a:lnSpc>
                <a:spcPct val="90000"/>
              </a:lnSpc>
              <a:buFont typeface="Wingdings" pitchFamily="2" charset="2"/>
              <a:buNone/>
            </a:pPr>
            <a:r>
              <a:rPr lang="en-US" sz="2200" smtClean="0"/>
              <a:t>int com_read(char * buf_p, int *count_p);</a:t>
            </a:r>
          </a:p>
          <a:p>
            <a:pPr eaLnBrk="1" hangingPunct="1">
              <a:lnSpc>
                <a:spcPct val="90000"/>
              </a:lnSpc>
            </a:pPr>
            <a:r>
              <a:rPr lang="en-US" sz="2200" smtClean="0"/>
              <a:t>Parameters</a:t>
            </a:r>
          </a:p>
          <a:p>
            <a:pPr lvl="1" eaLnBrk="1" hangingPunct="1">
              <a:lnSpc>
                <a:spcPct val="90000"/>
              </a:lnSpc>
            </a:pPr>
            <a:r>
              <a:rPr lang="en-US" sz="2000" smtClean="0"/>
              <a:t>buf_p: far pointer to the starting address of the buffer to receive the input characters</a:t>
            </a:r>
          </a:p>
          <a:p>
            <a:pPr lvl="1" eaLnBrk="1" hangingPunct="1">
              <a:lnSpc>
                <a:spcPct val="90000"/>
              </a:lnSpc>
            </a:pPr>
            <a:r>
              <a:rPr lang="en-US" sz="2000" smtClean="0"/>
              <a:t>count_p: address of an integer count value indicating the number of characters to be read</a:t>
            </a:r>
          </a:p>
          <a:p>
            <a:pPr eaLnBrk="1" hangingPunct="1">
              <a:lnSpc>
                <a:spcPct val="90000"/>
              </a:lnSpc>
            </a:pPr>
            <a:r>
              <a:rPr lang="en-US" sz="2200" smtClean="0"/>
              <a:t>Returns</a:t>
            </a:r>
          </a:p>
          <a:p>
            <a:pPr lvl="1" eaLnBrk="1" hangingPunct="1">
              <a:lnSpc>
                <a:spcPct val="90000"/>
              </a:lnSpc>
            </a:pPr>
            <a:r>
              <a:rPr lang="en-US" sz="2000" smtClean="0"/>
              <a:t>0 if no error</a:t>
            </a:r>
          </a:p>
          <a:p>
            <a:pPr lvl="1" eaLnBrk="1" hangingPunct="1">
              <a:lnSpc>
                <a:spcPct val="90000"/>
              </a:lnSpc>
            </a:pPr>
            <a:r>
              <a:rPr lang="en-US" sz="2000" smtClean="0"/>
              <a:t>-301 if port not open</a:t>
            </a:r>
          </a:p>
          <a:p>
            <a:pPr lvl="1" eaLnBrk="1" hangingPunct="1">
              <a:lnSpc>
                <a:spcPct val="90000"/>
              </a:lnSpc>
            </a:pPr>
            <a:r>
              <a:rPr lang="en-US" sz="2000" smtClean="0"/>
              <a:t>-302 if invalid buffer address</a:t>
            </a:r>
          </a:p>
          <a:p>
            <a:pPr lvl="1" eaLnBrk="1" hangingPunct="1">
              <a:lnSpc>
                <a:spcPct val="90000"/>
              </a:lnSpc>
            </a:pPr>
            <a:r>
              <a:rPr lang="en-US" sz="2000" smtClean="0"/>
              <a:t>-303 if invalid count address or count value</a:t>
            </a:r>
          </a:p>
          <a:p>
            <a:pPr lvl="1" eaLnBrk="1" hangingPunct="1">
              <a:lnSpc>
                <a:spcPct val="90000"/>
              </a:lnSpc>
            </a:pPr>
            <a:r>
              <a:rPr lang="en-US" sz="2000" smtClean="0"/>
              <a:t>-304 if device is busy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Com_read- summary</a:t>
            </a:r>
          </a:p>
        </p:txBody>
      </p:sp>
      <p:sp>
        <p:nvSpPr>
          <p:cNvPr id="28675" name="Rectangle 3"/>
          <p:cNvSpPr>
            <a:spLocks noGrp="1" noChangeArrowheads="1"/>
          </p:cNvSpPr>
          <p:nvPr>
            <p:ph idx="1"/>
          </p:nvPr>
        </p:nvSpPr>
        <p:spPr/>
        <p:txBody>
          <a:bodyPr>
            <a:normAutofit fontScale="92500" lnSpcReduction="10000"/>
          </a:bodyPr>
          <a:lstStyle/>
          <a:p>
            <a:r>
              <a:rPr lang="en-US" sz="2800" dirty="0" err="1" smtClean="0"/>
              <a:t>Com_read</a:t>
            </a:r>
            <a:r>
              <a:rPr lang="en-US" sz="2800" dirty="0" smtClean="0"/>
              <a:t> </a:t>
            </a:r>
            <a:r>
              <a:rPr lang="en-US" sz="2800" dirty="0" smtClean="0"/>
              <a:t>will initialize the reading of data received on the serial </a:t>
            </a:r>
            <a:r>
              <a:rPr lang="en-US" sz="2800" dirty="0" smtClean="0"/>
              <a:t>port.</a:t>
            </a:r>
            <a:r>
              <a:rPr lang="en-US" dirty="0" smtClean="0"/>
              <a:t> </a:t>
            </a:r>
            <a:r>
              <a:rPr lang="en-US" sz="2800" dirty="0" smtClean="0"/>
              <a:t>It </a:t>
            </a:r>
            <a:r>
              <a:rPr lang="en-US" sz="2800" dirty="0" smtClean="0"/>
              <a:t>first checks the ring buffer. </a:t>
            </a:r>
            <a:r>
              <a:rPr lang="en-US" sz="2800" dirty="0" smtClean="0"/>
              <a:t> </a:t>
            </a:r>
          </a:p>
          <a:p>
            <a:pPr>
              <a:buNone/>
            </a:pPr>
            <a:endParaRPr lang="en-US" dirty="0" smtClean="0"/>
          </a:p>
          <a:p>
            <a:r>
              <a:rPr lang="en-US" sz="2800" dirty="0" smtClean="0"/>
              <a:t>If </a:t>
            </a:r>
            <a:r>
              <a:rPr lang="en-US" sz="2800" dirty="0" smtClean="0"/>
              <a:t>it contains data, </a:t>
            </a:r>
            <a:r>
              <a:rPr lang="en-US" sz="2800" dirty="0" err="1" smtClean="0"/>
              <a:t>com_read</a:t>
            </a:r>
            <a:r>
              <a:rPr lang="en-US" sz="2800" dirty="0" smtClean="0"/>
              <a:t> will copy that data to the requestor’s buffer until the requestor’s buffer is full or the ring buffer is exhausted.</a:t>
            </a:r>
            <a:r>
              <a:rPr lang="en-US" sz="2800" dirty="0" smtClean="0"/>
              <a:t> </a:t>
            </a:r>
          </a:p>
          <a:p>
            <a:endParaRPr lang="en-US" dirty="0" smtClean="0"/>
          </a:p>
          <a:p>
            <a:r>
              <a:rPr lang="en-US" sz="2800" dirty="0" smtClean="0"/>
              <a:t>If </a:t>
            </a:r>
            <a:r>
              <a:rPr lang="en-US" sz="2800" dirty="0" smtClean="0"/>
              <a:t>the ring buffer does not contain data (or not enough data to fill the requestor’s buffer), </a:t>
            </a:r>
            <a:r>
              <a:rPr lang="en-US" sz="2800" dirty="0" err="1" smtClean="0"/>
              <a:t>com_read</a:t>
            </a:r>
            <a:r>
              <a:rPr lang="en-US" sz="2800" dirty="0" smtClean="0"/>
              <a:t> will “reserve” the device by leaving the device’s status at READING.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COM_READ: outline I</a:t>
            </a:r>
          </a:p>
        </p:txBody>
      </p:sp>
      <p:sp>
        <p:nvSpPr>
          <p:cNvPr id="29699" name="Rectangle 3"/>
          <p:cNvSpPr>
            <a:spLocks noGrp="1" noChangeArrowheads="1"/>
          </p:cNvSpPr>
          <p:nvPr>
            <p:ph idx="1"/>
          </p:nvPr>
        </p:nvSpPr>
        <p:spPr/>
        <p:txBody>
          <a:bodyPr/>
          <a:lstStyle/>
          <a:p>
            <a:pPr eaLnBrk="1" hangingPunct="1">
              <a:lnSpc>
                <a:spcPct val="90000"/>
              </a:lnSpc>
            </a:pPr>
            <a:r>
              <a:rPr lang="en-US" sz="2000" smtClean="0"/>
              <a:t>Check parameters</a:t>
            </a:r>
          </a:p>
          <a:p>
            <a:pPr lvl="1" eaLnBrk="1" hangingPunct="1">
              <a:lnSpc>
                <a:spcPct val="90000"/>
              </a:lnSpc>
            </a:pPr>
            <a:r>
              <a:rPr lang="en-US" sz="2000" smtClean="0"/>
              <a:t>Check that the device is OPEN and IDLE, and that buffer and count pointers (parameters) are not null</a:t>
            </a:r>
          </a:p>
          <a:p>
            <a:pPr lvl="1" eaLnBrk="1" hangingPunct="1">
              <a:lnSpc>
                <a:spcPct val="90000"/>
              </a:lnSpc>
            </a:pPr>
            <a:r>
              <a:rPr lang="en-US" sz="2000" smtClean="0"/>
              <a:t>If any of these checks fail, return an error message</a:t>
            </a:r>
          </a:p>
          <a:p>
            <a:pPr eaLnBrk="1" hangingPunct="1">
              <a:lnSpc>
                <a:spcPct val="90000"/>
              </a:lnSpc>
            </a:pPr>
            <a:r>
              <a:rPr lang="en-US" sz="2000" smtClean="0"/>
              <a:t>Initialize the input buffer</a:t>
            </a:r>
          </a:p>
          <a:p>
            <a:pPr lvl="1" eaLnBrk="1" hangingPunct="1">
              <a:lnSpc>
                <a:spcPct val="90000"/>
              </a:lnSpc>
            </a:pPr>
            <a:r>
              <a:rPr lang="en-US" sz="2000" smtClean="0"/>
              <a:t>Save the address of the requestor’s buffer (parameter) to the input buffer in the DCB.  This will allow you to copy data into the requestor’s buffer directly from the DCB.  You also need to save the address of the count (parameter) to the DCB’s input count variable</a:t>
            </a:r>
          </a:p>
          <a:p>
            <a:pPr lvl="1" eaLnBrk="1" hangingPunct="1">
              <a:lnSpc>
                <a:spcPct val="90000"/>
              </a:lnSpc>
            </a:pPr>
            <a:r>
              <a:rPr lang="en-US" sz="2000" smtClean="0"/>
              <a:t>Set the input done count to 0</a:t>
            </a:r>
          </a:p>
          <a:p>
            <a:pPr eaLnBrk="1" hangingPunct="1">
              <a:lnSpc>
                <a:spcPct val="90000"/>
              </a:lnSpc>
            </a:pPr>
            <a:r>
              <a:rPr lang="en-US" sz="2000" smtClean="0"/>
              <a:t>Clear the event flag- indicates that an operation is beginning</a:t>
            </a:r>
          </a:p>
          <a:p>
            <a:pPr eaLnBrk="1" hangingPunct="1">
              <a:lnSpc>
                <a:spcPct val="90000"/>
              </a:lnSpc>
            </a:pPr>
            <a:r>
              <a:rPr lang="en-US" sz="2000" smtClean="0"/>
              <a:t>Disable interrupts, set device’s status to READING; now the system will know that a READ operation is under way </a:t>
            </a:r>
          </a:p>
          <a:p>
            <a:pPr lvl="1" eaLnBrk="1" hangingPunct="1">
              <a:lnSpc>
                <a:spcPct val="90000"/>
              </a:lnSpc>
            </a:pPr>
            <a:endParaRPr lang="en-US" sz="2000" smtClean="0"/>
          </a:p>
          <a:p>
            <a:pPr lvl="1" eaLnBrk="1" hangingPunct="1">
              <a:lnSpc>
                <a:spcPct val="90000"/>
              </a:lnSpc>
            </a:pPr>
            <a:endParaRPr lang="en-US" sz="2000" smtClean="0"/>
          </a:p>
          <a:p>
            <a:pPr eaLnBrk="1" hangingPunct="1">
              <a:lnSpc>
                <a:spcPct val="90000"/>
              </a:lnSpc>
            </a:pPr>
            <a:endParaRPr lang="en-US"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COM_READ: outline II</a:t>
            </a:r>
          </a:p>
        </p:txBody>
      </p:sp>
      <p:sp>
        <p:nvSpPr>
          <p:cNvPr id="30723" name="Rectangle 3"/>
          <p:cNvSpPr>
            <a:spLocks noGrp="1" noChangeArrowheads="1"/>
          </p:cNvSpPr>
          <p:nvPr>
            <p:ph idx="1"/>
          </p:nvPr>
        </p:nvSpPr>
        <p:spPr/>
        <p:txBody>
          <a:bodyPr/>
          <a:lstStyle/>
          <a:p>
            <a:pPr eaLnBrk="1" hangingPunct="1">
              <a:lnSpc>
                <a:spcPct val="80000"/>
              </a:lnSpc>
            </a:pPr>
            <a:r>
              <a:rPr lang="en-US" sz="1600" smtClean="0"/>
              <a:t>If the ring buffer contains characters that have not yet been read (you can check this by checking the ring buffer count field in the DCB), copy characters from the ring buffer to the requestor’s buffer until either the ring buffer is exhausted, the requestor’s buffer is full, or a ‘\r’ character is encountered (this mean that a return was pressed which indicates string termination)</a:t>
            </a:r>
          </a:p>
          <a:p>
            <a:pPr eaLnBrk="1" hangingPunct="1">
              <a:lnSpc>
                <a:spcPct val="80000"/>
              </a:lnSpc>
            </a:pPr>
            <a:r>
              <a:rPr lang="en-US" sz="1600" smtClean="0"/>
              <a:t>Re-enable interrupts</a:t>
            </a:r>
          </a:p>
          <a:p>
            <a:pPr eaLnBrk="1" hangingPunct="1">
              <a:lnSpc>
                <a:spcPct val="80000"/>
              </a:lnSpc>
            </a:pPr>
            <a:r>
              <a:rPr lang="en-US" sz="1600" smtClean="0"/>
              <a:t>If the requestor’s input buffer has not been filled (check this by checking if the input done is less than the input buffer size), return 0.  This will keep the device’s status at READING.  Since the status is READING, when a character is received later on, your interrupt handler will know to put the character in the requestor’s buffer, not the ring buffer.</a:t>
            </a:r>
          </a:p>
          <a:p>
            <a:pPr eaLnBrk="1" hangingPunct="1">
              <a:lnSpc>
                <a:spcPct val="80000"/>
              </a:lnSpc>
            </a:pPr>
            <a:r>
              <a:rPr lang="en-US" sz="1600" smtClean="0"/>
              <a:t>If you have not returned from the com_read function by this point, that means that the input buffer is filled and READ operation is over with.  You now need to perform some wrap up functions to the read:</a:t>
            </a:r>
          </a:p>
          <a:p>
            <a:pPr eaLnBrk="1" hangingPunct="1">
              <a:lnSpc>
                <a:spcPct val="80000"/>
              </a:lnSpc>
            </a:pPr>
            <a:r>
              <a:rPr lang="en-US" sz="1600" smtClean="0"/>
              <a:t>You need to null terminate the input buffer (add a \0 to the end of the buffer).</a:t>
            </a:r>
          </a:p>
          <a:p>
            <a:pPr eaLnBrk="1" hangingPunct="1">
              <a:lnSpc>
                <a:spcPct val="80000"/>
              </a:lnSpc>
            </a:pPr>
            <a:r>
              <a:rPr lang="en-US" sz="1600" smtClean="0"/>
              <a:t>Set status to IDLE and set the event flag to indicate event completion</a:t>
            </a:r>
          </a:p>
          <a:p>
            <a:pPr eaLnBrk="1" hangingPunct="1">
              <a:lnSpc>
                <a:spcPct val="80000"/>
              </a:lnSpc>
            </a:pPr>
            <a:r>
              <a:rPr lang="en-US" sz="1600" smtClean="0"/>
              <a:t>Return the actual count of characters you placed in the input buffer (this is stored in the input done variable in your DCB) to the input count variable in the DCB… this lets the calling process know how many character you placed in the buffer.</a:t>
            </a:r>
          </a:p>
          <a:p>
            <a:pPr eaLnBrk="1" hangingPunct="1">
              <a:lnSpc>
                <a:spcPct val="80000"/>
              </a:lnSpc>
            </a:pPr>
            <a:endParaRPr lang="en-US" sz="140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Overview of reading a string using the com_port driver</a:t>
            </a:r>
          </a:p>
        </p:txBody>
      </p:sp>
      <p:sp>
        <p:nvSpPr>
          <p:cNvPr id="17411" name="Rectangle 3"/>
          <p:cNvSpPr>
            <a:spLocks noGrp="1" noChangeArrowheads="1"/>
          </p:cNvSpPr>
          <p:nvPr>
            <p:ph idx="1"/>
          </p:nvPr>
        </p:nvSpPr>
        <p:spPr/>
        <p:txBody>
          <a:bodyPr>
            <a:normAutofit lnSpcReduction="10000"/>
          </a:bodyPr>
          <a:lstStyle/>
          <a:p>
            <a:pPr marL="590550" indent="-590550" eaLnBrk="1" hangingPunct="1">
              <a:lnSpc>
                <a:spcPct val="80000"/>
              </a:lnSpc>
              <a:buFont typeface="Wingdings" pitchFamily="2" charset="2"/>
              <a:buAutoNum type="arabicPeriod"/>
            </a:pPr>
            <a:r>
              <a:rPr lang="en-US" sz="1600" dirty="0" smtClean="0"/>
              <a:t>A process calls </a:t>
            </a:r>
            <a:r>
              <a:rPr lang="en-US" sz="1600" dirty="0" err="1" smtClean="0"/>
              <a:t>com_read</a:t>
            </a:r>
            <a:r>
              <a:rPr lang="en-US" sz="1600" dirty="0" smtClean="0"/>
              <a:t> and passes it a buffer </a:t>
            </a:r>
            <a:r>
              <a:rPr lang="en-US" sz="1600" dirty="0" smtClean="0"/>
              <a:t>and the number of characters to read</a:t>
            </a:r>
          </a:p>
          <a:p>
            <a:pPr marL="590550" indent="-590550" eaLnBrk="1" hangingPunct="1">
              <a:lnSpc>
                <a:spcPct val="80000"/>
              </a:lnSpc>
              <a:buFont typeface="Wingdings" pitchFamily="2" charset="2"/>
              <a:buAutoNum type="arabicPeriod"/>
            </a:pPr>
            <a:endParaRPr lang="en-US" sz="1600" dirty="0" smtClean="0"/>
          </a:p>
          <a:p>
            <a:pPr marL="590550" indent="-590550" eaLnBrk="1" hangingPunct="1">
              <a:lnSpc>
                <a:spcPct val="80000"/>
              </a:lnSpc>
              <a:buFont typeface="Wingdings" pitchFamily="2" charset="2"/>
              <a:buAutoNum type="arabicPeriod"/>
            </a:pPr>
            <a:r>
              <a:rPr lang="en-US" sz="1600" dirty="0" err="1" smtClean="0"/>
              <a:t>com_read</a:t>
            </a:r>
            <a:r>
              <a:rPr lang="en-US" sz="1600" dirty="0" smtClean="0"/>
              <a:t> checks if there is unread data in the ring buffer (</a:t>
            </a:r>
            <a:r>
              <a:rPr lang="en-US" sz="1600" dirty="0" smtClean="0"/>
              <a:t>data is stored here when no process is requesting). If there is data, it is transferred to the </a:t>
            </a:r>
            <a:r>
              <a:rPr lang="en-US" sz="1600" dirty="0" err="1" smtClean="0"/>
              <a:t>proc’s</a:t>
            </a:r>
            <a:r>
              <a:rPr lang="en-US" sz="1600" dirty="0" smtClean="0"/>
              <a:t> buffer</a:t>
            </a:r>
          </a:p>
          <a:p>
            <a:pPr marL="590550" indent="-590550" eaLnBrk="1" hangingPunct="1">
              <a:lnSpc>
                <a:spcPct val="80000"/>
              </a:lnSpc>
              <a:buFont typeface="Wingdings" pitchFamily="2" charset="2"/>
              <a:buAutoNum type="arabicPeriod"/>
            </a:pPr>
            <a:endParaRPr lang="en-US" sz="1600" dirty="0" smtClean="0"/>
          </a:p>
          <a:p>
            <a:pPr marL="590550" indent="-590550" eaLnBrk="1" hangingPunct="1">
              <a:lnSpc>
                <a:spcPct val="80000"/>
              </a:lnSpc>
              <a:buFont typeface="Wingdings" pitchFamily="2" charset="2"/>
              <a:buAutoNum type="arabicPeriod"/>
            </a:pPr>
            <a:r>
              <a:rPr lang="en-US" sz="1600" dirty="0" smtClean="0"/>
              <a:t>If </a:t>
            </a:r>
            <a:r>
              <a:rPr lang="en-US" sz="1600" dirty="0" smtClean="0"/>
              <a:t>the requestor’s buffer is filled, </a:t>
            </a:r>
            <a:r>
              <a:rPr lang="en-US" sz="1600" dirty="0" err="1" smtClean="0"/>
              <a:t>com_read</a:t>
            </a:r>
            <a:r>
              <a:rPr lang="en-US" sz="1600" dirty="0" smtClean="0"/>
              <a:t> indicates that </a:t>
            </a:r>
            <a:r>
              <a:rPr lang="en-US" sz="1600" dirty="0" smtClean="0"/>
              <a:t>the I/O operation is completed and that the device is free.  If the </a:t>
            </a:r>
            <a:r>
              <a:rPr lang="en-US" sz="1600" dirty="0" err="1" smtClean="0"/>
              <a:t>requstor’s</a:t>
            </a:r>
            <a:r>
              <a:rPr lang="en-US" sz="1600" dirty="0" smtClean="0"/>
              <a:t> buffer is not filled, </a:t>
            </a:r>
            <a:r>
              <a:rPr lang="en-US" sz="1600" dirty="0" err="1" smtClean="0"/>
              <a:t>com_read</a:t>
            </a:r>
            <a:r>
              <a:rPr lang="en-US" sz="1600" dirty="0" smtClean="0"/>
              <a:t> </a:t>
            </a:r>
            <a:r>
              <a:rPr lang="en-US" sz="1600" dirty="0" smtClean="0"/>
              <a:t>will leave the device in a state indicated that more data is needed</a:t>
            </a:r>
            <a:r>
              <a:rPr lang="en-US" sz="1600" dirty="0" smtClean="0"/>
              <a:t>.</a:t>
            </a:r>
          </a:p>
          <a:p>
            <a:pPr marL="590550" indent="-590550" eaLnBrk="1" hangingPunct="1">
              <a:lnSpc>
                <a:spcPct val="80000"/>
              </a:lnSpc>
              <a:buFont typeface="Wingdings" pitchFamily="2" charset="2"/>
              <a:buAutoNum type="arabicPeriod"/>
            </a:pPr>
            <a:endParaRPr lang="en-US" sz="1600" dirty="0" smtClean="0"/>
          </a:p>
          <a:p>
            <a:pPr marL="590550" indent="-590550" eaLnBrk="1" hangingPunct="1">
              <a:lnSpc>
                <a:spcPct val="80000"/>
              </a:lnSpc>
              <a:buFont typeface="Wingdings" pitchFamily="2" charset="2"/>
              <a:buAutoNum type="arabicPeriod"/>
            </a:pPr>
            <a:r>
              <a:rPr lang="en-US" sz="1600" dirty="0" smtClean="0"/>
              <a:t>At some point, another byte will be written to the serial port, which will trigger your first level interrupt handler.  The first level interrupt handler will then call the second level handler for </a:t>
            </a:r>
            <a:r>
              <a:rPr lang="en-US" sz="1600" dirty="0" err="1" smtClean="0"/>
              <a:t>com_read</a:t>
            </a:r>
            <a:r>
              <a:rPr lang="en-US" sz="1600" dirty="0" smtClean="0"/>
              <a:t>.  </a:t>
            </a:r>
            <a:endParaRPr lang="en-US" sz="1600" dirty="0" smtClean="0"/>
          </a:p>
          <a:p>
            <a:pPr marL="590550" indent="-590550" eaLnBrk="1" hangingPunct="1">
              <a:lnSpc>
                <a:spcPct val="80000"/>
              </a:lnSpc>
              <a:buFont typeface="Wingdings" pitchFamily="2" charset="2"/>
              <a:buAutoNum type="arabicPeriod"/>
            </a:pPr>
            <a:endParaRPr lang="en-US" sz="1600" dirty="0" smtClean="0"/>
          </a:p>
          <a:p>
            <a:pPr marL="590550" indent="-590550" eaLnBrk="1" hangingPunct="1">
              <a:lnSpc>
                <a:spcPct val="80000"/>
              </a:lnSpc>
              <a:buFont typeface="Wingdings" pitchFamily="2" charset="2"/>
              <a:buAutoNum type="arabicPeriod"/>
            </a:pPr>
            <a:r>
              <a:rPr lang="en-US" sz="1600" dirty="0" smtClean="0"/>
              <a:t>The </a:t>
            </a:r>
            <a:r>
              <a:rPr lang="en-US" sz="1600" dirty="0" smtClean="0"/>
              <a:t>second level handler will check if there is a process still in need of data by checking the device’s status.  If the status indicates this, this handler will transfer the byte to the requestor’s buffer.  If not, this handler will transfer the byte to the ring buffer so it can be retrieved later.  </a:t>
            </a:r>
            <a:endParaRPr lang="en-US" sz="1600" dirty="0" smtClean="0"/>
          </a:p>
          <a:p>
            <a:pPr marL="590550" indent="-590550" eaLnBrk="1" hangingPunct="1">
              <a:lnSpc>
                <a:spcPct val="80000"/>
              </a:lnSpc>
              <a:buFont typeface="Wingdings" pitchFamily="2" charset="2"/>
              <a:buAutoNum type="arabicPeriod"/>
            </a:pPr>
            <a:endParaRPr lang="en-US" sz="1600" dirty="0" smtClean="0"/>
          </a:p>
          <a:p>
            <a:pPr marL="590550" indent="-590550" eaLnBrk="1" hangingPunct="1">
              <a:lnSpc>
                <a:spcPct val="80000"/>
              </a:lnSpc>
              <a:buFont typeface="Wingdings" pitchFamily="2" charset="2"/>
              <a:buAutoNum type="arabicPeriod"/>
            </a:pPr>
            <a:r>
              <a:rPr lang="en-US" sz="1600" dirty="0" smtClean="0"/>
              <a:t>Once </a:t>
            </a:r>
            <a:r>
              <a:rPr lang="en-US" sz="1600" dirty="0" smtClean="0"/>
              <a:t>the requestor’s buffer is filled, the second level interrupt handler will indicate the I/O operation is complete.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Com_write</a:t>
            </a:r>
          </a:p>
        </p:txBody>
      </p:sp>
      <p:sp>
        <p:nvSpPr>
          <p:cNvPr id="31747" name="Rectangle 3"/>
          <p:cNvSpPr>
            <a:spLocks noGrp="1" noChangeArrowheads="1"/>
          </p:cNvSpPr>
          <p:nvPr>
            <p:ph idx="1"/>
          </p:nvPr>
        </p:nvSpPr>
        <p:spPr/>
        <p:txBody>
          <a:bodyPr/>
          <a:lstStyle/>
          <a:p>
            <a:pPr eaLnBrk="1" hangingPunct="1">
              <a:lnSpc>
                <a:spcPct val="90000"/>
              </a:lnSpc>
              <a:buFont typeface="Wingdings" pitchFamily="2" charset="2"/>
              <a:buNone/>
            </a:pPr>
            <a:r>
              <a:rPr lang="en-US" sz="2200" smtClean="0"/>
              <a:t>int com_write(char * buf_p, int *count_p);</a:t>
            </a:r>
          </a:p>
          <a:p>
            <a:pPr eaLnBrk="1" hangingPunct="1">
              <a:lnSpc>
                <a:spcPct val="90000"/>
              </a:lnSpc>
            </a:pPr>
            <a:r>
              <a:rPr lang="en-US" sz="2200" smtClean="0"/>
              <a:t>Parameters</a:t>
            </a:r>
          </a:p>
          <a:p>
            <a:pPr lvl="1" eaLnBrk="1" hangingPunct="1">
              <a:lnSpc>
                <a:spcPct val="90000"/>
              </a:lnSpc>
            </a:pPr>
            <a:r>
              <a:rPr lang="en-US" sz="2000" smtClean="0"/>
              <a:t>buf_p: pointer to the starting address of the buffer containing the block of characters to be written</a:t>
            </a:r>
          </a:p>
          <a:p>
            <a:pPr lvl="1" eaLnBrk="1" hangingPunct="1">
              <a:lnSpc>
                <a:spcPct val="90000"/>
              </a:lnSpc>
            </a:pPr>
            <a:r>
              <a:rPr lang="en-US" sz="2000" smtClean="0"/>
              <a:t>count_p: address of the integer count value indicating the number of characters to be written</a:t>
            </a:r>
          </a:p>
          <a:p>
            <a:pPr eaLnBrk="1" hangingPunct="1">
              <a:lnSpc>
                <a:spcPct val="90000"/>
              </a:lnSpc>
            </a:pPr>
            <a:r>
              <a:rPr lang="en-US" sz="2200" smtClean="0"/>
              <a:t>Return</a:t>
            </a:r>
          </a:p>
          <a:p>
            <a:pPr lvl="1" eaLnBrk="1" hangingPunct="1">
              <a:lnSpc>
                <a:spcPct val="90000"/>
              </a:lnSpc>
            </a:pPr>
            <a:r>
              <a:rPr lang="en-US" sz="2000" smtClean="0"/>
              <a:t>0 if no error</a:t>
            </a:r>
          </a:p>
          <a:p>
            <a:pPr lvl="1" eaLnBrk="1" hangingPunct="1">
              <a:lnSpc>
                <a:spcPct val="90000"/>
              </a:lnSpc>
            </a:pPr>
            <a:r>
              <a:rPr lang="en-US" sz="2000" smtClean="0"/>
              <a:t>-401 if serial port not open</a:t>
            </a:r>
          </a:p>
          <a:p>
            <a:pPr lvl="1" eaLnBrk="1" hangingPunct="1">
              <a:lnSpc>
                <a:spcPct val="90000"/>
              </a:lnSpc>
            </a:pPr>
            <a:r>
              <a:rPr lang="en-US" sz="2000" smtClean="0"/>
              <a:t>-402 is invalid buffer address</a:t>
            </a:r>
          </a:p>
          <a:p>
            <a:pPr lvl="1" eaLnBrk="1" hangingPunct="1">
              <a:lnSpc>
                <a:spcPct val="90000"/>
              </a:lnSpc>
            </a:pPr>
            <a:r>
              <a:rPr lang="en-US" sz="2000" smtClean="0"/>
              <a:t>-403 if invalid count address or count value</a:t>
            </a:r>
          </a:p>
          <a:p>
            <a:pPr lvl="1" eaLnBrk="1" hangingPunct="1">
              <a:lnSpc>
                <a:spcPct val="90000"/>
              </a:lnSpc>
            </a:pPr>
            <a:r>
              <a:rPr lang="en-US" sz="2000" smtClean="0"/>
              <a:t>-404 if device busy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Next Week</a:t>
            </a:r>
          </a:p>
        </p:txBody>
      </p:sp>
      <p:sp>
        <p:nvSpPr>
          <p:cNvPr id="9219" name="Rectangle 3"/>
          <p:cNvSpPr>
            <a:spLocks noGrp="1" noChangeArrowheads="1"/>
          </p:cNvSpPr>
          <p:nvPr>
            <p:ph idx="1"/>
          </p:nvPr>
        </p:nvSpPr>
        <p:spPr/>
        <p:txBody>
          <a:bodyPr>
            <a:normAutofit/>
          </a:bodyPr>
          <a:lstStyle/>
          <a:p>
            <a:pPr eaLnBrk="1" hangingPunct="1">
              <a:lnSpc>
                <a:spcPct val="80000"/>
              </a:lnSpc>
            </a:pPr>
            <a:r>
              <a:rPr lang="en-US" sz="3200" dirty="0" smtClean="0"/>
              <a:t>Reminder:  R3 &amp; R4 is due next Friday.</a:t>
            </a:r>
          </a:p>
          <a:p>
            <a:pPr eaLnBrk="1" hangingPunct="1">
              <a:lnSpc>
                <a:spcPct val="80000"/>
              </a:lnSpc>
            </a:pPr>
            <a:endParaRPr lang="en-US" sz="3200" dirty="0" smtClean="0"/>
          </a:p>
          <a:p>
            <a:pPr eaLnBrk="1" hangingPunct="1">
              <a:lnSpc>
                <a:spcPct val="80000"/>
              </a:lnSpc>
            </a:pPr>
            <a:r>
              <a:rPr lang="en-US" sz="3200" dirty="0" smtClean="0"/>
              <a:t>No documentation due.  You do not need to turn in a copy of your source code. Remember to update your manuals accordingly.</a:t>
            </a:r>
          </a:p>
          <a:p>
            <a:pPr eaLnBrk="1" hangingPunct="1">
              <a:lnSpc>
                <a:spcPct val="80000"/>
              </a:lnSpc>
            </a:pPr>
            <a:endParaRPr lang="en-US" sz="3200" dirty="0" smtClean="0"/>
          </a:p>
          <a:p>
            <a:pPr eaLnBrk="1" hangingPunct="1">
              <a:lnSpc>
                <a:spcPct val="80000"/>
              </a:lnSpc>
            </a:pPr>
            <a:r>
              <a:rPr lang="en-US" sz="3200" dirty="0" smtClean="0"/>
              <a:t>We’ll be using the same meeting time as modules R1 and R2, unless there is a new conflict.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Com_write: Summary</a:t>
            </a:r>
          </a:p>
        </p:txBody>
      </p:sp>
      <p:sp>
        <p:nvSpPr>
          <p:cNvPr id="32771" name="Rectangle 3"/>
          <p:cNvSpPr>
            <a:spLocks noGrp="1" noChangeArrowheads="1"/>
          </p:cNvSpPr>
          <p:nvPr>
            <p:ph idx="1"/>
          </p:nvPr>
        </p:nvSpPr>
        <p:spPr/>
        <p:txBody>
          <a:bodyPr>
            <a:normAutofit fontScale="92500" lnSpcReduction="10000"/>
          </a:bodyPr>
          <a:lstStyle/>
          <a:p>
            <a:pPr>
              <a:lnSpc>
                <a:spcPct val="80000"/>
              </a:lnSpc>
            </a:pPr>
            <a:r>
              <a:rPr lang="en-US" sz="2700" dirty="0" err="1" smtClean="0"/>
              <a:t>Com_write</a:t>
            </a:r>
            <a:r>
              <a:rPr lang="en-US" sz="2700" dirty="0" smtClean="0"/>
              <a:t> </a:t>
            </a:r>
            <a:r>
              <a:rPr lang="en-US" sz="2700" dirty="0" smtClean="0"/>
              <a:t>is called to copy data from a buffer (the requestor’s output buffer- sent as a parameter) to the </a:t>
            </a:r>
            <a:r>
              <a:rPr lang="en-US" sz="2700" dirty="0" err="1" smtClean="0"/>
              <a:t>com_port</a:t>
            </a:r>
            <a:r>
              <a:rPr lang="en-US" sz="2700" dirty="0" smtClean="0"/>
              <a:t>.</a:t>
            </a:r>
            <a:r>
              <a:rPr lang="en-US" sz="2700" dirty="0" smtClean="0"/>
              <a:t> </a:t>
            </a:r>
          </a:p>
          <a:p>
            <a:pPr eaLnBrk="1" hangingPunct="1">
              <a:lnSpc>
                <a:spcPct val="80000"/>
              </a:lnSpc>
              <a:buFont typeface="Wingdings" pitchFamily="2" charset="2"/>
              <a:buNone/>
            </a:pPr>
            <a:endParaRPr lang="en-US" sz="2700" dirty="0" smtClean="0"/>
          </a:p>
          <a:p>
            <a:pPr>
              <a:lnSpc>
                <a:spcPct val="80000"/>
              </a:lnSpc>
            </a:pPr>
            <a:r>
              <a:rPr lang="en-US" sz="2700" dirty="0" smtClean="0"/>
              <a:t>The </a:t>
            </a:r>
            <a:r>
              <a:rPr lang="en-US" sz="2700" dirty="0" err="1" smtClean="0"/>
              <a:t>com_write</a:t>
            </a:r>
            <a:r>
              <a:rPr lang="en-US" sz="2700" dirty="0" smtClean="0"/>
              <a:t> function installs the requestor’s buffer into the DCB, but itself only writes a single character to the </a:t>
            </a:r>
            <a:r>
              <a:rPr lang="en-US" sz="2700" dirty="0" err="1" smtClean="0"/>
              <a:t>com_port</a:t>
            </a:r>
            <a:r>
              <a:rPr lang="en-US" sz="2700" dirty="0" smtClean="0"/>
              <a:t>.</a:t>
            </a:r>
            <a:r>
              <a:rPr lang="en-US" sz="2700" dirty="0" smtClean="0"/>
              <a:t> </a:t>
            </a:r>
          </a:p>
          <a:p>
            <a:pPr>
              <a:lnSpc>
                <a:spcPct val="80000"/>
              </a:lnSpc>
            </a:pPr>
            <a:endParaRPr lang="en-US" sz="2700" dirty="0" smtClean="0"/>
          </a:p>
          <a:p>
            <a:pPr>
              <a:lnSpc>
                <a:spcPct val="80000"/>
              </a:lnSpc>
            </a:pPr>
            <a:r>
              <a:rPr lang="en-US" sz="2700" dirty="0" smtClean="0"/>
              <a:t>Once </a:t>
            </a:r>
            <a:r>
              <a:rPr lang="en-US" sz="2700" dirty="0" smtClean="0"/>
              <a:t>that character is written to the device, an interrupt is generated which will trigger your interrupt handler, which will call the second level interrupt handler which will cause another character to be written, which will generate another interrupt, and another character will be written, etc.. until all characters in the buffer have been written.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COM_WRITE: OUTLINE</a:t>
            </a:r>
          </a:p>
        </p:txBody>
      </p:sp>
      <p:sp>
        <p:nvSpPr>
          <p:cNvPr id="33795" name="Rectangle 3"/>
          <p:cNvSpPr>
            <a:spLocks noGrp="1" noChangeArrowheads="1"/>
          </p:cNvSpPr>
          <p:nvPr>
            <p:ph idx="1"/>
          </p:nvPr>
        </p:nvSpPr>
        <p:spPr/>
        <p:txBody>
          <a:bodyPr/>
          <a:lstStyle/>
          <a:p>
            <a:pPr eaLnBrk="1" hangingPunct="1">
              <a:lnSpc>
                <a:spcPct val="80000"/>
              </a:lnSpc>
            </a:pPr>
            <a:r>
              <a:rPr lang="en-US" sz="1400" dirty="0" smtClean="0"/>
              <a:t>Check the parameters</a:t>
            </a:r>
          </a:p>
          <a:p>
            <a:pPr lvl="1" eaLnBrk="1" hangingPunct="1">
              <a:lnSpc>
                <a:spcPct val="80000"/>
              </a:lnSpc>
            </a:pPr>
            <a:r>
              <a:rPr lang="en-US" sz="1400" dirty="0" smtClean="0"/>
              <a:t>Check that the device is open and idle and that the buffer and count parameters are not null.</a:t>
            </a:r>
          </a:p>
          <a:p>
            <a:pPr lvl="1" eaLnBrk="1" hangingPunct="1">
              <a:lnSpc>
                <a:spcPct val="80000"/>
              </a:lnSpc>
            </a:pPr>
            <a:r>
              <a:rPr lang="en-US" sz="1400" dirty="0" smtClean="0"/>
              <a:t>Return appropriate error code if one of these checks fail</a:t>
            </a:r>
          </a:p>
          <a:p>
            <a:pPr eaLnBrk="1" hangingPunct="1">
              <a:lnSpc>
                <a:spcPct val="80000"/>
              </a:lnSpc>
            </a:pPr>
            <a:r>
              <a:rPr lang="en-US" sz="1400" dirty="0" smtClean="0"/>
              <a:t>Install the output buffer in the DCB</a:t>
            </a:r>
          </a:p>
          <a:p>
            <a:pPr lvl="1" eaLnBrk="1" hangingPunct="1">
              <a:lnSpc>
                <a:spcPct val="80000"/>
              </a:lnSpc>
            </a:pPr>
            <a:r>
              <a:rPr lang="en-US" sz="1400" dirty="0" smtClean="0"/>
              <a:t>Save the address of the requestor’s buffer in the DCB’s output buffer pointer, as well as the count.  Set the output done count to 0</a:t>
            </a:r>
          </a:p>
          <a:p>
            <a:pPr eaLnBrk="1" hangingPunct="1">
              <a:lnSpc>
                <a:spcPct val="80000"/>
              </a:lnSpc>
            </a:pPr>
            <a:r>
              <a:rPr lang="en-US" sz="1400" dirty="0" smtClean="0"/>
              <a:t>Set status to WRITING</a:t>
            </a:r>
          </a:p>
          <a:p>
            <a:pPr eaLnBrk="1" hangingPunct="1">
              <a:lnSpc>
                <a:spcPct val="80000"/>
              </a:lnSpc>
            </a:pPr>
            <a:r>
              <a:rPr lang="en-US" sz="1400" dirty="0" smtClean="0"/>
              <a:t>Clear the event flag- this indicates that an operation is in progress</a:t>
            </a:r>
          </a:p>
          <a:p>
            <a:pPr eaLnBrk="1" hangingPunct="1">
              <a:lnSpc>
                <a:spcPct val="80000"/>
              </a:lnSpc>
            </a:pPr>
            <a:r>
              <a:rPr lang="en-US" sz="1400" dirty="0" smtClean="0"/>
              <a:t>Write the first character to the com port</a:t>
            </a:r>
          </a:p>
          <a:p>
            <a:pPr lvl="1" eaLnBrk="1" hangingPunct="1">
              <a:lnSpc>
                <a:spcPct val="80000"/>
              </a:lnSpc>
            </a:pPr>
            <a:r>
              <a:rPr lang="en-US" sz="1400" dirty="0" err="1" smtClean="0"/>
              <a:t>outportb</a:t>
            </a:r>
            <a:r>
              <a:rPr lang="en-US" sz="1400" dirty="0" smtClean="0"/>
              <a:t>(COM1_BASE, *</a:t>
            </a:r>
            <a:r>
              <a:rPr lang="en-US" sz="1400" dirty="0" err="1" smtClean="0"/>
              <a:t>DCB.outputbuff</a:t>
            </a:r>
            <a:r>
              <a:rPr lang="en-US" sz="1400" dirty="0" smtClean="0"/>
              <a:t>)</a:t>
            </a:r>
          </a:p>
          <a:p>
            <a:pPr eaLnBrk="1" hangingPunct="1">
              <a:lnSpc>
                <a:spcPct val="80000"/>
              </a:lnSpc>
            </a:pPr>
            <a:r>
              <a:rPr lang="en-US" sz="1400" dirty="0" smtClean="0"/>
              <a:t>Advance the </a:t>
            </a:r>
            <a:r>
              <a:rPr lang="en-US" sz="1400" dirty="0" err="1" smtClean="0"/>
              <a:t>outputbuffer</a:t>
            </a:r>
            <a:r>
              <a:rPr lang="en-US" sz="1400" dirty="0" smtClean="0"/>
              <a:t> (</a:t>
            </a:r>
            <a:r>
              <a:rPr lang="en-US" sz="1400" dirty="0" err="1" smtClean="0"/>
              <a:t>outputbuff</a:t>
            </a:r>
            <a:r>
              <a:rPr lang="en-US" sz="1400" dirty="0" smtClean="0"/>
              <a:t>++) so that when </a:t>
            </a:r>
            <a:r>
              <a:rPr lang="en-US" sz="1400" dirty="0" err="1" smtClean="0"/>
              <a:t>com_write</a:t>
            </a:r>
            <a:r>
              <a:rPr lang="en-US" sz="1400" dirty="0" smtClean="0"/>
              <a:t> is called again the next character will be written, and increment the </a:t>
            </a:r>
            <a:r>
              <a:rPr lang="en-US" sz="1400" dirty="0" err="1" smtClean="0"/>
              <a:t>outputdone</a:t>
            </a:r>
            <a:r>
              <a:rPr lang="en-US" sz="1400" dirty="0" smtClean="0"/>
              <a:t> counter to keep track of how many characters you have written.</a:t>
            </a:r>
          </a:p>
          <a:p>
            <a:pPr eaLnBrk="1" hangingPunct="1">
              <a:lnSpc>
                <a:spcPct val="80000"/>
              </a:lnSpc>
            </a:pPr>
            <a:r>
              <a:rPr lang="en-US" sz="1400" dirty="0" smtClean="0"/>
              <a:t>Enable write interrupts- so when the character you write in the step above actually gets written, the interrupt generated by that event will be seen and captured by the CPU and your interrupt handler will be called.</a:t>
            </a:r>
          </a:p>
          <a:p>
            <a:pPr lvl="1" eaLnBrk="1" hangingPunct="1">
              <a:lnSpc>
                <a:spcPct val="80000"/>
              </a:lnSpc>
              <a:buFontTx/>
              <a:buNone/>
            </a:pPr>
            <a:r>
              <a:rPr lang="en-US" sz="1400" dirty="0" smtClean="0"/>
              <a:t>	mask = </a:t>
            </a:r>
            <a:r>
              <a:rPr lang="en-US" sz="1400" dirty="0" err="1" smtClean="0"/>
              <a:t>inportb</a:t>
            </a:r>
            <a:r>
              <a:rPr lang="en-US" sz="1400" dirty="0" smtClean="0"/>
              <a:t>(COM1_INT_EN);</a:t>
            </a:r>
          </a:p>
          <a:p>
            <a:pPr lvl="1" eaLnBrk="1" hangingPunct="1">
              <a:lnSpc>
                <a:spcPct val="80000"/>
              </a:lnSpc>
              <a:buFontTx/>
              <a:buNone/>
            </a:pPr>
            <a:r>
              <a:rPr lang="en-US" sz="1400" dirty="0" smtClean="0"/>
              <a:t>	mask = mask | 0x02;</a:t>
            </a:r>
          </a:p>
          <a:p>
            <a:pPr lvl="1" eaLnBrk="1" hangingPunct="1">
              <a:lnSpc>
                <a:spcPct val="80000"/>
              </a:lnSpc>
              <a:buFontTx/>
              <a:buNone/>
            </a:pPr>
            <a:r>
              <a:rPr lang="en-US" sz="1400" dirty="0" smtClean="0"/>
              <a:t>	</a:t>
            </a:r>
            <a:r>
              <a:rPr lang="en-US" sz="1400" dirty="0" err="1" smtClean="0"/>
              <a:t>outportb</a:t>
            </a:r>
            <a:r>
              <a:rPr lang="en-US" sz="1400" dirty="0" smtClean="0"/>
              <a:t>(COM1_INT_EN,mask);</a:t>
            </a:r>
          </a:p>
          <a:p>
            <a:pPr eaLnBrk="1" hangingPunct="1">
              <a:lnSpc>
                <a:spcPct val="80000"/>
              </a:lnSpc>
            </a:pPr>
            <a:r>
              <a:rPr lang="en-US" sz="1400" dirty="0" smtClean="0"/>
              <a:t>Return 0</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Overview of writing a character string using the driver</a:t>
            </a:r>
          </a:p>
        </p:txBody>
      </p:sp>
      <p:sp>
        <p:nvSpPr>
          <p:cNvPr id="16387" name="Rectangle 3"/>
          <p:cNvSpPr>
            <a:spLocks noGrp="1" noChangeArrowheads="1"/>
          </p:cNvSpPr>
          <p:nvPr>
            <p:ph idx="1"/>
          </p:nvPr>
        </p:nvSpPr>
        <p:spPr/>
        <p:txBody>
          <a:bodyPr>
            <a:normAutofit/>
          </a:bodyPr>
          <a:lstStyle/>
          <a:p>
            <a:pPr marL="590550" indent="-590550" eaLnBrk="1" hangingPunct="1">
              <a:lnSpc>
                <a:spcPct val="80000"/>
              </a:lnSpc>
              <a:buFont typeface="Wingdings" pitchFamily="2" charset="2"/>
              <a:buAutoNum type="arabicPeriod"/>
            </a:pPr>
            <a:r>
              <a:rPr lang="en-US" sz="2000" dirty="0" smtClean="0"/>
              <a:t>A process calls </a:t>
            </a:r>
            <a:r>
              <a:rPr lang="en-US" sz="2000" dirty="0" err="1" smtClean="0"/>
              <a:t>com_write</a:t>
            </a:r>
            <a:r>
              <a:rPr lang="en-US" sz="2000" dirty="0" smtClean="0"/>
              <a:t> with a string to write</a:t>
            </a:r>
          </a:p>
          <a:p>
            <a:pPr marL="590550" indent="-590550" eaLnBrk="1" hangingPunct="1">
              <a:lnSpc>
                <a:spcPct val="80000"/>
              </a:lnSpc>
              <a:buFont typeface="Wingdings" pitchFamily="2" charset="2"/>
              <a:buAutoNum type="arabicPeriod"/>
            </a:pPr>
            <a:endParaRPr lang="en-US" sz="2000" dirty="0" smtClean="0"/>
          </a:p>
          <a:p>
            <a:pPr marL="590550" indent="-590550" eaLnBrk="1" hangingPunct="1">
              <a:lnSpc>
                <a:spcPct val="80000"/>
              </a:lnSpc>
              <a:buFont typeface="Wingdings" pitchFamily="2" charset="2"/>
              <a:buAutoNum type="arabicPeriod"/>
            </a:pPr>
            <a:r>
              <a:rPr lang="en-US" sz="2000" dirty="0" smtClean="0"/>
              <a:t>If the device is free, </a:t>
            </a:r>
            <a:r>
              <a:rPr lang="en-US" sz="2000" dirty="0" err="1" smtClean="0"/>
              <a:t>com_write</a:t>
            </a:r>
            <a:r>
              <a:rPr lang="en-US" sz="2000" dirty="0" smtClean="0"/>
              <a:t> will flag the device as busy, then write the first character in the buffer to the serial port </a:t>
            </a:r>
          </a:p>
          <a:p>
            <a:pPr marL="590550" indent="-590550" eaLnBrk="1" hangingPunct="1">
              <a:lnSpc>
                <a:spcPct val="80000"/>
              </a:lnSpc>
              <a:buFont typeface="Wingdings" pitchFamily="2" charset="2"/>
              <a:buAutoNum type="arabicPeriod"/>
            </a:pPr>
            <a:endParaRPr lang="en-US" sz="2000" dirty="0" smtClean="0"/>
          </a:p>
          <a:p>
            <a:pPr marL="590550" indent="-590550" eaLnBrk="1" hangingPunct="1">
              <a:lnSpc>
                <a:spcPct val="80000"/>
              </a:lnSpc>
              <a:buFont typeface="Wingdings" pitchFamily="2" charset="2"/>
              <a:buAutoNum type="arabicPeriod"/>
            </a:pPr>
            <a:r>
              <a:rPr lang="en-US" sz="2000" dirty="0" smtClean="0"/>
              <a:t>Once written, an interrupt is generated. This triggers the first-level interrupt handler. The handler determines the interrupt’s cause was a byte being written, then triggers the second-level interrupt handler for writing.</a:t>
            </a:r>
          </a:p>
          <a:p>
            <a:pPr marL="590550" indent="-590550" eaLnBrk="1" hangingPunct="1">
              <a:lnSpc>
                <a:spcPct val="80000"/>
              </a:lnSpc>
              <a:buFont typeface="Wingdings" pitchFamily="2" charset="2"/>
              <a:buAutoNum type="arabicPeriod"/>
            </a:pPr>
            <a:endParaRPr lang="en-US" sz="2000" dirty="0" smtClean="0"/>
          </a:p>
          <a:p>
            <a:pPr marL="590550" indent="-590550" eaLnBrk="1" hangingPunct="1">
              <a:lnSpc>
                <a:spcPct val="80000"/>
              </a:lnSpc>
              <a:buFont typeface="Wingdings" pitchFamily="2" charset="2"/>
              <a:buAutoNum type="arabicPeriod"/>
            </a:pPr>
            <a:r>
              <a:rPr lang="en-US" sz="2000" dirty="0" smtClean="0"/>
              <a:t>If there are any more bytes left to be written, the second level handler will write the next one.  If there are no bytes left to be written, the second level handler will indicate that the I/O operation is completed.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First Level Interrupt Handler- Summary</a:t>
            </a:r>
          </a:p>
        </p:txBody>
      </p:sp>
      <p:sp>
        <p:nvSpPr>
          <p:cNvPr id="34819" name="Rectangle 3"/>
          <p:cNvSpPr>
            <a:spLocks noGrp="1" noChangeArrowheads="1"/>
          </p:cNvSpPr>
          <p:nvPr>
            <p:ph idx="1"/>
          </p:nvPr>
        </p:nvSpPr>
        <p:spPr/>
        <p:txBody>
          <a:bodyPr/>
          <a:lstStyle/>
          <a:p>
            <a:pPr eaLnBrk="1" hangingPunct="1"/>
            <a:r>
              <a:rPr lang="en-US" smtClean="0"/>
              <a:t>This interrupt handler will be called when an I/O interrupt on the com port is generated.  It will determine the cause of the interrupt (either a read or a write), and will call the appropriate second level interrupt handler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Interrupt Handler: Outline</a:t>
            </a:r>
          </a:p>
        </p:txBody>
      </p:sp>
      <p:sp>
        <p:nvSpPr>
          <p:cNvPr id="35843" name="Rectangle 3"/>
          <p:cNvSpPr>
            <a:spLocks noGrp="1" noChangeArrowheads="1"/>
          </p:cNvSpPr>
          <p:nvPr>
            <p:ph idx="1"/>
          </p:nvPr>
        </p:nvSpPr>
        <p:spPr/>
        <p:txBody>
          <a:bodyPr/>
          <a:lstStyle/>
          <a:p>
            <a:pPr marL="590550" indent="-590550" eaLnBrk="1" hangingPunct="1">
              <a:lnSpc>
                <a:spcPct val="80000"/>
              </a:lnSpc>
              <a:buFont typeface="Wingdings" pitchFamily="2" charset="2"/>
              <a:buNone/>
            </a:pPr>
            <a:r>
              <a:rPr lang="en-US" sz="2200" smtClean="0"/>
              <a:t>void interrupt name_it();</a:t>
            </a:r>
          </a:p>
          <a:p>
            <a:pPr marL="590550" indent="-590550" eaLnBrk="1" hangingPunct="1">
              <a:lnSpc>
                <a:spcPct val="80000"/>
              </a:lnSpc>
            </a:pPr>
            <a:r>
              <a:rPr lang="en-US" sz="2200" smtClean="0"/>
              <a:t>Name it whatever you like.</a:t>
            </a:r>
          </a:p>
          <a:p>
            <a:pPr marL="590550" indent="-590550" eaLnBrk="1" hangingPunct="1">
              <a:lnSpc>
                <a:spcPct val="80000"/>
              </a:lnSpc>
            </a:pPr>
            <a:r>
              <a:rPr lang="en-US" sz="2200" smtClean="0"/>
              <a:t>Outline:</a:t>
            </a:r>
          </a:p>
          <a:p>
            <a:pPr marL="952500" lvl="1" indent="-495300" eaLnBrk="1" hangingPunct="1">
              <a:lnSpc>
                <a:spcPct val="80000"/>
              </a:lnSpc>
            </a:pPr>
            <a:r>
              <a:rPr lang="en-US" sz="1700" smtClean="0"/>
              <a:t>If port is not open, clear the interrupt by sending the end of interrupt code to the PIC command register and return.  You clear the interrupt to indicate that it has been handled</a:t>
            </a:r>
          </a:p>
          <a:p>
            <a:pPr marL="952500" lvl="1" indent="-495300" eaLnBrk="1" hangingPunct="1">
              <a:lnSpc>
                <a:spcPct val="80000"/>
              </a:lnSpc>
            </a:pPr>
            <a:r>
              <a:rPr lang="en-US" sz="1700" smtClean="0"/>
              <a:t>Otherwise, use inport b to read an int from the Interrupt ID Register to determine the cause of the interrupt.  </a:t>
            </a:r>
          </a:p>
          <a:p>
            <a:pPr marL="952500" lvl="1" indent="-495300" eaLnBrk="1" hangingPunct="1">
              <a:lnSpc>
                <a:spcPct val="80000"/>
              </a:lnSpc>
            </a:pPr>
            <a:r>
              <a:rPr lang="en-US" sz="1700" smtClean="0"/>
              <a:t>The value in the interrupt ID register indicates what type of interrupt was generated, either a read or a write.  A description of what bits in this value contains the information we need is in the manual.  However, one way to find the value is to perform a bit wise and operation (&amp;) between the integer value from the interrupt ID register and 0x07:</a:t>
            </a:r>
          </a:p>
          <a:p>
            <a:pPr marL="1752600" lvl="3" indent="-381000" eaLnBrk="1" hangingPunct="1">
              <a:lnSpc>
                <a:spcPct val="80000"/>
              </a:lnSpc>
            </a:pPr>
            <a:r>
              <a:rPr lang="en-US" sz="1400" smtClean="0"/>
              <a:t>If 2, call the write second level interrupt handler</a:t>
            </a:r>
          </a:p>
          <a:p>
            <a:pPr marL="1752600" lvl="3" indent="-381000" eaLnBrk="1" hangingPunct="1">
              <a:lnSpc>
                <a:spcPct val="80000"/>
              </a:lnSpc>
            </a:pPr>
            <a:r>
              <a:rPr lang="en-US" sz="1400" smtClean="0"/>
              <a:t>If 4, call the read second level interrupt handler</a:t>
            </a:r>
          </a:p>
          <a:p>
            <a:pPr marL="952500" lvl="1" indent="-495300" eaLnBrk="1" hangingPunct="1">
              <a:lnSpc>
                <a:spcPct val="80000"/>
              </a:lnSpc>
            </a:pPr>
            <a:r>
              <a:rPr lang="en-US" sz="1700" smtClean="0"/>
              <a:t>Clear the interrupt by sending EOI to the PIC command Register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Second Level Interrupt- Read/Input: Summary</a:t>
            </a:r>
          </a:p>
        </p:txBody>
      </p:sp>
      <p:sp>
        <p:nvSpPr>
          <p:cNvPr id="36867" name="Rectangle 3"/>
          <p:cNvSpPr>
            <a:spLocks noGrp="1" noChangeArrowheads="1"/>
          </p:cNvSpPr>
          <p:nvPr>
            <p:ph idx="1"/>
          </p:nvPr>
        </p:nvSpPr>
        <p:spPr/>
        <p:txBody>
          <a:bodyPr/>
          <a:lstStyle/>
          <a:p>
            <a:pPr eaLnBrk="1" hangingPunct="1">
              <a:buFont typeface="Wingdings" pitchFamily="2" charset="2"/>
              <a:buNone/>
            </a:pPr>
            <a:r>
              <a:rPr lang="en-US" sz="2700" smtClean="0"/>
              <a:t>	This interrupt is called when a read interrupt is generated (this means a single character has been placed in the input register).  If the current status of the device is READING, this means that a process is currently requesting data from the com port- therefore you will place the character in the requestor’s input buffer.  If the status is not READING, no READ operation is currently underway, so you should store the character in the ring buffer.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Second Level Interrupt- Read/Input: Outline</a:t>
            </a:r>
          </a:p>
        </p:txBody>
      </p:sp>
      <p:sp>
        <p:nvSpPr>
          <p:cNvPr id="37891" name="Rectangle 3"/>
          <p:cNvSpPr>
            <a:spLocks noGrp="1" noChangeArrowheads="1"/>
          </p:cNvSpPr>
          <p:nvPr>
            <p:ph idx="1"/>
          </p:nvPr>
        </p:nvSpPr>
        <p:spPr/>
        <p:txBody>
          <a:bodyPr/>
          <a:lstStyle/>
          <a:p>
            <a:pPr eaLnBrk="1" hangingPunct="1">
              <a:lnSpc>
                <a:spcPct val="80000"/>
              </a:lnSpc>
              <a:buFont typeface="Wingdings" pitchFamily="2" charset="2"/>
              <a:buNone/>
            </a:pPr>
            <a:r>
              <a:rPr lang="en-US" sz="1600" smtClean="0"/>
              <a:t>void name_it();</a:t>
            </a:r>
          </a:p>
          <a:p>
            <a:pPr eaLnBrk="1" hangingPunct="1">
              <a:lnSpc>
                <a:spcPct val="80000"/>
              </a:lnSpc>
            </a:pPr>
            <a:r>
              <a:rPr lang="en-US" sz="1600" smtClean="0"/>
              <a:t>Name is not important… but do not use the “interrupt” keyword!</a:t>
            </a:r>
          </a:p>
          <a:p>
            <a:pPr eaLnBrk="1" hangingPunct="1">
              <a:lnSpc>
                <a:spcPct val="80000"/>
              </a:lnSpc>
            </a:pPr>
            <a:r>
              <a:rPr lang="en-US" sz="1600" smtClean="0"/>
              <a:t>Outline</a:t>
            </a:r>
          </a:p>
          <a:p>
            <a:pPr lvl="1" eaLnBrk="1" hangingPunct="1">
              <a:lnSpc>
                <a:spcPct val="80000"/>
              </a:lnSpc>
            </a:pPr>
            <a:r>
              <a:rPr lang="en-US" sz="1400" smtClean="0"/>
              <a:t>Read a character from the input register</a:t>
            </a:r>
          </a:p>
          <a:p>
            <a:pPr lvl="1" eaLnBrk="1" hangingPunct="1">
              <a:lnSpc>
                <a:spcPct val="80000"/>
              </a:lnSpc>
            </a:pPr>
            <a:r>
              <a:rPr lang="en-US" sz="1400" smtClean="0"/>
              <a:t>If current status is NOT reading, no process is currently requesting data, so we add to the ring buffer</a:t>
            </a:r>
          </a:p>
          <a:p>
            <a:pPr lvl="2" eaLnBrk="1" hangingPunct="1">
              <a:lnSpc>
                <a:spcPct val="80000"/>
              </a:lnSpc>
            </a:pPr>
            <a:r>
              <a:rPr lang="en-US" sz="1400" smtClean="0"/>
              <a:t>If the ring buffer is full, discard the character and return;</a:t>
            </a:r>
          </a:p>
          <a:p>
            <a:pPr lvl="2" eaLnBrk="1" hangingPunct="1">
              <a:lnSpc>
                <a:spcPct val="80000"/>
              </a:lnSpc>
            </a:pPr>
            <a:r>
              <a:rPr lang="en-US" sz="1400" smtClean="0"/>
              <a:t>If the ring buffer is not full, store the character in the ring buffer and increment the ring buffer indexes</a:t>
            </a:r>
          </a:p>
          <a:p>
            <a:pPr lvl="3" eaLnBrk="1" hangingPunct="1">
              <a:lnSpc>
                <a:spcPct val="80000"/>
              </a:lnSpc>
            </a:pPr>
            <a:r>
              <a:rPr lang="en-US" sz="1400" smtClean="0"/>
              <a:t>Put the character in the ring buffer at the index indicated by the “ring buffer in” attribute in the DCB</a:t>
            </a:r>
          </a:p>
          <a:p>
            <a:pPr lvl="1" eaLnBrk="1" hangingPunct="1">
              <a:lnSpc>
                <a:spcPct val="80000"/>
              </a:lnSpc>
            </a:pPr>
            <a:r>
              <a:rPr lang="en-US" sz="1400" smtClean="0"/>
              <a:t>If current status is reading- a process is currently requesting data so we:</a:t>
            </a:r>
          </a:p>
          <a:p>
            <a:pPr lvl="2" eaLnBrk="1" hangingPunct="1">
              <a:lnSpc>
                <a:spcPct val="80000"/>
              </a:lnSpc>
            </a:pPr>
            <a:r>
              <a:rPr lang="en-US" sz="1400" smtClean="0"/>
              <a:t>Store the character in the input buffer and increment the count</a:t>
            </a:r>
          </a:p>
          <a:p>
            <a:pPr lvl="2" eaLnBrk="1" hangingPunct="1">
              <a:lnSpc>
                <a:spcPct val="80000"/>
              </a:lnSpc>
            </a:pPr>
            <a:r>
              <a:rPr lang="en-US" sz="1400" smtClean="0"/>
              <a:t>Check to see if we have finished reading- this happens  if the character you just read was a ‘\r’  OR if the input buffer has been filled.  If this has occurred:</a:t>
            </a:r>
          </a:p>
          <a:p>
            <a:pPr lvl="3" eaLnBrk="1" hangingPunct="1">
              <a:lnSpc>
                <a:spcPct val="80000"/>
              </a:lnSpc>
            </a:pPr>
            <a:r>
              <a:rPr lang="en-US" sz="1400" smtClean="0"/>
              <a:t>Null terminate the Input buffer</a:t>
            </a:r>
          </a:p>
          <a:p>
            <a:pPr lvl="3" eaLnBrk="1" hangingPunct="1">
              <a:lnSpc>
                <a:spcPct val="80000"/>
              </a:lnSpc>
            </a:pPr>
            <a:r>
              <a:rPr lang="en-US" sz="1400" smtClean="0"/>
              <a:t>Set  device status to idle</a:t>
            </a:r>
          </a:p>
          <a:p>
            <a:pPr lvl="3" eaLnBrk="1" hangingPunct="1">
              <a:lnSpc>
                <a:spcPct val="80000"/>
              </a:lnSpc>
            </a:pPr>
            <a:r>
              <a:rPr lang="en-US" sz="1400" smtClean="0"/>
              <a:t>Set the event flag- this indicates that an operation has been completed</a:t>
            </a:r>
          </a:p>
          <a:p>
            <a:pPr lvl="3" eaLnBrk="1" hangingPunct="1">
              <a:lnSpc>
                <a:spcPct val="80000"/>
              </a:lnSpc>
            </a:pPr>
            <a:r>
              <a:rPr lang="en-US" sz="1400" smtClean="0"/>
              <a:t>Set input count = input done, so the calling function knows how many characters you placed into the buffer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Second Level Interrupt- Write/Output: Summary</a:t>
            </a:r>
          </a:p>
        </p:txBody>
      </p:sp>
      <p:sp>
        <p:nvSpPr>
          <p:cNvPr id="38915" name="Rectangle 3"/>
          <p:cNvSpPr>
            <a:spLocks noGrp="1" noChangeArrowheads="1"/>
          </p:cNvSpPr>
          <p:nvPr>
            <p:ph idx="1"/>
          </p:nvPr>
        </p:nvSpPr>
        <p:spPr/>
        <p:txBody>
          <a:bodyPr/>
          <a:lstStyle/>
          <a:p>
            <a:pPr eaLnBrk="1" hangingPunct="1">
              <a:lnSpc>
                <a:spcPct val="80000"/>
              </a:lnSpc>
              <a:buFont typeface="Wingdings" pitchFamily="2" charset="2"/>
              <a:buNone/>
            </a:pPr>
            <a:r>
              <a:rPr lang="en-US" sz="2700" smtClean="0"/>
              <a:t>	This interrupt is generated after a character has been successfully written to the com port.  It will check if the output buffer in the DCB has been completely copied.  If it has, it will perform some cleanup operations and indicate that the operation is complete.  If there is still data in the buffer that needs to be copied, it will copy the next character to the output register, which will generate another interrupt, which will cause this procedure to be repeated (and thus the next character written) until all data has been written.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Second Level Interrupt- Write/Output</a:t>
            </a:r>
          </a:p>
        </p:txBody>
      </p:sp>
      <p:sp>
        <p:nvSpPr>
          <p:cNvPr id="39939" name="Rectangle 3"/>
          <p:cNvSpPr>
            <a:spLocks noGrp="1" noChangeArrowheads="1"/>
          </p:cNvSpPr>
          <p:nvPr>
            <p:ph idx="1"/>
          </p:nvPr>
        </p:nvSpPr>
        <p:spPr/>
        <p:txBody>
          <a:bodyPr/>
          <a:lstStyle/>
          <a:p>
            <a:pPr eaLnBrk="1" hangingPunct="1">
              <a:lnSpc>
                <a:spcPct val="80000"/>
              </a:lnSpc>
              <a:buFont typeface="Wingdings" pitchFamily="2" charset="2"/>
              <a:buNone/>
            </a:pPr>
            <a:r>
              <a:rPr lang="en-US" sz="1800" dirty="0" smtClean="0"/>
              <a:t>void </a:t>
            </a:r>
            <a:r>
              <a:rPr lang="en-US" sz="1800" dirty="0" err="1" smtClean="0"/>
              <a:t>name_it</a:t>
            </a:r>
            <a:r>
              <a:rPr lang="en-US" sz="1800" dirty="0" smtClean="0"/>
              <a:t>();</a:t>
            </a:r>
          </a:p>
          <a:p>
            <a:pPr eaLnBrk="1" hangingPunct="1">
              <a:lnSpc>
                <a:spcPct val="80000"/>
              </a:lnSpc>
            </a:pPr>
            <a:r>
              <a:rPr lang="en-US" sz="1800" dirty="0" smtClean="0"/>
              <a:t>Name is not important… again do not use the “interrupt” keyword!</a:t>
            </a:r>
          </a:p>
          <a:p>
            <a:pPr eaLnBrk="1" hangingPunct="1">
              <a:lnSpc>
                <a:spcPct val="80000"/>
              </a:lnSpc>
            </a:pPr>
            <a:r>
              <a:rPr lang="en-US" sz="1800" dirty="0" smtClean="0"/>
              <a:t>Outline</a:t>
            </a:r>
          </a:p>
          <a:p>
            <a:pPr lvl="1" eaLnBrk="1" hangingPunct="1">
              <a:lnSpc>
                <a:spcPct val="80000"/>
              </a:lnSpc>
            </a:pPr>
            <a:r>
              <a:rPr lang="en-US" sz="1600" dirty="0" smtClean="0"/>
              <a:t>If the current status is NOT writing, Ignore the interrupt and return.</a:t>
            </a:r>
          </a:p>
          <a:p>
            <a:pPr lvl="1" eaLnBrk="1" hangingPunct="1">
              <a:lnSpc>
                <a:spcPct val="80000"/>
              </a:lnSpc>
            </a:pPr>
            <a:r>
              <a:rPr lang="en-US" sz="1600" dirty="0" smtClean="0"/>
              <a:t>If the requestor’s output buffer has not been completely copied</a:t>
            </a:r>
          </a:p>
          <a:p>
            <a:pPr lvl="2" eaLnBrk="1" hangingPunct="1">
              <a:lnSpc>
                <a:spcPct val="80000"/>
              </a:lnSpc>
            </a:pPr>
            <a:r>
              <a:rPr lang="en-US" sz="1600" dirty="0" smtClean="0"/>
              <a:t>Copy the next character to the output register and increment the appropriate counts</a:t>
            </a:r>
          </a:p>
          <a:p>
            <a:pPr lvl="2" eaLnBrk="1" hangingPunct="1">
              <a:lnSpc>
                <a:spcPct val="80000"/>
              </a:lnSpc>
            </a:pPr>
            <a:r>
              <a:rPr lang="en-US" sz="1600" dirty="0" smtClean="0"/>
              <a:t>Return</a:t>
            </a:r>
          </a:p>
          <a:p>
            <a:pPr lvl="1" eaLnBrk="1" hangingPunct="1">
              <a:lnSpc>
                <a:spcPct val="80000"/>
              </a:lnSpc>
            </a:pPr>
            <a:r>
              <a:rPr lang="en-US" sz="1600" dirty="0" smtClean="0"/>
              <a:t>Otherwise, all characters have been transferred- so we clear the interrupt</a:t>
            </a:r>
          </a:p>
          <a:p>
            <a:pPr lvl="2" eaLnBrk="1" hangingPunct="1">
              <a:lnSpc>
                <a:spcPct val="80000"/>
              </a:lnSpc>
            </a:pPr>
            <a:r>
              <a:rPr lang="en-US" sz="1600" dirty="0" smtClean="0"/>
              <a:t>Reset the status to idle. </a:t>
            </a:r>
          </a:p>
          <a:p>
            <a:pPr lvl="2" eaLnBrk="1" hangingPunct="1">
              <a:lnSpc>
                <a:spcPct val="80000"/>
              </a:lnSpc>
            </a:pPr>
            <a:r>
              <a:rPr lang="en-US" sz="1600" dirty="0" smtClean="0"/>
              <a:t>Set the event  flag to indicate completion of an operation</a:t>
            </a:r>
          </a:p>
          <a:p>
            <a:pPr lvl="2" eaLnBrk="1" hangingPunct="1">
              <a:lnSpc>
                <a:spcPct val="80000"/>
              </a:lnSpc>
            </a:pPr>
            <a:r>
              <a:rPr lang="en-US" sz="1600" dirty="0" smtClean="0"/>
              <a:t>Disable write interrupts by clearing bit 1 in the interrupt enable register.</a:t>
            </a:r>
          </a:p>
          <a:p>
            <a:pPr lvl="3" eaLnBrk="1" hangingPunct="1">
              <a:lnSpc>
                <a:spcPct val="80000"/>
              </a:lnSpc>
              <a:buFontTx/>
              <a:buNone/>
            </a:pPr>
            <a:r>
              <a:rPr lang="en-US" sz="1600" dirty="0" smtClean="0"/>
              <a:t>mask = </a:t>
            </a:r>
            <a:r>
              <a:rPr lang="en-US" sz="1600" dirty="0" err="1" smtClean="0"/>
              <a:t>inportb</a:t>
            </a:r>
            <a:r>
              <a:rPr lang="en-US" sz="1600" dirty="0" smtClean="0"/>
              <a:t>(COM1_INT_EN);</a:t>
            </a:r>
          </a:p>
          <a:p>
            <a:pPr lvl="3" eaLnBrk="1" hangingPunct="1">
              <a:lnSpc>
                <a:spcPct val="80000"/>
              </a:lnSpc>
              <a:buFontTx/>
              <a:buNone/>
            </a:pPr>
            <a:r>
              <a:rPr lang="en-US" sz="1600" dirty="0" smtClean="0"/>
              <a:t>mask = mask &amp; ~0x02;</a:t>
            </a:r>
          </a:p>
          <a:p>
            <a:pPr lvl="3" eaLnBrk="1" hangingPunct="1">
              <a:lnSpc>
                <a:spcPct val="80000"/>
              </a:lnSpc>
              <a:buFontTx/>
              <a:buNone/>
            </a:pPr>
            <a:r>
              <a:rPr lang="en-US" sz="1600" dirty="0" err="1" smtClean="0"/>
              <a:t>outportb</a:t>
            </a:r>
            <a:r>
              <a:rPr lang="en-US" sz="1600" dirty="0" smtClean="0"/>
              <a:t>(COM1_INT_EN ,mask);</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Dos.h Functions You’ll Need</a:t>
            </a:r>
          </a:p>
        </p:txBody>
      </p:sp>
      <p:sp>
        <p:nvSpPr>
          <p:cNvPr id="18435" name="Rectangle 3"/>
          <p:cNvSpPr>
            <a:spLocks noGrp="1" noChangeArrowheads="1"/>
          </p:cNvSpPr>
          <p:nvPr>
            <p:ph idx="1"/>
          </p:nvPr>
        </p:nvSpPr>
        <p:spPr/>
        <p:txBody>
          <a:bodyPr/>
          <a:lstStyle/>
          <a:p>
            <a:pPr eaLnBrk="1" hangingPunct="1">
              <a:lnSpc>
                <a:spcPct val="80000"/>
              </a:lnSpc>
            </a:pPr>
            <a:r>
              <a:rPr lang="en-US" sz="2000" smtClean="0"/>
              <a:t>unsigned char inportp(int port_id);</a:t>
            </a:r>
          </a:p>
          <a:p>
            <a:pPr lvl="1" eaLnBrk="1" hangingPunct="1">
              <a:lnSpc>
                <a:spcPct val="80000"/>
              </a:lnSpc>
            </a:pPr>
            <a:r>
              <a:rPr lang="en-US" sz="1700" smtClean="0"/>
              <a:t>Reads a byte from the specified I/0 port.  Port_id identifies the port.</a:t>
            </a:r>
          </a:p>
          <a:p>
            <a:pPr eaLnBrk="1" hangingPunct="1">
              <a:lnSpc>
                <a:spcPct val="80000"/>
              </a:lnSpc>
            </a:pPr>
            <a:r>
              <a:rPr lang="en-US" sz="2000" smtClean="0"/>
              <a:t>void outportb (int port_id, unsigned char value)</a:t>
            </a:r>
          </a:p>
          <a:p>
            <a:pPr lvl="1" eaLnBrk="1" hangingPunct="1">
              <a:lnSpc>
                <a:spcPct val="80000"/>
              </a:lnSpc>
            </a:pPr>
            <a:r>
              <a:rPr lang="en-US" sz="1700" smtClean="0"/>
              <a:t>Writes a byte of data (value) to the specified I/O port.</a:t>
            </a:r>
          </a:p>
          <a:p>
            <a:pPr eaLnBrk="1" hangingPunct="1">
              <a:lnSpc>
                <a:spcPct val="80000"/>
              </a:lnSpc>
            </a:pPr>
            <a:r>
              <a:rPr lang="en-US" sz="2000" smtClean="0"/>
              <a:t>void enable(void);</a:t>
            </a:r>
          </a:p>
          <a:p>
            <a:pPr lvl="1" eaLnBrk="1" hangingPunct="1">
              <a:lnSpc>
                <a:spcPct val="80000"/>
              </a:lnSpc>
            </a:pPr>
            <a:r>
              <a:rPr lang="en-US" sz="1700" smtClean="0"/>
              <a:t>Enables all maskable interrupts.</a:t>
            </a:r>
          </a:p>
          <a:p>
            <a:pPr eaLnBrk="1" hangingPunct="1">
              <a:lnSpc>
                <a:spcPct val="80000"/>
              </a:lnSpc>
            </a:pPr>
            <a:r>
              <a:rPr lang="en-US" sz="2000" smtClean="0"/>
              <a:t>void disable(void)</a:t>
            </a:r>
          </a:p>
          <a:p>
            <a:pPr lvl="1" eaLnBrk="1" hangingPunct="1">
              <a:lnSpc>
                <a:spcPct val="80000"/>
              </a:lnSpc>
            </a:pPr>
            <a:r>
              <a:rPr lang="en-US" sz="1700" smtClean="0"/>
              <a:t>Disables all maskable interrupts.</a:t>
            </a:r>
          </a:p>
          <a:p>
            <a:pPr eaLnBrk="1" hangingPunct="1">
              <a:lnSpc>
                <a:spcPct val="80000"/>
              </a:lnSpc>
            </a:pPr>
            <a:r>
              <a:rPr lang="en-US" sz="2000" smtClean="0"/>
              <a:t>void interrupt (*getvect(int int_ID))(void);</a:t>
            </a:r>
          </a:p>
          <a:p>
            <a:pPr lvl="1" eaLnBrk="1" hangingPunct="1">
              <a:lnSpc>
                <a:spcPct val="80000"/>
              </a:lnSpc>
            </a:pPr>
            <a:r>
              <a:rPr lang="en-US" sz="1700" smtClean="0"/>
              <a:t>Gets the value presently stored in an interrupt vector.  This should be the address of the current handler for that interrupt.</a:t>
            </a:r>
          </a:p>
          <a:p>
            <a:pPr eaLnBrk="1" hangingPunct="1">
              <a:lnSpc>
                <a:spcPct val="80000"/>
              </a:lnSpc>
            </a:pPr>
            <a:r>
              <a:rPr lang="en-US" sz="2000" smtClean="0"/>
              <a:t>void setvect(int int_ID, void interrupt(*handler)(void));</a:t>
            </a:r>
          </a:p>
          <a:p>
            <a:pPr lvl="1" eaLnBrk="1" hangingPunct="1">
              <a:lnSpc>
                <a:spcPct val="80000"/>
              </a:lnSpc>
            </a:pPr>
            <a:r>
              <a:rPr lang="en-US" sz="1700" smtClean="0"/>
              <a:t>Sets a specific interrupt cevtore to point to a designated handler.</a:t>
            </a:r>
          </a:p>
          <a:p>
            <a:pPr eaLnBrk="1" hangingPunct="1">
              <a:lnSpc>
                <a:spcPct val="80000"/>
              </a:lnSpc>
              <a:buFont typeface="Wingdings" pitchFamily="2" charset="2"/>
              <a:buNone/>
            </a:pPr>
            <a:endParaRPr 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R5</a:t>
            </a:r>
          </a:p>
        </p:txBody>
      </p:sp>
      <p:sp>
        <p:nvSpPr>
          <p:cNvPr id="10243" name="Rectangle 3"/>
          <p:cNvSpPr>
            <a:spLocks noGrp="1" noChangeArrowheads="1"/>
          </p:cNvSpPr>
          <p:nvPr>
            <p:ph idx="1"/>
          </p:nvPr>
        </p:nvSpPr>
        <p:spPr/>
        <p:txBody>
          <a:bodyPr>
            <a:noAutofit/>
          </a:bodyPr>
          <a:lstStyle/>
          <a:p>
            <a:pPr eaLnBrk="1" hangingPunct="1">
              <a:lnSpc>
                <a:spcPct val="80000"/>
              </a:lnSpc>
            </a:pPr>
            <a:r>
              <a:rPr lang="en-US" sz="2400" dirty="0" smtClean="0"/>
              <a:t>Due on </a:t>
            </a:r>
            <a:r>
              <a:rPr lang="en-US" sz="2400" b="1" dirty="0" smtClean="0"/>
              <a:t>Friday April 1, 2011</a:t>
            </a:r>
            <a:r>
              <a:rPr lang="en-US" sz="2400" dirty="0" smtClean="0"/>
              <a:t> (3 weeks from </a:t>
            </a:r>
            <a:r>
              <a:rPr lang="en-US" sz="2400" dirty="0" smtClean="0"/>
              <a:t>today)</a:t>
            </a:r>
            <a:endParaRPr lang="en-US" sz="2400" dirty="0" smtClean="0"/>
          </a:p>
          <a:p>
            <a:pPr eaLnBrk="1" hangingPunct="1">
              <a:lnSpc>
                <a:spcPct val="80000"/>
              </a:lnSpc>
            </a:pPr>
            <a:endParaRPr lang="en-US" sz="2400" dirty="0" smtClean="0"/>
          </a:p>
          <a:p>
            <a:pPr eaLnBrk="1" hangingPunct="1">
              <a:lnSpc>
                <a:spcPct val="80000"/>
              </a:lnSpc>
            </a:pPr>
            <a:r>
              <a:rPr lang="en-US" sz="2400" dirty="0" smtClean="0"/>
              <a:t>No docs due until R6. Just update your current manuals as you go.</a:t>
            </a:r>
          </a:p>
          <a:p>
            <a:pPr eaLnBrk="1" hangingPunct="1">
              <a:lnSpc>
                <a:spcPct val="80000"/>
              </a:lnSpc>
              <a:buNone/>
            </a:pPr>
            <a:endParaRPr lang="en-US" sz="2400" b="1" dirty="0" smtClean="0"/>
          </a:p>
          <a:p>
            <a:pPr eaLnBrk="1" hangingPunct="1">
              <a:lnSpc>
                <a:spcPct val="80000"/>
              </a:lnSpc>
            </a:pPr>
            <a:r>
              <a:rPr lang="en-US" sz="2400" dirty="0" smtClean="0"/>
              <a:t>R5 is “stand-alone.”  It does not depend on the rest of your code, at all!  In fact, you will test R5 by compiling it by itself, without the rest of your code</a:t>
            </a:r>
          </a:p>
          <a:p>
            <a:pPr eaLnBrk="1" hangingPunct="1">
              <a:lnSpc>
                <a:spcPct val="80000"/>
              </a:lnSpc>
            </a:pPr>
            <a:endParaRPr lang="en-US" sz="2400" dirty="0" smtClean="0"/>
          </a:p>
          <a:p>
            <a:pPr>
              <a:lnSpc>
                <a:spcPct val="80000"/>
              </a:lnSpc>
            </a:pPr>
            <a:r>
              <a:rPr lang="en-US" sz="2400" b="1" dirty="0" smtClean="0"/>
              <a:t>IMPORTANT:</a:t>
            </a:r>
            <a:r>
              <a:rPr lang="en-US" sz="2400" dirty="0" smtClean="0"/>
              <a:t>  My website has all the files and documentation for this module. We’ll be using Mrs. </a:t>
            </a:r>
            <a:r>
              <a:rPr lang="en-US" sz="2400" dirty="0" err="1" smtClean="0"/>
              <a:t>Hayhurst’s</a:t>
            </a:r>
            <a:r>
              <a:rPr lang="en-US" sz="2400" dirty="0" smtClean="0"/>
              <a:t> version of R5.</a:t>
            </a:r>
          </a:p>
          <a:p>
            <a:pPr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Device Registers You’ll Need</a:t>
            </a:r>
          </a:p>
        </p:txBody>
      </p:sp>
      <p:sp>
        <p:nvSpPr>
          <p:cNvPr id="19459" name="Rectangle 3"/>
          <p:cNvSpPr>
            <a:spLocks noGrp="1" noChangeArrowheads="1"/>
          </p:cNvSpPr>
          <p:nvPr>
            <p:ph idx="1"/>
          </p:nvPr>
        </p:nvSpPr>
        <p:spPr/>
        <p:txBody>
          <a:bodyPr/>
          <a:lstStyle/>
          <a:p>
            <a:pPr eaLnBrk="1" hangingPunct="1">
              <a:lnSpc>
                <a:spcPct val="80000"/>
              </a:lnSpc>
            </a:pPr>
            <a:r>
              <a:rPr lang="en-US" sz="1900" smtClean="0"/>
              <a:t>Programmable Interrupt Controller (PIC)</a:t>
            </a:r>
          </a:p>
          <a:p>
            <a:pPr lvl="1" eaLnBrk="1" hangingPunct="1">
              <a:lnSpc>
                <a:spcPct val="80000"/>
              </a:lnSpc>
            </a:pPr>
            <a:r>
              <a:rPr lang="en-US" sz="1600" smtClean="0"/>
              <a:t>I/O interrupts are sent here, instead of to the CPU</a:t>
            </a:r>
          </a:p>
          <a:p>
            <a:pPr lvl="1" eaLnBrk="1" hangingPunct="1">
              <a:lnSpc>
                <a:spcPct val="80000"/>
              </a:lnSpc>
            </a:pPr>
            <a:r>
              <a:rPr lang="en-US" sz="1600" smtClean="0"/>
              <a:t>Has up to 8 input wires, instead of just the one on the CPU</a:t>
            </a:r>
          </a:p>
          <a:p>
            <a:pPr eaLnBrk="1" hangingPunct="1">
              <a:lnSpc>
                <a:spcPct val="80000"/>
              </a:lnSpc>
            </a:pPr>
            <a:r>
              <a:rPr lang="en-US" sz="1900" smtClean="0"/>
              <a:t>PIC Mask Register</a:t>
            </a:r>
          </a:p>
          <a:p>
            <a:pPr lvl="1" eaLnBrk="1" hangingPunct="1">
              <a:lnSpc>
                <a:spcPct val="80000"/>
              </a:lnSpc>
            </a:pPr>
            <a:r>
              <a:rPr lang="en-US" sz="1600" smtClean="0"/>
              <a:t>Control/status register that contains a bit for each of the PIC inputs</a:t>
            </a:r>
          </a:p>
          <a:p>
            <a:pPr lvl="2" eaLnBrk="1" hangingPunct="1">
              <a:lnSpc>
                <a:spcPct val="80000"/>
              </a:lnSpc>
            </a:pPr>
            <a:r>
              <a:rPr lang="en-US" sz="1400" smtClean="0"/>
              <a:t>0 represents an enabled interrupt</a:t>
            </a:r>
          </a:p>
          <a:p>
            <a:pPr lvl="2" eaLnBrk="1" hangingPunct="1">
              <a:lnSpc>
                <a:spcPct val="80000"/>
              </a:lnSpc>
            </a:pPr>
            <a:r>
              <a:rPr lang="en-US" sz="1400" smtClean="0"/>
              <a:t>1 represents a disabled (or masked) interrupt</a:t>
            </a:r>
          </a:p>
          <a:p>
            <a:pPr lvl="1" eaLnBrk="1" hangingPunct="1">
              <a:lnSpc>
                <a:spcPct val="80000"/>
              </a:lnSpc>
            </a:pPr>
            <a:r>
              <a:rPr lang="en-US" sz="1600" smtClean="0"/>
              <a:t>Access the PIC Mask Register using port number 21h (0x21)</a:t>
            </a:r>
          </a:p>
          <a:p>
            <a:pPr lvl="1" eaLnBrk="1" hangingPunct="1">
              <a:lnSpc>
                <a:spcPct val="80000"/>
              </a:lnSpc>
            </a:pPr>
            <a:r>
              <a:rPr lang="en-US" sz="1600" smtClean="0"/>
              <a:t>We will need to modify a particular bit without changing the others.</a:t>
            </a:r>
          </a:p>
          <a:p>
            <a:pPr lvl="1" eaLnBrk="1" hangingPunct="1">
              <a:lnSpc>
                <a:spcPct val="80000"/>
              </a:lnSpc>
            </a:pPr>
            <a:r>
              <a:rPr lang="en-US" sz="1600" smtClean="0"/>
              <a:t>Look in the Project Manual for sample code to show you how to do this.</a:t>
            </a:r>
          </a:p>
          <a:p>
            <a:pPr eaLnBrk="1" hangingPunct="1">
              <a:lnSpc>
                <a:spcPct val="80000"/>
              </a:lnSpc>
            </a:pPr>
            <a:r>
              <a:rPr lang="en-US" sz="1900" smtClean="0"/>
              <a:t>PIC Command Register</a:t>
            </a:r>
          </a:p>
          <a:p>
            <a:pPr lvl="1" eaLnBrk="1" hangingPunct="1">
              <a:lnSpc>
                <a:spcPct val="80000"/>
              </a:lnSpc>
            </a:pPr>
            <a:r>
              <a:rPr lang="en-US" sz="1600" smtClean="0"/>
              <a:t>Located at port 0x20.</a:t>
            </a:r>
          </a:p>
          <a:p>
            <a:pPr lvl="1" eaLnBrk="1" hangingPunct="1">
              <a:lnSpc>
                <a:spcPct val="80000"/>
              </a:lnSpc>
            </a:pPr>
            <a:r>
              <a:rPr lang="en-US" sz="1600" smtClean="0"/>
              <a:t>You will need to send the end-of-interrupt (EOI) code to this register after each PIC Interrupt.  The value of this code is: 0x20.</a:t>
            </a:r>
          </a:p>
          <a:p>
            <a:pPr lvl="1" eaLnBrk="1" hangingPunct="1">
              <a:lnSpc>
                <a:spcPct val="80000"/>
              </a:lnSpc>
            </a:pPr>
            <a:r>
              <a:rPr lang="en-US" sz="1600" smtClean="0"/>
              <a:t>The purpose of this is to tell the PIC to turn off the current interrupt.</a:t>
            </a:r>
          </a:p>
          <a:p>
            <a:pPr eaLnBrk="1" hangingPunct="1">
              <a:lnSpc>
                <a:spcPct val="80000"/>
              </a:lnSpc>
            </a:pPr>
            <a:endParaRPr lang="en-US" sz="2000" smtClean="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Device Registers You’ll Need</a:t>
            </a:r>
          </a:p>
        </p:txBody>
      </p:sp>
      <p:sp>
        <p:nvSpPr>
          <p:cNvPr id="20483" name="Rectangle 3"/>
          <p:cNvSpPr>
            <a:spLocks noGrp="1" noChangeArrowheads="1"/>
          </p:cNvSpPr>
          <p:nvPr>
            <p:ph idx="1"/>
          </p:nvPr>
        </p:nvSpPr>
        <p:spPr/>
        <p:txBody>
          <a:bodyPr/>
          <a:lstStyle/>
          <a:p>
            <a:pPr eaLnBrk="1" hangingPunct="1">
              <a:lnSpc>
                <a:spcPct val="90000"/>
              </a:lnSpc>
            </a:pPr>
            <a:r>
              <a:rPr lang="en-US" sz="1900" smtClean="0"/>
              <a:t>Asynchronous Communications Controller (ACC)</a:t>
            </a:r>
          </a:p>
          <a:p>
            <a:pPr lvl="1" eaLnBrk="1" hangingPunct="1">
              <a:lnSpc>
                <a:spcPct val="90000"/>
              </a:lnSpc>
            </a:pPr>
            <a:r>
              <a:rPr lang="en-US" sz="1800" smtClean="0"/>
              <a:t>Input register (8 bit) – where a byte received on the serial port are placed </a:t>
            </a:r>
          </a:p>
          <a:p>
            <a:pPr lvl="1" eaLnBrk="1" hangingPunct="1">
              <a:lnSpc>
                <a:spcPct val="90000"/>
              </a:lnSpc>
            </a:pPr>
            <a:r>
              <a:rPr lang="en-US" sz="1800" smtClean="0"/>
              <a:t>Output register (8 bit) – where you place a byte that you want to write to the serial port</a:t>
            </a:r>
          </a:p>
          <a:p>
            <a:pPr lvl="1" eaLnBrk="1" hangingPunct="1">
              <a:lnSpc>
                <a:spcPct val="90000"/>
              </a:lnSpc>
            </a:pPr>
            <a:r>
              <a:rPr lang="en-US" sz="1800" smtClean="0"/>
              <a:t>Baud rate divisor (16 bit) separated into two parts: MSB (8 bit) &amp; LSB (8 bit) – used to compute the speed of the transfer</a:t>
            </a:r>
          </a:p>
          <a:p>
            <a:pPr lvl="1" eaLnBrk="1" hangingPunct="1">
              <a:lnSpc>
                <a:spcPct val="90000"/>
              </a:lnSpc>
            </a:pPr>
            <a:r>
              <a:rPr lang="en-US" sz="1800" smtClean="0"/>
              <a:t>Interrupt Enable (8 bit) - </a:t>
            </a:r>
          </a:p>
          <a:p>
            <a:pPr lvl="1" eaLnBrk="1" hangingPunct="1">
              <a:lnSpc>
                <a:spcPct val="90000"/>
              </a:lnSpc>
            </a:pPr>
            <a:r>
              <a:rPr lang="en-US" sz="1800" smtClean="0"/>
              <a:t>Line Control (8 bit) – parity and number of data bits</a:t>
            </a:r>
          </a:p>
          <a:p>
            <a:pPr lvl="1" eaLnBrk="1" hangingPunct="1">
              <a:lnSpc>
                <a:spcPct val="90000"/>
              </a:lnSpc>
            </a:pPr>
            <a:r>
              <a:rPr lang="en-US" sz="1800" smtClean="0"/>
              <a:t>Modem Control (8 bit) </a:t>
            </a:r>
          </a:p>
          <a:p>
            <a:pPr lvl="1" eaLnBrk="1" hangingPunct="1">
              <a:lnSpc>
                <a:spcPct val="90000"/>
              </a:lnSpc>
            </a:pPr>
            <a:r>
              <a:rPr lang="en-US" sz="1800" smtClean="0"/>
              <a:t>Interrupt ID (8 bit) – what interrupt has occurred</a:t>
            </a:r>
          </a:p>
          <a:p>
            <a:pPr lvl="1" eaLnBrk="1" hangingPunct="1">
              <a:lnSpc>
                <a:spcPct val="90000"/>
              </a:lnSpc>
            </a:pPr>
            <a:r>
              <a:rPr lang="en-US" sz="1800" smtClean="0"/>
              <a:t>Line Status (8 bit) – ready status of the port for input and output</a:t>
            </a:r>
          </a:p>
          <a:p>
            <a:pPr lvl="1" eaLnBrk="1" hangingPunct="1">
              <a:lnSpc>
                <a:spcPct val="90000"/>
              </a:lnSpc>
            </a:pPr>
            <a:r>
              <a:rPr lang="en-US" sz="1800" smtClean="0"/>
              <a:t>Modem Status (8 bit) – status values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1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Addresses You Need- All for COM1</a:t>
            </a:r>
          </a:p>
        </p:txBody>
      </p:sp>
      <p:graphicFrame>
        <p:nvGraphicFramePr>
          <p:cNvPr id="566461" name="Group 189"/>
          <p:cNvGraphicFramePr>
            <a:graphicFrameLocks noGrp="1"/>
          </p:cNvGraphicFramePr>
          <p:nvPr>
            <p:ph type="tbl" idx="1"/>
          </p:nvPr>
        </p:nvGraphicFramePr>
        <p:xfrm>
          <a:off x="762000" y="1905000"/>
          <a:ext cx="7696200" cy="4201225"/>
        </p:xfrm>
        <a:graphic>
          <a:graphicData uri="http://schemas.openxmlformats.org/drawingml/2006/table">
            <a:tbl>
              <a:tblPr/>
              <a:tblGrid>
                <a:gridCol w="2438400"/>
                <a:gridCol w="1295400"/>
                <a:gridCol w="228600"/>
                <a:gridCol w="2438400"/>
                <a:gridCol w="1295400"/>
              </a:tblGrid>
              <a:tr h="576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Interrupt ID (COM1_INT_ID)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0x0c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Modem Control (COM1_MC)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Base Address (COM1_BASE)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This is also the input register and output 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0x3F8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Line Status (COM1_LS)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*Interrupt Enable (COM1_INT_EN)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Modem Status (COM1_MS)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*Baud Rate Divisor LSB (COM1_BRD_LSB)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PIC_MASK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0x21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*Baud Rate Divisor MSB (COM1_BRD_MSB)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PIC_CMD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0x20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Interrupt ID Register (COM1_INT_ID_REG)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EOI (End of Interrupt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0x20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Line Control (COM1_LC)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COM1_BASE+3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 Means that if bit 7 of line control is 1, then base and base +1 are baud rate divisor, otherwise base+1 is interrupt enable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Testing and Demonstration</a:t>
            </a:r>
          </a:p>
        </p:txBody>
      </p:sp>
      <p:sp>
        <p:nvSpPr>
          <p:cNvPr id="40963" name="Rectangle 3"/>
          <p:cNvSpPr>
            <a:spLocks noGrp="1" noChangeArrowheads="1"/>
          </p:cNvSpPr>
          <p:nvPr>
            <p:ph idx="1"/>
          </p:nvPr>
        </p:nvSpPr>
        <p:spPr/>
        <p:txBody>
          <a:bodyPr/>
          <a:lstStyle/>
          <a:p>
            <a:pPr eaLnBrk="1" hangingPunct="1">
              <a:lnSpc>
                <a:spcPct val="80000"/>
              </a:lnSpc>
            </a:pPr>
            <a:r>
              <a:rPr lang="en-US" sz="1800" dirty="0" smtClean="0"/>
              <a:t>Two test programs are provided on my website:</a:t>
            </a:r>
          </a:p>
          <a:p>
            <a:pPr lvl="1" eaLnBrk="1" hangingPunct="1">
              <a:lnSpc>
                <a:spcPct val="80000"/>
              </a:lnSpc>
            </a:pPr>
            <a:r>
              <a:rPr lang="en-US" sz="1500" dirty="0" smtClean="0"/>
              <a:t>TESTCOMW.C- tests the serial port output</a:t>
            </a:r>
          </a:p>
          <a:p>
            <a:pPr lvl="1" eaLnBrk="1" hangingPunct="1">
              <a:lnSpc>
                <a:spcPct val="80000"/>
              </a:lnSpc>
            </a:pPr>
            <a:r>
              <a:rPr lang="en-US" sz="1500" dirty="0" smtClean="0"/>
              <a:t>TESTCOMR.C- tests the output ability but also prompts for and reads input lines.</a:t>
            </a:r>
          </a:p>
          <a:p>
            <a:pPr eaLnBrk="1" hangingPunct="1">
              <a:lnSpc>
                <a:spcPct val="80000"/>
              </a:lnSpc>
            </a:pPr>
            <a:r>
              <a:rPr lang="en-US" sz="1800" dirty="0" smtClean="0"/>
              <a:t>To execute R5, create a Turbo C project containing your R5.C file, MPX_SUPT.C, and one of the test programs, and compile/run.  Make sure to have a terminal connected to COM 2 open- see the setup guide on the website for more info on this. </a:t>
            </a:r>
          </a:p>
          <a:p>
            <a:pPr eaLnBrk="1" hangingPunct="1">
              <a:lnSpc>
                <a:spcPct val="80000"/>
              </a:lnSpc>
            </a:pPr>
            <a:r>
              <a:rPr lang="en-US" sz="1800" dirty="0" smtClean="0"/>
              <a:t>If you are not using Turbo C, you must include MPX_SUPT.H and link your R5 executable with MPX_SUPT.C and one of the test programs.  However, your R5 may work by just including the support header file and not linking- you will have to try this out.  However, for this module, you </a:t>
            </a:r>
            <a:r>
              <a:rPr lang="en-US" sz="1800" b="1" dirty="0" smtClean="0"/>
              <a:t>must</a:t>
            </a:r>
            <a:r>
              <a:rPr lang="en-US" sz="1800" dirty="0" smtClean="0"/>
              <a:t> use the support programs TESTCOMW and TESTCOMR.  These are the only acceptable way to test your driver.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Hints</a:t>
            </a:r>
          </a:p>
        </p:txBody>
      </p:sp>
      <p:sp>
        <p:nvSpPr>
          <p:cNvPr id="41987" name="Rectangle 3"/>
          <p:cNvSpPr>
            <a:spLocks noGrp="1" noChangeArrowheads="1"/>
          </p:cNvSpPr>
          <p:nvPr>
            <p:ph idx="1"/>
          </p:nvPr>
        </p:nvSpPr>
        <p:spPr/>
        <p:txBody>
          <a:bodyPr>
            <a:normAutofit/>
          </a:bodyPr>
          <a:lstStyle/>
          <a:p>
            <a:pPr eaLnBrk="1" hangingPunct="1">
              <a:lnSpc>
                <a:spcPct val="80000"/>
              </a:lnSpc>
            </a:pPr>
            <a:r>
              <a:rPr lang="en-US" sz="1600" dirty="0" smtClean="0"/>
              <a:t>Read the Project Manual and Chapters 9 and 10 in your text.  They will give you a much better understanding of these topics as well as some sample source code.</a:t>
            </a:r>
          </a:p>
          <a:p>
            <a:pPr eaLnBrk="1" hangingPunct="1">
              <a:lnSpc>
                <a:spcPct val="80000"/>
              </a:lnSpc>
            </a:pPr>
            <a:r>
              <a:rPr lang="en-US" sz="1600" dirty="0" smtClean="0"/>
              <a:t>Remember, R5 does not depend, at all, on what you have done in previous modules.  R5 is a completely independent portion of the project.  If you are compiling/linking any code other than your R5 code and the support software, you are doing it wrong.</a:t>
            </a:r>
          </a:p>
          <a:p>
            <a:pPr eaLnBrk="1" hangingPunct="1">
              <a:lnSpc>
                <a:spcPct val="80000"/>
              </a:lnSpc>
            </a:pPr>
            <a:r>
              <a:rPr lang="en-US" sz="1600" dirty="0" err="1" smtClean="0"/>
              <a:t>Com_open</a:t>
            </a:r>
            <a:r>
              <a:rPr lang="en-US" sz="1600" dirty="0" smtClean="0"/>
              <a:t>, </a:t>
            </a:r>
            <a:r>
              <a:rPr lang="en-US" sz="1600" dirty="0" err="1" smtClean="0"/>
              <a:t>com_close</a:t>
            </a:r>
            <a:r>
              <a:rPr lang="en-US" sz="1600" dirty="0" smtClean="0"/>
              <a:t>, </a:t>
            </a:r>
            <a:r>
              <a:rPr lang="en-US" sz="1600" dirty="0" err="1" smtClean="0"/>
              <a:t>com_read</a:t>
            </a:r>
            <a:r>
              <a:rPr lang="en-US" sz="1600" dirty="0" smtClean="0"/>
              <a:t>, and </a:t>
            </a:r>
            <a:r>
              <a:rPr lang="en-US" sz="1600" dirty="0" err="1" smtClean="0"/>
              <a:t>com_write</a:t>
            </a:r>
            <a:r>
              <a:rPr lang="en-US" sz="1600" dirty="0" smtClean="0"/>
              <a:t> must have the exact prototypes specified in this power point file and in the project manual in order for the support software to work correctly.  However, the first and second level interrupt handlers can be named anything convenient.</a:t>
            </a:r>
          </a:p>
          <a:p>
            <a:pPr eaLnBrk="1" hangingPunct="1">
              <a:lnSpc>
                <a:spcPct val="80000"/>
              </a:lnSpc>
            </a:pPr>
            <a:r>
              <a:rPr lang="en-US" sz="1600" dirty="0" smtClean="0"/>
              <a:t>Implement </a:t>
            </a:r>
            <a:r>
              <a:rPr lang="en-US" sz="1600" dirty="0" err="1" smtClean="0"/>
              <a:t>com_open</a:t>
            </a:r>
            <a:r>
              <a:rPr lang="en-US" sz="1600" dirty="0" smtClean="0"/>
              <a:t> and </a:t>
            </a:r>
            <a:r>
              <a:rPr lang="en-US" sz="1600" dirty="0" err="1" smtClean="0"/>
              <a:t>com_close</a:t>
            </a:r>
            <a:r>
              <a:rPr lang="en-US" sz="1600" dirty="0" smtClean="0"/>
              <a:t> first, then </a:t>
            </a:r>
            <a:r>
              <a:rPr lang="en-US" sz="1600" dirty="0" err="1" smtClean="0"/>
              <a:t>com_write</a:t>
            </a:r>
            <a:r>
              <a:rPr lang="en-US" sz="1600" dirty="0" smtClean="0"/>
              <a:t>, the first level interrupt handler, and the write interrupt handler.  Get your writes to work before you begin to work on reading, which is more complicated.</a:t>
            </a:r>
          </a:p>
          <a:p>
            <a:pPr eaLnBrk="1" hangingPunct="1">
              <a:lnSpc>
                <a:spcPct val="80000"/>
              </a:lnSpc>
            </a:pPr>
            <a:r>
              <a:rPr lang="en-US" sz="1600" dirty="0" smtClean="0"/>
              <a:t>Do not use </a:t>
            </a:r>
            <a:r>
              <a:rPr lang="en-US" sz="1600" dirty="0" err="1" smtClean="0"/>
              <a:t>printf</a:t>
            </a:r>
            <a:r>
              <a:rPr lang="en-US" sz="1600" dirty="0" smtClean="0"/>
              <a:t> statements in the interrupt handlers.</a:t>
            </a:r>
          </a:p>
          <a:p>
            <a:pPr eaLnBrk="1" hangingPunct="1">
              <a:lnSpc>
                <a:spcPct val="80000"/>
              </a:lnSpc>
            </a:pPr>
            <a:r>
              <a:rPr lang="en-US" sz="1600" dirty="0" smtClean="0"/>
              <a:t>Check that your interrupt vectors are being set and cleared properly- this is the most common cause of crashes or hang </a:t>
            </a:r>
            <a:r>
              <a:rPr lang="en-US" sz="1600" dirty="0" smtClean="0"/>
              <a:t>ups</a:t>
            </a:r>
            <a:r>
              <a:rPr lang="en-US" sz="1600" dirty="0" smtClean="0"/>
              <a:t>.</a:t>
            </a:r>
            <a:endParaRPr lang="en-US" sz="16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Due Date</a:t>
            </a:r>
          </a:p>
        </p:txBody>
      </p:sp>
      <p:sp>
        <p:nvSpPr>
          <p:cNvPr id="43011" name="Rectangle 3"/>
          <p:cNvSpPr>
            <a:spLocks noGrp="1" noChangeArrowheads="1"/>
          </p:cNvSpPr>
          <p:nvPr>
            <p:ph idx="1"/>
          </p:nvPr>
        </p:nvSpPr>
        <p:spPr/>
        <p:txBody>
          <a:bodyPr>
            <a:normAutofit/>
          </a:bodyPr>
          <a:lstStyle/>
          <a:p>
            <a:pPr eaLnBrk="1" hangingPunct="1">
              <a:lnSpc>
                <a:spcPct val="80000"/>
              </a:lnSpc>
            </a:pPr>
            <a:r>
              <a:rPr lang="en-US" dirty="0" smtClean="0"/>
              <a:t>Remember, Module R5 is due Friday April 1, 2011. </a:t>
            </a:r>
            <a:r>
              <a:rPr lang="en-US" dirty="0" smtClean="0"/>
              <a:t> </a:t>
            </a:r>
          </a:p>
          <a:p>
            <a:pPr eaLnBrk="1" hangingPunct="1">
              <a:lnSpc>
                <a:spcPct val="80000"/>
              </a:lnSpc>
            </a:pPr>
            <a:endParaRPr lang="en-US" smtClean="0"/>
          </a:p>
          <a:p>
            <a:pPr eaLnBrk="1" hangingPunct="1">
              <a:lnSpc>
                <a:spcPct val="80000"/>
              </a:lnSpc>
            </a:pPr>
            <a:r>
              <a:rPr lang="en-US" smtClean="0"/>
              <a:t>That </a:t>
            </a:r>
            <a:r>
              <a:rPr lang="en-US" dirty="0" smtClean="0"/>
              <a:t>is 3 weeks from today</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R5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You’ll be writing an interrupt-driven serial port driver that communicates with another terminal</a:t>
            </a:r>
          </a:p>
          <a:p>
            <a:endParaRPr lang="en-US" dirty="0" smtClean="0"/>
          </a:p>
          <a:p>
            <a:r>
              <a:rPr lang="en-US" dirty="0" smtClean="0"/>
              <a:t>Interrupts allow communication between terminals to happen at any time</a:t>
            </a:r>
          </a:p>
          <a:p>
            <a:endParaRPr lang="en-US" dirty="0" smtClean="0"/>
          </a:p>
          <a:p>
            <a:r>
              <a:rPr lang="en-US" dirty="0" smtClean="0"/>
              <a:t>Instead of running MPX on two computers, you’ll be emulate the other terminal with </a:t>
            </a:r>
            <a:r>
              <a:rPr lang="en-US" dirty="0" err="1" smtClean="0"/>
              <a:t>PuTTY</a:t>
            </a:r>
            <a:endParaRPr lang="en-US" dirty="0" smtClean="0"/>
          </a:p>
          <a:p>
            <a:pPr>
              <a:buNone/>
            </a:pPr>
            <a:endParaRPr lang="en-US" dirty="0" smtClean="0"/>
          </a:p>
          <a:p>
            <a:r>
              <a:rPr lang="en-US" dirty="0" smtClean="0"/>
              <a:t>See the R5 manual on my website for details</a:t>
            </a:r>
          </a:p>
          <a:p>
            <a:endParaRPr lang="en-US" dirty="0" smtClean="0"/>
          </a:p>
          <a:p>
            <a:endParaRPr lang="en-US" dirty="0" smtClean="0"/>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Special Concerns with I/O Interrupts</a:t>
            </a:r>
          </a:p>
        </p:txBody>
      </p:sp>
      <p:sp>
        <p:nvSpPr>
          <p:cNvPr id="13315" name="Rectangle 3"/>
          <p:cNvSpPr>
            <a:spLocks noGrp="1" noChangeArrowheads="1"/>
          </p:cNvSpPr>
          <p:nvPr>
            <p:ph idx="1"/>
          </p:nvPr>
        </p:nvSpPr>
        <p:spPr/>
        <p:txBody>
          <a:bodyPr>
            <a:normAutofit/>
          </a:bodyPr>
          <a:lstStyle/>
          <a:p>
            <a:pPr eaLnBrk="1" hangingPunct="1">
              <a:lnSpc>
                <a:spcPct val="80000"/>
              </a:lnSpc>
            </a:pPr>
            <a:r>
              <a:rPr lang="en-US" sz="2400" dirty="0" smtClean="0"/>
              <a:t>I/O interrupts can happen at any time (since they are caused by external events).</a:t>
            </a:r>
          </a:p>
          <a:p>
            <a:pPr eaLnBrk="1" hangingPunct="1">
              <a:lnSpc>
                <a:spcPct val="80000"/>
              </a:lnSpc>
            </a:pPr>
            <a:endParaRPr lang="en-US" sz="2400" dirty="0" smtClean="0"/>
          </a:p>
          <a:p>
            <a:pPr eaLnBrk="1" hangingPunct="1">
              <a:lnSpc>
                <a:spcPct val="80000"/>
              </a:lnSpc>
            </a:pPr>
            <a:r>
              <a:rPr lang="en-US" sz="2400" dirty="0" smtClean="0"/>
              <a:t>I/O interrupts must therefore be disabled when they might cause big problems.  One of these problems is that the interrupt will affect the stack.</a:t>
            </a:r>
          </a:p>
          <a:p>
            <a:pPr eaLnBrk="1" hangingPunct="1">
              <a:lnSpc>
                <a:spcPct val="80000"/>
              </a:lnSpc>
              <a:buNone/>
            </a:pPr>
            <a:r>
              <a:rPr lang="en-US" sz="2400" dirty="0" smtClean="0"/>
              <a:t>  </a:t>
            </a:r>
          </a:p>
          <a:p>
            <a:pPr eaLnBrk="1" hangingPunct="1">
              <a:lnSpc>
                <a:spcPct val="80000"/>
              </a:lnSpc>
            </a:pPr>
            <a:r>
              <a:rPr lang="en-US" sz="2400" dirty="0" smtClean="0"/>
              <a:t>The 8086 architecture has instructions to enable/disable </a:t>
            </a:r>
            <a:r>
              <a:rPr lang="en-US" sz="2400" dirty="0" err="1" smtClean="0"/>
              <a:t>maskable</a:t>
            </a:r>
            <a:r>
              <a:rPr lang="en-US" sz="2400" dirty="0" smtClean="0"/>
              <a:t> interrupts.  You can access these using the Turbo C functions </a:t>
            </a:r>
            <a:r>
              <a:rPr lang="en-US" sz="2400" b="1" dirty="0" smtClean="0"/>
              <a:t>enable() </a:t>
            </a:r>
            <a:r>
              <a:rPr lang="en-US" sz="2400" dirty="0" smtClean="0"/>
              <a:t>and</a:t>
            </a:r>
            <a:r>
              <a:rPr lang="en-US" sz="2400" b="1" dirty="0" smtClean="0"/>
              <a:t> disable()</a:t>
            </a:r>
            <a:r>
              <a:rPr lang="en-US" sz="2400" dirty="0" smtClean="0"/>
              <a:t>.</a:t>
            </a:r>
          </a:p>
          <a:p>
            <a:pPr eaLnBrk="1" hangingPunct="1">
              <a:lnSpc>
                <a:spcPct val="80000"/>
              </a:lnSpc>
            </a:pPr>
            <a:endParaRPr lang="en-US" sz="2400" dirty="0" smtClean="0"/>
          </a:p>
          <a:p>
            <a:pPr eaLnBrk="1" hangingPunct="1">
              <a:lnSpc>
                <a:spcPct val="80000"/>
              </a:lnSpc>
            </a:pPr>
            <a:r>
              <a:rPr lang="en-US" sz="2400" dirty="0" smtClean="0"/>
              <a:t>Interrupts should be disabled for the absolute shortest time possible.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Ring Buffers</a:t>
            </a:r>
          </a:p>
        </p:txBody>
      </p:sp>
      <p:sp>
        <p:nvSpPr>
          <p:cNvPr id="14339" name="Rectangle 3"/>
          <p:cNvSpPr>
            <a:spLocks noGrp="1" noChangeArrowheads="1"/>
          </p:cNvSpPr>
          <p:nvPr>
            <p:ph idx="1"/>
          </p:nvPr>
        </p:nvSpPr>
        <p:spPr/>
        <p:txBody>
          <a:bodyPr>
            <a:normAutofit/>
          </a:bodyPr>
          <a:lstStyle/>
          <a:p>
            <a:pPr eaLnBrk="1" hangingPunct="1">
              <a:lnSpc>
                <a:spcPct val="90000"/>
              </a:lnSpc>
            </a:pPr>
            <a:r>
              <a:rPr lang="en-US" sz="2000" dirty="0" smtClean="0"/>
              <a:t>You’ll be writing a ring buffer to hold characters</a:t>
            </a:r>
          </a:p>
          <a:p>
            <a:pPr eaLnBrk="1" hangingPunct="1">
              <a:lnSpc>
                <a:spcPct val="90000"/>
              </a:lnSpc>
            </a:pPr>
            <a:endParaRPr lang="en-US" sz="2000" dirty="0" smtClean="0"/>
          </a:p>
          <a:p>
            <a:pPr eaLnBrk="1" hangingPunct="1">
              <a:lnSpc>
                <a:spcPct val="90000"/>
              </a:lnSpc>
            </a:pPr>
            <a:r>
              <a:rPr lang="en-US" sz="2000" dirty="0" smtClean="0"/>
              <a:t>A ring buffer is essentially a FIFO circular list that maintains two pointers:</a:t>
            </a:r>
          </a:p>
          <a:p>
            <a:pPr lvl="1">
              <a:lnSpc>
                <a:spcPct val="90000"/>
              </a:lnSpc>
            </a:pPr>
            <a:r>
              <a:rPr lang="en-US" sz="2000" dirty="0" smtClean="0"/>
              <a:t>One for where to place new characters</a:t>
            </a:r>
          </a:p>
          <a:p>
            <a:pPr lvl="1">
              <a:lnSpc>
                <a:spcPct val="90000"/>
              </a:lnSpc>
            </a:pPr>
            <a:r>
              <a:rPr lang="en-US" sz="2000" dirty="0" smtClean="0"/>
              <a:t>One for where to start reading characters already in the buffer</a:t>
            </a:r>
          </a:p>
          <a:p>
            <a:pPr eaLnBrk="1" hangingPunct="1">
              <a:lnSpc>
                <a:spcPct val="90000"/>
              </a:lnSpc>
            </a:pPr>
            <a:endParaRPr lang="en-US" sz="2000" dirty="0" smtClean="0"/>
          </a:p>
          <a:p>
            <a:pPr eaLnBrk="1" hangingPunct="1">
              <a:lnSpc>
                <a:spcPct val="90000"/>
              </a:lnSpc>
            </a:pPr>
            <a:r>
              <a:rPr lang="en-US" sz="2000" dirty="0" smtClean="0"/>
              <a:t>This buffer is used when data is received but no process has requested data.  </a:t>
            </a:r>
          </a:p>
          <a:p>
            <a:pPr eaLnBrk="1" hangingPunct="1">
              <a:lnSpc>
                <a:spcPct val="90000"/>
              </a:lnSpc>
            </a:pPr>
            <a:endParaRPr lang="en-US" sz="2000" dirty="0" smtClean="0"/>
          </a:p>
          <a:p>
            <a:pPr eaLnBrk="1" hangingPunct="1">
              <a:lnSpc>
                <a:spcPct val="90000"/>
              </a:lnSpc>
            </a:pPr>
            <a:r>
              <a:rPr lang="en-US" sz="2000" dirty="0" smtClean="0"/>
              <a:t>Read chapter 10 of your textbook (to be posted) for a detailed description of how the ring buffer works, and what control variables are needed and what they are used for.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Event Flags</a:t>
            </a:r>
          </a:p>
        </p:txBody>
      </p:sp>
      <p:sp>
        <p:nvSpPr>
          <p:cNvPr id="15363" name="Rectangle 3"/>
          <p:cNvSpPr>
            <a:spLocks noGrp="1" noChangeArrowheads="1"/>
          </p:cNvSpPr>
          <p:nvPr>
            <p:ph idx="1"/>
          </p:nvPr>
        </p:nvSpPr>
        <p:spPr/>
        <p:txBody>
          <a:bodyPr/>
          <a:lstStyle/>
          <a:p>
            <a:pPr eaLnBrk="1" hangingPunct="1">
              <a:lnSpc>
                <a:spcPct val="90000"/>
              </a:lnSpc>
            </a:pPr>
            <a:r>
              <a:rPr lang="en-US" sz="2700" smtClean="0"/>
              <a:t>Event flags are used to indicate the completion of an operation.</a:t>
            </a:r>
          </a:p>
          <a:p>
            <a:pPr eaLnBrk="1" hangingPunct="1">
              <a:lnSpc>
                <a:spcPct val="90000"/>
              </a:lnSpc>
            </a:pPr>
            <a:r>
              <a:rPr lang="en-US" sz="2700" smtClean="0"/>
              <a:t>In this module, I/O operation will have an associated event flag.  Your functions will “set” this event flat by giving it a value of 1.  This will indicate that the event (I/O operation) has been serviced and completed.</a:t>
            </a:r>
          </a:p>
          <a:p>
            <a:pPr eaLnBrk="1" hangingPunct="1">
              <a:lnSpc>
                <a:spcPct val="90000"/>
              </a:lnSpc>
            </a:pPr>
            <a:r>
              <a:rPr lang="en-US" sz="2700" smtClean="0"/>
              <a:t>Once the completion of an I/O operation has been appropriately handled, your functions will “clear” the event flag by giving it a value of 0.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R5: Overview</a:t>
            </a:r>
          </a:p>
        </p:txBody>
      </p:sp>
      <p:sp>
        <p:nvSpPr>
          <p:cNvPr id="12291" name="Rectangle 3"/>
          <p:cNvSpPr>
            <a:spLocks noGrp="1" noChangeArrowheads="1"/>
          </p:cNvSpPr>
          <p:nvPr>
            <p:ph idx="1"/>
          </p:nvPr>
        </p:nvSpPr>
        <p:spPr/>
        <p:txBody>
          <a:bodyPr>
            <a:normAutofit/>
          </a:bodyPr>
          <a:lstStyle/>
          <a:p>
            <a:pPr>
              <a:lnSpc>
                <a:spcPct val="80000"/>
              </a:lnSpc>
            </a:pPr>
            <a:r>
              <a:rPr lang="en-US" sz="1900" dirty="0" smtClean="0"/>
              <a:t>Data Structures	</a:t>
            </a:r>
          </a:p>
          <a:p>
            <a:pPr lvl="1">
              <a:lnSpc>
                <a:spcPct val="80000"/>
              </a:lnSpc>
            </a:pPr>
            <a:r>
              <a:rPr lang="en-US" sz="1800" dirty="0" smtClean="0"/>
              <a:t>Device Control Block (DCB): stores information about the </a:t>
            </a:r>
            <a:r>
              <a:rPr lang="en-US" sz="1800" dirty="0" smtClean="0"/>
              <a:t>device</a:t>
            </a:r>
            <a:endParaRPr lang="en-US" sz="1900" dirty="0" smtClean="0"/>
          </a:p>
          <a:p>
            <a:pPr eaLnBrk="1" hangingPunct="1">
              <a:lnSpc>
                <a:spcPct val="80000"/>
              </a:lnSpc>
            </a:pPr>
            <a:endParaRPr lang="en-US" sz="1900" dirty="0" smtClean="0"/>
          </a:p>
          <a:p>
            <a:pPr eaLnBrk="1" hangingPunct="1">
              <a:lnSpc>
                <a:spcPct val="80000"/>
              </a:lnSpc>
            </a:pPr>
            <a:r>
              <a:rPr lang="en-US" sz="1900" dirty="0" smtClean="0"/>
              <a:t>3 </a:t>
            </a:r>
            <a:r>
              <a:rPr lang="en-US" sz="1900" dirty="0" smtClean="0"/>
              <a:t>Interrupt handler functions</a:t>
            </a:r>
          </a:p>
          <a:p>
            <a:pPr lvl="1">
              <a:lnSpc>
                <a:spcPct val="80000"/>
              </a:lnSpc>
            </a:pPr>
            <a:r>
              <a:rPr lang="en-US" sz="1700" dirty="0" smtClean="0"/>
              <a:t>A first-level interrupt handler to determine the cause of the interrupt, which will then call either the input or output interrupt handlers</a:t>
            </a:r>
          </a:p>
          <a:p>
            <a:pPr lvl="1">
              <a:lnSpc>
                <a:spcPct val="80000"/>
              </a:lnSpc>
            </a:pPr>
            <a:r>
              <a:rPr lang="en-US" sz="1700" dirty="0" smtClean="0"/>
              <a:t>A second-level handler to handle input (called by first-level handler)</a:t>
            </a:r>
          </a:p>
          <a:p>
            <a:pPr lvl="1">
              <a:lnSpc>
                <a:spcPct val="80000"/>
              </a:lnSpc>
            </a:pPr>
            <a:r>
              <a:rPr lang="en-US" sz="1700" dirty="0" smtClean="0"/>
              <a:t>A second-level handler to handle output (also called by first-level handler)</a:t>
            </a:r>
          </a:p>
          <a:p>
            <a:pPr lvl="1">
              <a:lnSpc>
                <a:spcPct val="80000"/>
              </a:lnSpc>
              <a:buNone/>
            </a:pPr>
            <a:endParaRPr lang="en-US" sz="1700" dirty="0" smtClean="0"/>
          </a:p>
          <a:p>
            <a:pPr eaLnBrk="1" hangingPunct="1">
              <a:lnSpc>
                <a:spcPct val="80000"/>
              </a:lnSpc>
            </a:pPr>
            <a:r>
              <a:rPr lang="en-US" sz="1900" dirty="0" smtClean="0"/>
              <a:t>Other Functions (use the EXACT same prototypes defined later)</a:t>
            </a:r>
          </a:p>
          <a:p>
            <a:pPr lvl="1" eaLnBrk="1" hangingPunct="1">
              <a:lnSpc>
                <a:spcPct val="80000"/>
              </a:lnSpc>
            </a:pPr>
            <a:r>
              <a:rPr lang="en-US" sz="1800" dirty="0" err="1" smtClean="0"/>
              <a:t>com_open</a:t>
            </a:r>
            <a:r>
              <a:rPr lang="en-US" sz="1800" dirty="0" smtClean="0"/>
              <a:t>: initializes the serial port*</a:t>
            </a:r>
          </a:p>
          <a:p>
            <a:pPr lvl="1" eaLnBrk="1" hangingPunct="1">
              <a:lnSpc>
                <a:spcPct val="80000"/>
              </a:lnSpc>
            </a:pPr>
            <a:r>
              <a:rPr lang="en-US" sz="1800" dirty="0" err="1" smtClean="0"/>
              <a:t>com_close</a:t>
            </a:r>
            <a:r>
              <a:rPr lang="en-US" sz="1800" dirty="0" smtClean="0"/>
              <a:t>: closes the serial port*</a:t>
            </a:r>
          </a:p>
          <a:p>
            <a:pPr lvl="1" eaLnBrk="1" hangingPunct="1">
              <a:lnSpc>
                <a:spcPct val="80000"/>
              </a:lnSpc>
            </a:pPr>
            <a:r>
              <a:rPr lang="en-US" sz="1800" dirty="0" err="1" smtClean="0"/>
              <a:t>com_read</a:t>
            </a:r>
            <a:r>
              <a:rPr lang="en-US" sz="1800" dirty="0" smtClean="0"/>
              <a:t>: loads input into the buffer*</a:t>
            </a:r>
          </a:p>
          <a:p>
            <a:pPr lvl="1" eaLnBrk="1" hangingPunct="1">
              <a:lnSpc>
                <a:spcPct val="80000"/>
              </a:lnSpc>
            </a:pPr>
            <a:r>
              <a:rPr lang="en-US" sz="1800" dirty="0" err="1" smtClean="0"/>
              <a:t>com_write</a:t>
            </a:r>
            <a:r>
              <a:rPr lang="en-US" sz="1800" dirty="0" smtClean="0"/>
              <a:t>: initiates the transfer of data to the serial port*</a:t>
            </a:r>
            <a:endParaRPr lang="en-US" sz="1800" dirty="0" smtClean="0"/>
          </a:p>
          <a:p>
            <a:pPr lvl="1" eaLnBrk="1" hangingPunct="1">
              <a:lnSpc>
                <a:spcPct val="80000"/>
              </a:lnSpc>
              <a:buNone/>
            </a:pPr>
            <a:endParaRPr 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solidFill>
                  <a:schemeClr val="tx2">
                    <a:satMod val="130000"/>
                  </a:schemeClr>
                </a:solidFill>
              </a:rPr>
              <a:t>Data Structure:</a:t>
            </a:r>
            <a:br>
              <a:rPr lang="en-US" smtClean="0">
                <a:solidFill>
                  <a:schemeClr val="tx2">
                    <a:satMod val="130000"/>
                  </a:schemeClr>
                </a:solidFill>
              </a:rPr>
            </a:br>
            <a:r>
              <a:rPr lang="en-US" smtClean="0">
                <a:solidFill>
                  <a:schemeClr val="tx2">
                    <a:satMod val="130000"/>
                  </a:schemeClr>
                </a:solidFill>
              </a:rPr>
              <a:t>Device Control Block(DCB)</a:t>
            </a:r>
          </a:p>
        </p:txBody>
      </p:sp>
      <p:sp>
        <p:nvSpPr>
          <p:cNvPr id="22531" name="Rectangle 3"/>
          <p:cNvSpPr>
            <a:spLocks noGrp="1" noChangeArrowheads="1"/>
          </p:cNvSpPr>
          <p:nvPr>
            <p:ph idx="1"/>
          </p:nvPr>
        </p:nvSpPr>
        <p:spPr/>
        <p:txBody>
          <a:bodyPr/>
          <a:lstStyle/>
          <a:p>
            <a:pPr eaLnBrk="1" hangingPunct="1">
              <a:lnSpc>
                <a:spcPct val="80000"/>
              </a:lnSpc>
            </a:pPr>
            <a:r>
              <a:rPr lang="en-US" sz="1800" smtClean="0"/>
              <a:t>DCB’s store information about the device.  Your text book has a more in depth discussion of DCB’s.  Information you must put in your DCB is:</a:t>
            </a:r>
          </a:p>
          <a:p>
            <a:pPr lvl="1" eaLnBrk="1" hangingPunct="1">
              <a:lnSpc>
                <a:spcPct val="80000"/>
              </a:lnSpc>
            </a:pPr>
            <a:r>
              <a:rPr lang="en-US" sz="1500" smtClean="0"/>
              <a:t>Flag indicating whether the device is open or closed</a:t>
            </a:r>
          </a:p>
          <a:p>
            <a:pPr lvl="1" eaLnBrk="1" hangingPunct="1">
              <a:lnSpc>
                <a:spcPct val="80000"/>
              </a:lnSpc>
            </a:pPr>
            <a:r>
              <a:rPr lang="en-US" sz="1500" smtClean="0"/>
              <a:t>Pointer to the event flag associated with the device.  Should be of type (int *).</a:t>
            </a:r>
          </a:p>
          <a:p>
            <a:pPr lvl="1" eaLnBrk="1" hangingPunct="1">
              <a:lnSpc>
                <a:spcPct val="80000"/>
              </a:lnSpc>
            </a:pPr>
            <a:r>
              <a:rPr lang="en-US" sz="1500" smtClean="0"/>
              <a:t>Status code- possible values are IDLE, READING, WRITING.</a:t>
            </a:r>
          </a:p>
          <a:p>
            <a:pPr lvl="1" eaLnBrk="1" hangingPunct="1">
              <a:lnSpc>
                <a:spcPct val="80000"/>
              </a:lnSpc>
            </a:pPr>
            <a:r>
              <a:rPr lang="en-US" sz="1500" smtClean="0"/>
              <a:t>Addresses and counters associated with the requestor’s input buffer.  For example:</a:t>
            </a:r>
          </a:p>
          <a:p>
            <a:pPr lvl="2" eaLnBrk="1" hangingPunct="1">
              <a:lnSpc>
                <a:spcPct val="80000"/>
              </a:lnSpc>
            </a:pPr>
            <a:r>
              <a:rPr lang="en-US" sz="1300" smtClean="0"/>
              <a:t>char* in_buff; - pointer the requestor’s buffer (where read data is will be placed)</a:t>
            </a:r>
          </a:p>
          <a:p>
            <a:pPr lvl="2" eaLnBrk="1" hangingPunct="1">
              <a:lnSpc>
                <a:spcPct val="80000"/>
              </a:lnSpc>
            </a:pPr>
            <a:r>
              <a:rPr lang="en-US" sz="1300" smtClean="0"/>
              <a:t>int *in_count; - counter of the maximum number of chars that can be placed in the buffer</a:t>
            </a:r>
          </a:p>
          <a:p>
            <a:pPr lvl="2" eaLnBrk="1" hangingPunct="1">
              <a:lnSpc>
                <a:spcPct val="80000"/>
              </a:lnSpc>
            </a:pPr>
            <a:r>
              <a:rPr lang="en-US" sz="1300" smtClean="0"/>
              <a:t>int in_done; -counter for how many characters have been placed in the requestor’s buffer</a:t>
            </a:r>
          </a:p>
          <a:p>
            <a:pPr lvl="1" eaLnBrk="1" hangingPunct="1">
              <a:lnSpc>
                <a:spcPct val="80000"/>
              </a:lnSpc>
            </a:pPr>
            <a:r>
              <a:rPr lang="en-US" sz="1500" smtClean="0"/>
              <a:t>Addresses and counters associated with the requestor’s output buffer</a:t>
            </a:r>
          </a:p>
          <a:p>
            <a:pPr lvl="2" eaLnBrk="1" hangingPunct="1">
              <a:lnSpc>
                <a:spcPct val="80000"/>
              </a:lnSpc>
            </a:pPr>
            <a:r>
              <a:rPr lang="en-US" sz="1300" smtClean="0"/>
              <a:t>Same as above, but separate variables needed for output</a:t>
            </a:r>
          </a:p>
          <a:p>
            <a:pPr lvl="1" eaLnBrk="1" hangingPunct="1">
              <a:lnSpc>
                <a:spcPct val="80000"/>
              </a:lnSpc>
            </a:pPr>
            <a:r>
              <a:rPr lang="en-US" sz="1500" smtClean="0"/>
              <a:t>An array to be used as the ring buffer, with the associated input index, output index, and counter.</a:t>
            </a:r>
          </a:p>
          <a:p>
            <a:pPr lvl="2" eaLnBrk="1" hangingPunct="1">
              <a:lnSpc>
                <a:spcPct val="80000"/>
              </a:lnSpc>
            </a:pPr>
            <a:r>
              <a:rPr lang="en-US" sz="1300" smtClean="0"/>
              <a:t>char[size] ring_buffer;</a:t>
            </a:r>
          </a:p>
          <a:p>
            <a:pPr lvl="2" eaLnBrk="1" hangingPunct="1">
              <a:lnSpc>
                <a:spcPct val="80000"/>
              </a:lnSpc>
            </a:pPr>
            <a:r>
              <a:rPr lang="en-US" sz="1300" smtClean="0"/>
              <a:t>int ring_buffer_in;  -index where you will write the next character to the ring buffer</a:t>
            </a:r>
          </a:p>
          <a:p>
            <a:pPr lvl="2" eaLnBrk="1" hangingPunct="1">
              <a:lnSpc>
                <a:spcPct val="80000"/>
              </a:lnSpc>
            </a:pPr>
            <a:r>
              <a:rPr lang="en-US" sz="1300" smtClean="0"/>
              <a:t>int ring_buffer_out; -index where you will remove the next character from the buffer</a:t>
            </a:r>
          </a:p>
          <a:p>
            <a:pPr lvl="2" eaLnBrk="1" hangingPunct="1">
              <a:lnSpc>
                <a:spcPct val="80000"/>
              </a:lnSpc>
            </a:pPr>
            <a:r>
              <a:rPr lang="en-US" sz="1300" smtClean="0"/>
              <a:t>int ring_buffer_count; -count of how many character stored but not read from the buffer</a:t>
            </a:r>
          </a:p>
          <a:p>
            <a:pPr lvl="1" eaLnBrk="1" hangingPunct="1">
              <a:lnSpc>
                <a:spcPct val="80000"/>
              </a:lnSpc>
            </a:pPr>
            <a:endParaRPr lang="en-US" sz="15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1541</TotalTime>
  <Words>4398</Words>
  <Application>Microsoft Macintosh PowerPoint</Application>
  <PresentationFormat>On-screen Show (4:3)</PresentationFormat>
  <Paragraphs>389</Paragraphs>
  <Slides>35</Slides>
  <Notes>34</Notes>
  <HiddenSlides>0</HiddenSlides>
  <MMClips>0</MMClips>
  <ScaleCrop>false</ScaleCrop>
  <HeadingPairs>
    <vt:vector size="4" baseType="variant">
      <vt:variant>
        <vt:lpstr>Design Template</vt:lpstr>
      </vt:variant>
      <vt:variant>
        <vt:i4>1</vt:i4>
      </vt:variant>
      <vt:variant>
        <vt:lpstr>Slide Titles</vt:lpstr>
      </vt:variant>
      <vt:variant>
        <vt:i4>35</vt:i4>
      </vt:variant>
    </vt:vector>
  </HeadingPairs>
  <TitlesOfParts>
    <vt:vector size="36" baseType="lpstr">
      <vt:lpstr>Urban</vt:lpstr>
      <vt:lpstr>CS 450</vt:lpstr>
      <vt:lpstr>Next Week</vt:lpstr>
      <vt:lpstr>R5</vt:lpstr>
      <vt:lpstr>R5 Overview</vt:lpstr>
      <vt:lpstr>Special Concerns with I/O Interrupts</vt:lpstr>
      <vt:lpstr>Ring Buffers</vt:lpstr>
      <vt:lpstr>Event Flags</vt:lpstr>
      <vt:lpstr>R5: Overview</vt:lpstr>
      <vt:lpstr>Data Structure: Device Control Block(DCB)</vt:lpstr>
      <vt:lpstr>Com_open</vt:lpstr>
      <vt:lpstr>Com_open outline I</vt:lpstr>
      <vt:lpstr>Com_open outline II</vt:lpstr>
      <vt:lpstr>Com_close</vt:lpstr>
      <vt:lpstr>Com_read</vt:lpstr>
      <vt:lpstr>Com_read- summary</vt:lpstr>
      <vt:lpstr>COM_READ: outline I</vt:lpstr>
      <vt:lpstr>COM_READ: outline II</vt:lpstr>
      <vt:lpstr>Overview of reading a string using the com_port driver</vt:lpstr>
      <vt:lpstr>Com_write</vt:lpstr>
      <vt:lpstr>Com_write: Summary</vt:lpstr>
      <vt:lpstr>COM_WRITE: OUTLINE</vt:lpstr>
      <vt:lpstr>Overview of writing a character string using the driver</vt:lpstr>
      <vt:lpstr>First Level Interrupt Handler- Summary</vt:lpstr>
      <vt:lpstr>Interrupt Handler: Outline</vt:lpstr>
      <vt:lpstr>Second Level Interrupt- Read/Input: Summary</vt:lpstr>
      <vt:lpstr>Second Level Interrupt- Read/Input: Outline</vt:lpstr>
      <vt:lpstr>Second Level Interrupt- Write/Output: Summary</vt:lpstr>
      <vt:lpstr>Second Level Interrupt- Write/Output</vt:lpstr>
      <vt:lpstr>Dos.h Functions You’ll Need</vt:lpstr>
      <vt:lpstr>Device Registers You’ll Need</vt:lpstr>
      <vt:lpstr>Device Registers You’ll Need</vt:lpstr>
      <vt:lpstr>Addresses You Need- All for COM1</vt:lpstr>
      <vt:lpstr>Testing and Demonstration</vt:lpstr>
      <vt:lpstr>Hints</vt:lpstr>
      <vt:lpstr>Due Date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Adam Brady</cp:lastModifiedBy>
  <cp:revision>136</cp:revision>
  <dcterms:created xsi:type="dcterms:W3CDTF">2011-03-04T19:15:39Z</dcterms:created>
  <dcterms:modified xsi:type="dcterms:W3CDTF">2011-03-04T19:57:15Z</dcterms:modified>
</cp:coreProperties>
</file>