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1" r:id="rId1"/>
  </p:sldMasterIdLst>
  <p:notesMasterIdLst>
    <p:notesMasterId r:id="rId25"/>
  </p:notesMasterIdLst>
  <p:sldIdLst>
    <p:sldId id="256" r:id="rId2"/>
    <p:sldId id="278" r:id="rId3"/>
    <p:sldId id="284" r:id="rId4"/>
    <p:sldId id="279" r:id="rId5"/>
    <p:sldId id="280" r:id="rId6"/>
    <p:sldId id="282" r:id="rId7"/>
    <p:sldId id="292" r:id="rId8"/>
    <p:sldId id="285" r:id="rId9"/>
    <p:sldId id="286" r:id="rId10"/>
    <p:sldId id="287" r:id="rId11"/>
    <p:sldId id="293" r:id="rId12"/>
    <p:sldId id="289" r:id="rId13"/>
    <p:sldId id="290" r:id="rId14"/>
    <p:sldId id="288" r:id="rId15"/>
    <p:sldId id="291" r:id="rId16"/>
    <p:sldId id="294" r:id="rId17"/>
    <p:sldId id="295" r:id="rId18"/>
    <p:sldId id="296" r:id="rId19"/>
    <p:sldId id="281" r:id="rId20"/>
    <p:sldId id="297" r:id="rId21"/>
    <p:sldId id="300" r:id="rId22"/>
    <p:sldId id="299" r:id="rId23"/>
    <p:sldId id="298"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94670" autoAdjust="0"/>
  </p:normalViewPr>
  <p:slideViewPr>
    <p:cSldViewPr>
      <p:cViewPr varScale="1">
        <p:scale>
          <a:sx n="89" d="100"/>
          <a:sy n="89" d="100"/>
        </p:scale>
        <p:origin x="-37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EF58DB7-C56D-40BB-B3DB-896F71C6E99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8901B66D-EAD5-4C50-A6D5-F38AF02A2461}" type="slidenum">
              <a:rPr lang="en-US" smtClean="0"/>
              <a:pPr/>
              <a:t>1</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121B7F6-B689-469A-984B-17D1E7A7E569}" type="slidenum">
              <a:rPr lang="en-US" smtClean="0"/>
              <a:pPr/>
              <a:t>10</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6B380330-FFC9-41A7-BD20-9B5CCFA454F7}" type="slidenum">
              <a:rPr lang="en-US" smtClean="0"/>
              <a:pPr/>
              <a:t>11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91FC9FC3-3485-40D4-B9D8-03405B05B1D4}" type="slidenum">
              <a:rPr lang="en-US" smtClean="0"/>
              <a:pPr/>
              <a:t>12</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222F2B1-3D77-4377-A218-2EDC7583A702}" type="slidenum">
              <a:rPr lang="en-US" smtClean="0"/>
              <a:pPr/>
              <a:t>13</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8CB530E-3BA5-4D0A-B130-F8C3968E9891}" type="slidenum">
              <a:rPr lang="en-US" smtClean="0"/>
              <a:pPr/>
              <a:t>14</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06E7AB88-4916-42D7-A7AE-C6CB7F15B0F9}" type="slidenum">
              <a:rPr lang="en-US" smtClean="0"/>
              <a:pPr/>
              <a:t>15</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8755EFC0-F40E-4E62-ADC8-1A5087536ABD}" type="slidenum">
              <a:rPr lang="en-US" smtClean="0"/>
              <a:pPr/>
              <a:t>16</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940E0FA8-D6A4-48B4-984F-9B59DA8E5577}" type="slidenum">
              <a:rPr lang="en-US" smtClean="0"/>
              <a:pPr/>
              <a:t>17</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14E8950F-B562-4BC5-A20E-29E012B881DE}" type="slidenum">
              <a:rPr lang="en-US" smtClean="0"/>
              <a:pPr/>
              <a:t>18</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8A08C6B4-BF9A-4310-A285-2C5C506D4656}" type="slidenum">
              <a:rPr lang="en-US" smtClean="0"/>
              <a:pPr/>
              <a:t>19</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2F62267-8B49-4CB7-9855-F5330DD03A2E}" type="slidenum">
              <a:rPr lang="en-US" smtClean="0"/>
              <a:pPr/>
              <a:t>2</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A5A4C4D-A0B3-423A-9DE1-417239F95AE6}" type="slidenum">
              <a:rPr lang="en-US" smtClean="0"/>
              <a:pPr/>
              <a:t>20</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0AC4434B-2E26-40F9-859E-4E4DB4C952A3}" type="slidenum">
              <a:rPr lang="en-US" smtClean="0"/>
              <a:pPr/>
              <a:t>21</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eaLnBrk="1" hangingPunct="1"/>
            <a:endParaRPr lang="en-US" smtClean="0"/>
          </a:p>
        </p:txBody>
      </p:sp>
      <p:sp>
        <p:nvSpPr>
          <p:cNvPr id="49156" name="Slide Number Placeholder 3"/>
          <p:cNvSpPr>
            <a:spLocks noGrp="1"/>
          </p:cNvSpPr>
          <p:nvPr>
            <p:ph type="sldNum" sz="quarter" idx="5"/>
          </p:nvPr>
        </p:nvSpPr>
        <p:spPr>
          <a:noFill/>
        </p:spPr>
        <p:txBody>
          <a:bodyPr/>
          <a:lstStyle/>
          <a:p>
            <a:fld id="{F3CFA183-F9EC-4615-9CC8-AE6E57FF4F45}" type="slidenum">
              <a:rPr lang="en-US" smtClean="0"/>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CE0DBAD-4338-4ADE-964C-8D6E39EE3336}" type="slidenum">
              <a:rPr lang="en-US" smtClean="0"/>
              <a:pPr/>
              <a:t>23</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2C4D8C83-7E1C-4F1A-98BE-5C25E7FA67A3}" type="slidenum">
              <a:rPr lang="en-US" smtClean="0"/>
              <a:pPr/>
              <a:t>3</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B4035783-E130-42AA-B0CA-3AC9D7F320CA}" type="slidenum">
              <a:rPr lang="en-US" smtClean="0"/>
              <a:pPr/>
              <a:t>4</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C25093B-8673-46A9-9903-90B7D51F52C1}" type="slidenum">
              <a:rPr lang="en-US" smtClean="0"/>
              <a:pPr/>
              <a:t>5</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378CCA6-22E5-4B35-9FFA-CAE0BB5A8A06}" type="slidenum">
              <a:rPr lang="en-US" smtClean="0"/>
              <a:pPr/>
              <a:t>6</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51D6A88A-F243-4429-ACCD-3FFFBA69200E}" type="slidenum">
              <a:rPr lang="en-US" smtClean="0"/>
              <a:pPr/>
              <a:t>7</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E7D12B0-86E9-425B-A1EB-03EBD0C73B6C}" type="slidenum">
              <a:rPr lang="en-US" smtClean="0"/>
              <a:pPr/>
              <a:t>8</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C3BA34A6-645D-48D7-8A2F-3F9D015BF782}" type="slidenum">
              <a:rPr lang="en-US" smtClean="0"/>
              <a:pPr/>
              <a:t>9</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a:defRPr/>
            </a:pPr>
            <a:endParaRPr lang="en-US"/>
          </a:p>
        </p:txBody>
      </p:sp>
      <p:sp>
        <p:nvSpPr>
          <p:cNvPr id="17" name="Footer Placeholder 16"/>
          <p:cNvSpPr>
            <a:spLocks noGrp="1"/>
          </p:cNvSpPr>
          <p:nvPr>
            <p:ph type="ftr" sz="quarter" idx="11"/>
          </p:nvPr>
        </p:nvSpPr>
        <p:spPr>
          <a:xfrm>
            <a:off x="5410200" y="4205288"/>
            <a:ext cx="1295400" cy="457200"/>
          </a:xfrm>
        </p:spPr>
        <p:txBody>
          <a:bodyPr/>
          <a:lstStyle/>
          <a:p>
            <a:pPr>
              <a:defRPr/>
            </a:pPr>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defRPr/>
            </a:pPr>
            <a:fld id="{A3F82943-ABD7-4E13-A9A7-28EE177C1D91}"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F492E7D-FCCD-40D5-9531-61AD06D8B71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FB4305B-8292-418C-BBDD-4DD44B2CCCA3}"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905000"/>
            <a:ext cx="76962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62000" y="4000500"/>
            <a:ext cx="76962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577448A-F569-4A8E-A511-54B49EAE735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4AAEC3A-0427-451E-A372-5BFAAFCE8CEB}"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BFD3E77-F7A1-45AA-9211-9A33C71FC934}"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E529342-E32F-407B-B91E-B2C5BAD9E90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defRPr/>
            </a:pPr>
            <a:endParaRPr lang="en-US"/>
          </a:p>
        </p:txBody>
      </p:sp>
      <p:sp>
        <p:nvSpPr>
          <p:cNvPr id="27" name="Slide Number Placeholder 26"/>
          <p:cNvSpPr>
            <a:spLocks noGrp="1"/>
          </p:cNvSpPr>
          <p:nvPr>
            <p:ph type="sldNum" sz="quarter" idx="11"/>
          </p:nvPr>
        </p:nvSpPr>
        <p:spPr/>
        <p:txBody>
          <a:bodyPr rtlCol="0"/>
          <a:lstStyle/>
          <a:p>
            <a:pPr>
              <a:defRPr/>
            </a:pPr>
            <a:fld id="{521BD35A-D4EF-44EE-B936-6B70B13C7272}" type="slidenum">
              <a:rPr lang="en-US" smtClean="0"/>
              <a:pPr>
                <a:defRPr/>
              </a:pPr>
              <a:t>‹#›</a:t>
            </a:fld>
            <a:endParaRPr lang="en-US"/>
          </a:p>
        </p:txBody>
      </p:sp>
      <p:sp>
        <p:nvSpPr>
          <p:cNvPr id="28" name="Footer Placeholder 27"/>
          <p:cNvSpPr>
            <a:spLocks noGrp="1"/>
          </p:cNvSpPr>
          <p:nvPr>
            <p:ph type="ftr" sz="quarter" idx="12"/>
          </p:nvPr>
        </p:nvSpPr>
        <p:spPr/>
        <p:txBody>
          <a:bodyPr rtlCol="0"/>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pPr>
              <a:defRPr/>
            </a:pPr>
            <a:endParaRPr lang="en-US"/>
          </a:p>
        </p:txBody>
      </p:sp>
      <p:sp>
        <p:nvSpPr>
          <p:cNvPr id="4" name="Footer Placeholder 3"/>
          <p:cNvSpPr>
            <a:spLocks noGrp="1"/>
          </p:cNvSpPr>
          <p:nvPr>
            <p:ph type="ftr" sz="quarter" idx="11"/>
          </p:nvPr>
        </p:nvSpPr>
        <p:spPr>
          <a:xfrm>
            <a:off x="5257800" y="612648"/>
            <a:ext cx="1325880" cy="457200"/>
          </a:xfrm>
        </p:spPr>
        <p:txBody>
          <a:bodyPr/>
          <a:lstStyle/>
          <a:p>
            <a:pPr>
              <a:defRPr/>
            </a:pPr>
            <a:endParaRPr lang="en-US"/>
          </a:p>
        </p:txBody>
      </p:sp>
      <p:sp>
        <p:nvSpPr>
          <p:cNvPr id="5" name="Slide Number Placeholder 4"/>
          <p:cNvSpPr>
            <a:spLocks noGrp="1"/>
          </p:cNvSpPr>
          <p:nvPr>
            <p:ph type="sldNum" sz="quarter" idx="12"/>
          </p:nvPr>
        </p:nvSpPr>
        <p:spPr>
          <a:xfrm>
            <a:off x="8174736" y="2272"/>
            <a:ext cx="762000" cy="365760"/>
          </a:xfrm>
        </p:spPr>
        <p:txBody>
          <a:bodyPr/>
          <a:lstStyle/>
          <a:p>
            <a:pPr>
              <a:defRPr/>
            </a:pPr>
            <a:fld id="{9799A41D-8684-4117-9C72-F8F10810D7FA}"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5F23509-ADC5-4D78-80FB-EDE30040FE93}"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4A1D6AE-DCF6-4497-8A71-600956422DF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63E51A4-7872-45C4-B394-AD5245C78EC0}"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defRPr/>
            </a:pPr>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defRPr/>
            </a:pPr>
            <a:fld id="{5DFBBAB2-7FC6-4EE6-8C33-4C6077C9ECFB}"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82" r:id="rId1"/>
    <p:sldLayoutId id="2147484083" r:id="rId2"/>
    <p:sldLayoutId id="2147484084" r:id="rId3"/>
    <p:sldLayoutId id="2147484085" r:id="rId4"/>
    <p:sldLayoutId id="2147484086" r:id="rId5"/>
    <p:sldLayoutId id="2147484087" r:id="rId6"/>
    <p:sldLayoutId id="2147484088" r:id="rId7"/>
    <p:sldLayoutId id="2147484089" r:id="rId8"/>
    <p:sldLayoutId id="2147484090" r:id="rId9"/>
    <p:sldLayoutId id="2147484091" r:id="rId10"/>
    <p:sldLayoutId id="2147484092" r:id="rId11"/>
    <p:sldLayoutId id="2147484093"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mtClean="0"/>
              <a:t>CS 450</a:t>
            </a:r>
          </a:p>
        </p:txBody>
      </p:sp>
      <p:sp>
        <p:nvSpPr>
          <p:cNvPr id="3075" name="Rectangle 3"/>
          <p:cNvSpPr>
            <a:spLocks noGrp="1" noChangeArrowheads="1"/>
          </p:cNvSpPr>
          <p:nvPr>
            <p:ph type="subTitle" idx="1"/>
          </p:nvPr>
        </p:nvSpPr>
        <p:spPr/>
        <p:txBody>
          <a:bodyPr/>
          <a:lstStyle/>
          <a:p>
            <a:pPr eaLnBrk="1" hangingPunct="1"/>
            <a:r>
              <a:rPr lang="en-US" smtClean="0"/>
              <a:t>Module R6</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I/O Control Block (IOCB)</a:t>
            </a:r>
          </a:p>
        </p:txBody>
      </p:sp>
      <p:sp>
        <p:nvSpPr>
          <p:cNvPr id="13315" name="Rectangle 3"/>
          <p:cNvSpPr>
            <a:spLocks noGrp="1" noChangeArrowheads="1"/>
          </p:cNvSpPr>
          <p:nvPr>
            <p:ph idx="1"/>
          </p:nvPr>
        </p:nvSpPr>
        <p:spPr/>
        <p:txBody>
          <a:bodyPr/>
          <a:lstStyle/>
          <a:p>
            <a:pPr eaLnBrk="1" hangingPunct="1">
              <a:lnSpc>
                <a:spcPct val="90000"/>
              </a:lnSpc>
            </a:pPr>
            <a:r>
              <a:rPr lang="en-US" sz="2200" smtClean="0"/>
              <a:t>Each device needs a control structure which will keep track of the waiting queue and current status</a:t>
            </a:r>
          </a:p>
          <a:p>
            <a:pPr eaLnBrk="1" hangingPunct="1">
              <a:lnSpc>
                <a:spcPct val="90000"/>
              </a:lnSpc>
            </a:pPr>
            <a:r>
              <a:rPr lang="en-US" sz="2200" smtClean="0"/>
              <a:t>Suggested information you need to keep track of in the IOCB:</a:t>
            </a:r>
          </a:p>
          <a:p>
            <a:pPr lvl="1" eaLnBrk="1" hangingPunct="1">
              <a:lnSpc>
                <a:spcPct val="90000"/>
              </a:lnSpc>
            </a:pPr>
            <a:r>
              <a:rPr lang="en-US" sz="2000" smtClean="0"/>
              <a:t>event_flag: int- will hold the current event_flag for the device</a:t>
            </a:r>
          </a:p>
          <a:p>
            <a:pPr lvl="1" eaLnBrk="1" hangingPunct="1">
              <a:lnSpc>
                <a:spcPct val="90000"/>
              </a:lnSpc>
            </a:pPr>
            <a:r>
              <a:rPr lang="en-US" sz="2000" smtClean="0"/>
              <a:t>count: int- number of IOD’s in the queue</a:t>
            </a:r>
          </a:p>
          <a:p>
            <a:pPr lvl="1" eaLnBrk="1" hangingPunct="1">
              <a:lnSpc>
                <a:spcPct val="90000"/>
              </a:lnSpc>
            </a:pPr>
            <a:r>
              <a:rPr lang="en-US" sz="2000" smtClean="0"/>
              <a:t>head: iod*- pointer to the first IOD in the waiting queue</a:t>
            </a:r>
          </a:p>
          <a:p>
            <a:pPr lvl="1" eaLnBrk="1" hangingPunct="1">
              <a:lnSpc>
                <a:spcPct val="90000"/>
              </a:lnSpc>
            </a:pPr>
            <a:r>
              <a:rPr lang="en-US" sz="2000" smtClean="0"/>
              <a:t>tail: iod*- pointer to the last IOD in the waiting queue</a:t>
            </a:r>
          </a:p>
          <a:p>
            <a:pPr eaLnBrk="1" hangingPunct="1">
              <a:lnSpc>
                <a:spcPct val="90000"/>
              </a:lnSpc>
            </a:pPr>
            <a:r>
              <a:rPr lang="en-US" sz="2200" smtClean="0"/>
              <a:t>You will maintain the waiting queues in first in, first out order.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I/O Operations</a:t>
            </a:r>
          </a:p>
        </p:txBody>
      </p:sp>
      <p:sp>
        <p:nvSpPr>
          <p:cNvPr id="14339" name="Rectangle 3"/>
          <p:cNvSpPr>
            <a:spLocks noGrp="1" noChangeArrowheads="1"/>
          </p:cNvSpPr>
          <p:nvPr>
            <p:ph type="body" sz="half" idx="1"/>
          </p:nvPr>
        </p:nvSpPr>
        <p:spPr/>
        <p:txBody>
          <a:bodyPr/>
          <a:lstStyle/>
          <a:p>
            <a:pPr eaLnBrk="1" hangingPunct="1">
              <a:lnSpc>
                <a:spcPct val="80000"/>
              </a:lnSpc>
            </a:pPr>
            <a:r>
              <a:rPr lang="en-US" sz="1800" smtClean="0"/>
              <a:t>You will need to download and link with your project “TRMDRIVE.C” and “TRMDRIVE.H”- these are the functions for the TERMINAL driver.  You can open the files to see the parameters the functions take.  Make sure to include TRMDRIVE.H and link TRMDRIVE.C.  They will be available on my website.</a:t>
            </a:r>
          </a:p>
          <a:p>
            <a:pPr eaLnBrk="1" hangingPunct="1">
              <a:lnSpc>
                <a:spcPct val="80000"/>
              </a:lnSpc>
            </a:pPr>
            <a:r>
              <a:rPr lang="en-US" sz="1800" smtClean="0"/>
              <a:t>The following table illustrates what functions to call for which I/O operations- the COM_PORT functions come from your R5, check TRMDRIVE.C and .H for more specifics on the TERMINAL functions</a:t>
            </a:r>
          </a:p>
          <a:p>
            <a:pPr eaLnBrk="1" hangingPunct="1">
              <a:lnSpc>
                <a:spcPct val="80000"/>
              </a:lnSpc>
              <a:buFont typeface="Wingdings" pitchFamily="2" charset="2"/>
              <a:buNone/>
            </a:pPr>
            <a:endParaRPr lang="en-US" sz="1800" smtClean="0"/>
          </a:p>
          <a:p>
            <a:pPr eaLnBrk="1" hangingPunct="1">
              <a:lnSpc>
                <a:spcPct val="80000"/>
              </a:lnSpc>
            </a:pPr>
            <a:endParaRPr lang="en-US" sz="1800" smtClean="0"/>
          </a:p>
        </p:txBody>
      </p:sp>
      <p:graphicFrame>
        <p:nvGraphicFramePr>
          <p:cNvPr id="590992" name="Group 144"/>
          <p:cNvGraphicFramePr>
            <a:graphicFrameLocks noGrp="1"/>
          </p:cNvGraphicFramePr>
          <p:nvPr>
            <p:ph sz="half" idx="2"/>
          </p:nvPr>
        </p:nvGraphicFramePr>
        <p:xfrm>
          <a:off x="1143000" y="4038600"/>
          <a:ext cx="7696200" cy="1943100"/>
        </p:xfrm>
        <a:graphic>
          <a:graphicData uri="http://schemas.openxmlformats.org/drawingml/2006/table">
            <a:tbl>
              <a:tblPr/>
              <a:tblGrid>
                <a:gridCol w="1100138"/>
                <a:gridCol w="1098550"/>
                <a:gridCol w="1100137"/>
                <a:gridCol w="1098550"/>
                <a:gridCol w="1100138"/>
                <a:gridCol w="1098550"/>
                <a:gridCol w="1100137"/>
              </a:tblGrid>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cs typeface="Arial" charset="0"/>
                        </a:rPr>
                        <a:t>Device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rPr>
                        <a:t>OPEN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rPr>
                        <a:t>CLOSE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rPr>
                        <a:t>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rPr>
                        <a:t>WRITE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rPr>
                        <a:t>CLEAR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600" b="1" i="0" u="none" strike="noStrike" cap="none" normalizeH="0" baseline="0" smtClean="0">
                          <a:ln>
                            <a:noFill/>
                          </a:ln>
                          <a:solidFill>
                            <a:schemeClr val="tx1"/>
                          </a:solidFill>
                          <a:effectLst/>
                          <a:latin typeface="Arial" charset="0"/>
                          <a:cs typeface="Arial" charset="0"/>
                        </a:rPr>
                        <a:t>GOTOXY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1" i="0" u="none" strike="noStrike" cap="none" normalizeH="0" baseline="0" smtClean="0">
                          <a:ln>
                            <a:noFill/>
                          </a:ln>
                          <a:solidFill>
                            <a:schemeClr val="tx1"/>
                          </a:solidFill>
                          <a:effectLst/>
                          <a:latin typeface="Arial" charset="0"/>
                          <a:cs typeface="Arial" charset="0"/>
                        </a:rPr>
                        <a:t>COM_PORT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com_open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com_close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com_read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com_write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1" i="0" u="none" strike="noStrike" cap="none" normalizeH="0" baseline="0" smtClean="0">
                          <a:ln>
                            <a:noFill/>
                          </a:ln>
                          <a:solidFill>
                            <a:schemeClr val="tx1"/>
                          </a:solidFill>
                          <a:effectLst/>
                          <a:latin typeface="Arial" charset="0"/>
                          <a:cs typeface="Arial" charset="0"/>
                        </a:rPr>
                        <a:t>TERMINAL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trm_open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trm_close</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1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trm_read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trm_write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trm_clear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200" b="0" i="0" u="none" strike="noStrike" cap="none" normalizeH="0" baseline="0" dirty="0" err="1" smtClean="0">
                          <a:ln>
                            <a:noFill/>
                          </a:ln>
                          <a:solidFill>
                            <a:schemeClr val="tx1"/>
                          </a:solidFill>
                          <a:effectLst/>
                          <a:latin typeface="Arial" charset="0"/>
                          <a:cs typeface="Arial" charset="0"/>
                        </a:rPr>
                        <a:t>trm_gotoxy</a:t>
                      </a:r>
                      <a:endParaRPr kumimoji="0" lang="en-US" sz="12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Processing an I/O Request</a:t>
            </a:r>
          </a:p>
        </p:txBody>
      </p:sp>
      <p:sp>
        <p:nvSpPr>
          <p:cNvPr id="15363" name="Rectangle 3"/>
          <p:cNvSpPr>
            <a:spLocks noGrp="1" noChangeArrowheads="1"/>
          </p:cNvSpPr>
          <p:nvPr>
            <p:ph idx="1"/>
          </p:nvPr>
        </p:nvSpPr>
        <p:spPr/>
        <p:txBody>
          <a:bodyPr/>
          <a:lstStyle/>
          <a:p>
            <a:pPr eaLnBrk="1" hangingPunct="1">
              <a:lnSpc>
                <a:spcPct val="80000"/>
              </a:lnSpc>
            </a:pPr>
            <a:r>
              <a:rPr lang="en-US" sz="2000" smtClean="0"/>
              <a:t>In both sys_call and the I/O Scheduler, it will be necessary to process an I/O Request.   Here is the basic outline of how you would do that:</a:t>
            </a:r>
          </a:p>
          <a:p>
            <a:pPr lvl="1" eaLnBrk="1" hangingPunct="1">
              <a:lnSpc>
                <a:spcPct val="80000"/>
              </a:lnSpc>
            </a:pPr>
            <a:r>
              <a:rPr lang="en-US" sz="1700" smtClean="0"/>
              <a:t>Decode the request (from the IOD-&gt;request) for the operation at the head of the queue, it will either be READ, WRITE, CLEAR, GOTOXY</a:t>
            </a:r>
          </a:p>
          <a:p>
            <a:pPr lvl="1" eaLnBrk="1" hangingPunct="1">
              <a:lnSpc>
                <a:spcPct val="80000"/>
              </a:lnSpc>
            </a:pPr>
            <a:r>
              <a:rPr lang="en-US" sz="1700" smtClean="0"/>
              <a:t>You will now need to call the appropriate function to handle the request:</a:t>
            </a:r>
          </a:p>
          <a:p>
            <a:pPr lvl="2" eaLnBrk="1" hangingPunct="1">
              <a:lnSpc>
                <a:spcPct val="80000"/>
              </a:lnSpc>
            </a:pPr>
            <a:r>
              <a:rPr lang="en-US" sz="1500" smtClean="0"/>
              <a:t>The parameters are the same if you are calling a read or write (trm_read, for example): </a:t>
            </a:r>
          </a:p>
          <a:p>
            <a:pPr lvl="3" eaLnBrk="1" hangingPunct="1">
              <a:lnSpc>
                <a:spcPct val="80000"/>
              </a:lnSpc>
            </a:pPr>
            <a:r>
              <a:rPr lang="en-US" sz="1400" smtClean="0"/>
              <a:t>IO_FUNCTION(com_iocb.head-&gt;buf_addr, com_iocb.head-&gt;count_addr)</a:t>
            </a:r>
          </a:p>
          <a:p>
            <a:pPr lvl="2" eaLnBrk="1" hangingPunct="1">
              <a:lnSpc>
                <a:spcPct val="80000"/>
              </a:lnSpc>
            </a:pPr>
            <a:r>
              <a:rPr lang="en-US" sz="1500" smtClean="0"/>
              <a:t>Call the appropriate operation, using the syntax above, to handle the request.  Check the chart on the I/O operations slide for information on which function to call.</a:t>
            </a:r>
          </a:p>
          <a:p>
            <a:pPr lvl="3" eaLnBrk="1" hangingPunct="1">
              <a:lnSpc>
                <a:spcPct val="80000"/>
              </a:lnSpc>
            </a:pPr>
            <a:r>
              <a:rPr lang="en-US" sz="1400" smtClean="0"/>
              <a:t>Note that CLEAR and GOTOXY for the TERMINAL device require different parameters than those listed above.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I/O Scheduler</a:t>
            </a:r>
          </a:p>
        </p:txBody>
      </p:sp>
      <p:sp>
        <p:nvSpPr>
          <p:cNvPr id="16387" name="Rectangle 3"/>
          <p:cNvSpPr>
            <a:spLocks noGrp="1" noChangeArrowheads="1"/>
          </p:cNvSpPr>
          <p:nvPr>
            <p:ph idx="1"/>
          </p:nvPr>
        </p:nvSpPr>
        <p:spPr/>
        <p:txBody>
          <a:bodyPr/>
          <a:lstStyle/>
          <a:p>
            <a:pPr eaLnBrk="1" hangingPunct="1">
              <a:lnSpc>
                <a:spcPct val="80000"/>
              </a:lnSpc>
            </a:pPr>
            <a:r>
              <a:rPr lang="en-US" sz="2000" smtClean="0"/>
              <a:t>The I/O scheduler is a function you will write that will process a new I/O request.</a:t>
            </a:r>
          </a:p>
          <a:p>
            <a:pPr eaLnBrk="1" hangingPunct="1">
              <a:lnSpc>
                <a:spcPct val="80000"/>
              </a:lnSpc>
            </a:pPr>
            <a:r>
              <a:rPr lang="en-US" sz="2000" smtClean="0"/>
              <a:t>You will recall that in R3 you used a pointer to “parameters” that were pushed on the stack when an interrupt was generated- we will need to access those parameters again.</a:t>
            </a:r>
          </a:p>
          <a:p>
            <a:pPr eaLnBrk="1" hangingPunct="1">
              <a:lnSpc>
                <a:spcPct val="80000"/>
              </a:lnSpc>
            </a:pPr>
            <a:r>
              <a:rPr lang="en-US" sz="2000" smtClean="0"/>
              <a:t>Because of this, it makes your coding very convenient if you place the I/O Scheduler in your R3.C file, and place the IOD and IOCB structs in R3.H</a:t>
            </a:r>
          </a:p>
          <a:p>
            <a:pPr eaLnBrk="1" hangingPunct="1">
              <a:lnSpc>
                <a:spcPct val="80000"/>
              </a:lnSpc>
            </a:pPr>
            <a:r>
              <a:rPr lang="en-US" sz="2000" smtClean="0"/>
              <a:t>It also makes it very convenient if you make your parameter* (that you used in R3) global, if you haven’t already.</a:t>
            </a:r>
          </a:p>
          <a:p>
            <a:pPr eaLnBrk="1" hangingPunct="1">
              <a:lnSpc>
                <a:spcPct val="80000"/>
              </a:lnSpc>
            </a:pPr>
            <a:r>
              <a:rPr lang="en-US" sz="2000" smtClean="0"/>
              <a:t>If you make the parameter* global, you will not need to pass any parameters to your IO Scheduler.</a:t>
            </a:r>
          </a:p>
          <a:p>
            <a:pPr eaLnBrk="1" hangingPunct="1">
              <a:lnSpc>
                <a:spcPct val="80000"/>
              </a:lnSpc>
            </a:pPr>
            <a:r>
              <a:rPr lang="en-US" sz="2000" smtClean="0"/>
              <a:t>In short, the I/O scheduler will create a new IOD for the I/O request, and either run it if the device is ready, or place it in the waiting queue to be run later.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I/O Scheduler: Outline</a:t>
            </a:r>
          </a:p>
        </p:txBody>
      </p:sp>
      <p:sp>
        <p:nvSpPr>
          <p:cNvPr id="17411" name="Rectangle 3"/>
          <p:cNvSpPr>
            <a:spLocks noGrp="1" noChangeArrowheads="1"/>
          </p:cNvSpPr>
          <p:nvPr>
            <p:ph idx="1"/>
          </p:nvPr>
        </p:nvSpPr>
        <p:spPr/>
        <p:txBody>
          <a:bodyPr/>
          <a:lstStyle/>
          <a:p>
            <a:pPr eaLnBrk="1" hangingPunct="1">
              <a:lnSpc>
                <a:spcPct val="80000"/>
              </a:lnSpc>
            </a:pPr>
            <a:r>
              <a:rPr lang="en-US" sz="1800" dirty="0" smtClean="0"/>
              <a:t>Check which device is being requested (stored in the </a:t>
            </a:r>
            <a:r>
              <a:rPr lang="en-US" sz="1800" dirty="0" err="1" smtClean="0"/>
              <a:t>device_id</a:t>
            </a:r>
            <a:r>
              <a:rPr lang="en-US" sz="1800" dirty="0" smtClean="0"/>
              <a:t> of the parameters)</a:t>
            </a:r>
          </a:p>
          <a:p>
            <a:pPr eaLnBrk="1" hangingPunct="1">
              <a:lnSpc>
                <a:spcPct val="80000"/>
              </a:lnSpc>
            </a:pPr>
            <a:r>
              <a:rPr lang="en-US" sz="1800" dirty="0" smtClean="0"/>
              <a:t>Create an IOD for the new request (allocate space using </a:t>
            </a:r>
            <a:r>
              <a:rPr lang="en-US" sz="1800" dirty="0" err="1" smtClean="0"/>
              <a:t>sys_alloc_mem</a:t>
            </a:r>
            <a:r>
              <a:rPr lang="en-US" sz="1800" dirty="0" smtClean="0"/>
              <a:t>)</a:t>
            </a:r>
          </a:p>
          <a:p>
            <a:pPr lvl="1" eaLnBrk="1" hangingPunct="1">
              <a:lnSpc>
                <a:spcPct val="80000"/>
              </a:lnSpc>
            </a:pPr>
            <a:r>
              <a:rPr lang="en-US" sz="1500" dirty="0" smtClean="0"/>
              <a:t>Set the PCB*  in the IOD to COP, and set the name-&gt; The COP is the process making the I/O request, so you need to save that in the IOD</a:t>
            </a:r>
          </a:p>
          <a:p>
            <a:pPr lvl="1" eaLnBrk="1" hangingPunct="1">
              <a:lnSpc>
                <a:spcPct val="80000"/>
              </a:lnSpc>
            </a:pPr>
            <a:r>
              <a:rPr lang="en-US" sz="1500" dirty="0" smtClean="0"/>
              <a:t>Set the buffer address to the parameter* </a:t>
            </a:r>
            <a:r>
              <a:rPr lang="en-US" sz="1500" dirty="0" err="1" smtClean="0"/>
              <a:t>buf_addr</a:t>
            </a:r>
            <a:r>
              <a:rPr lang="en-US" sz="1500" dirty="0" smtClean="0"/>
              <a:t>, and count address to the parameter* </a:t>
            </a:r>
            <a:r>
              <a:rPr lang="en-US" sz="1500" dirty="0" err="1" smtClean="0"/>
              <a:t>count_addr</a:t>
            </a:r>
            <a:r>
              <a:rPr lang="en-US" sz="1500" dirty="0" smtClean="0"/>
              <a:t>, and the request to the parameter* </a:t>
            </a:r>
            <a:r>
              <a:rPr lang="en-US" sz="1500" dirty="0" err="1" smtClean="0"/>
              <a:t>op_code</a:t>
            </a:r>
            <a:endParaRPr lang="en-US" sz="1500" dirty="0" smtClean="0"/>
          </a:p>
          <a:p>
            <a:pPr eaLnBrk="1" hangingPunct="1">
              <a:lnSpc>
                <a:spcPct val="80000"/>
              </a:lnSpc>
            </a:pPr>
            <a:r>
              <a:rPr lang="en-US" sz="1800" dirty="0" smtClean="0"/>
              <a:t>If the waiting queue for that device is empty (count = 0)</a:t>
            </a:r>
          </a:p>
          <a:p>
            <a:pPr lvl="1" eaLnBrk="1" hangingPunct="1">
              <a:lnSpc>
                <a:spcPct val="80000"/>
              </a:lnSpc>
            </a:pPr>
            <a:r>
              <a:rPr lang="en-US" sz="1500" dirty="0" smtClean="0"/>
              <a:t>Insert the new IOD into the waiting queue as the head and tail, set count = 1.</a:t>
            </a:r>
          </a:p>
          <a:p>
            <a:pPr lvl="1" eaLnBrk="1" hangingPunct="1">
              <a:lnSpc>
                <a:spcPct val="80000"/>
              </a:lnSpc>
            </a:pPr>
            <a:r>
              <a:rPr lang="en-US" sz="1500" dirty="0" smtClean="0"/>
              <a:t>Process the request immediately- refer to the slide on processing I/O requests on how to do this</a:t>
            </a:r>
          </a:p>
          <a:p>
            <a:pPr eaLnBrk="1" hangingPunct="1">
              <a:lnSpc>
                <a:spcPct val="80000"/>
              </a:lnSpc>
            </a:pPr>
            <a:r>
              <a:rPr lang="en-US" sz="1800" dirty="0" smtClean="0"/>
              <a:t>If waiting queue for that device is not empty</a:t>
            </a:r>
          </a:p>
          <a:p>
            <a:pPr lvl="1" eaLnBrk="1" hangingPunct="1">
              <a:lnSpc>
                <a:spcPct val="80000"/>
              </a:lnSpc>
            </a:pPr>
            <a:r>
              <a:rPr lang="en-US" sz="1500" dirty="0" smtClean="0"/>
              <a:t>Insert the new IOD into the waiting queue at the tail</a:t>
            </a:r>
          </a:p>
          <a:p>
            <a:pPr eaLnBrk="1" hangingPunct="1">
              <a:lnSpc>
                <a:spcPct val="80000"/>
              </a:lnSpc>
            </a:pPr>
            <a:r>
              <a:rPr lang="en-US" sz="1800" dirty="0" smtClean="0"/>
              <a:t>Block the process and return.</a:t>
            </a:r>
          </a:p>
          <a:p>
            <a:pPr eaLnBrk="1" hangingPunct="1">
              <a:lnSpc>
                <a:spcPct val="80000"/>
              </a:lnSpc>
            </a:pPr>
            <a:endParaRPr lang="en-US" sz="18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I/O Completion</a:t>
            </a:r>
          </a:p>
        </p:txBody>
      </p:sp>
      <p:sp>
        <p:nvSpPr>
          <p:cNvPr id="18435" name="Rectangle 3"/>
          <p:cNvSpPr>
            <a:spLocks noGrp="1" noChangeArrowheads="1"/>
          </p:cNvSpPr>
          <p:nvPr>
            <p:ph idx="1"/>
          </p:nvPr>
        </p:nvSpPr>
        <p:spPr/>
        <p:txBody>
          <a:bodyPr/>
          <a:lstStyle/>
          <a:p>
            <a:pPr eaLnBrk="1" hangingPunct="1"/>
            <a:r>
              <a:rPr lang="en-US" smtClean="0"/>
              <a:t>Every time sys_call is invoked, it will need to check if any I/O operations have been completed.  </a:t>
            </a:r>
          </a:p>
          <a:p>
            <a:pPr eaLnBrk="1" hangingPunct="1"/>
            <a:r>
              <a:rPr lang="en-US" smtClean="0"/>
              <a:t>Sys_call will do this by checking the event flags in each IOCB- if it is set, some “completion” steps need to be performed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Sys_call modifications</a:t>
            </a:r>
          </a:p>
        </p:txBody>
      </p:sp>
      <p:sp>
        <p:nvSpPr>
          <p:cNvPr id="19459" name="Rectangle 3"/>
          <p:cNvSpPr>
            <a:spLocks noGrp="1" noChangeArrowheads="1"/>
          </p:cNvSpPr>
          <p:nvPr>
            <p:ph idx="1"/>
          </p:nvPr>
        </p:nvSpPr>
        <p:spPr/>
        <p:txBody>
          <a:bodyPr/>
          <a:lstStyle/>
          <a:p>
            <a:pPr eaLnBrk="1" hangingPunct="1">
              <a:lnSpc>
                <a:spcPct val="80000"/>
              </a:lnSpc>
            </a:pPr>
            <a:r>
              <a:rPr lang="en-US" sz="1600" smtClean="0"/>
              <a:t>Call trm_getc()- this will flush the DOS keyboard buffer into the MPX buffer</a:t>
            </a:r>
          </a:p>
          <a:p>
            <a:pPr eaLnBrk="1" hangingPunct="1">
              <a:lnSpc>
                <a:spcPct val="80000"/>
              </a:lnSpc>
            </a:pPr>
            <a:r>
              <a:rPr lang="en-US" sz="1600" smtClean="0"/>
              <a:t>For each I/O device (COM_PORT and TERMINAL):</a:t>
            </a:r>
          </a:p>
          <a:p>
            <a:pPr lvl="1" eaLnBrk="1" hangingPunct="1">
              <a:lnSpc>
                <a:spcPct val="80000"/>
              </a:lnSpc>
            </a:pPr>
            <a:r>
              <a:rPr lang="en-US" sz="1400" smtClean="0"/>
              <a:t>Check if the event_flag is set (=1)</a:t>
            </a:r>
          </a:p>
          <a:p>
            <a:pPr lvl="1" eaLnBrk="1" hangingPunct="1">
              <a:lnSpc>
                <a:spcPct val="80000"/>
              </a:lnSpc>
            </a:pPr>
            <a:r>
              <a:rPr lang="en-US" sz="1400" smtClean="0"/>
              <a:t>If the flag is set </a:t>
            </a:r>
          </a:p>
          <a:p>
            <a:pPr lvl="2" eaLnBrk="1" hangingPunct="1">
              <a:lnSpc>
                <a:spcPct val="80000"/>
              </a:lnSpc>
            </a:pPr>
            <a:r>
              <a:rPr lang="en-US" sz="1200" smtClean="0"/>
              <a:t>Clear the IOCB’s event_flag (set = 0)</a:t>
            </a:r>
          </a:p>
          <a:p>
            <a:pPr lvl="2" eaLnBrk="1" hangingPunct="1">
              <a:lnSpc>
                <a:spcPct val="80000"/>
              </a:lnSpc>
            </a:pPr>
            <a:r>
              <a:rPr lang="en-US" sz="1200" smtClean="0"/>
              <a:t>Remove the IOD at the head of the IOCB’s waiting queue and </a:t>
            </a:r>
            <a:r>
              <a:rPr lang="en-US" sz="1200" b="1" smtClean="0"/>
              <a:t>free the IOD’s memory</a:t>
            </a:r>
          </a:p>
          <a:p>
            <a:pPr lvl="2" eaLnBrk="1" hangingPunct="1">
              <a:lnSpc>
                <a:spcPct val="80000"/>
              </a:lnSpc>
            </a:pPr>
            <a:r>
              <a:rPr lang="en-US" sz="1200" smtClean="0"/>
              <a:t>Unblock the process who had requested the IOD you just freed, this should put it in the ready queue.  The process that requested the IOD is maintained as a field in the IOD</a:t>
            </a:r>
          </a:p>
          <a:p>
            <a:pPr lvl="2" eaLnBrk="1" hangingPunct="1">
              <a:lnSpc>
                <a:spcPct val="80000"/>
              </a:lnSpc>
            </a:pPr>
            <a:r>
              <a:rPr lang="en-US" sz="1200" smtClean="0"/>
              <a:t>Process the next I/O request for that device</a:t>
            </a:r>
          </a:p>
          <a:p>
            <a:pPr eaLnBrk="1" hangingPunct="1">
              <a:lnSpc>
                <a:spcPct val="80000"/>
              </a:lnSpc>
            </a:pPr>
            <a:r>
              <a:rPr lang="en-US" sz="1600" smtClean="0"/>
              <a:t>Suggested to perform these steps after you switch to the system (temporary) stack, and before you reset COP’s stack top pointer.</a:t>
            </a:r>
          </a:p>
          <a:p>
            <a:pPr eaLnBrk="1" hangingPunct="1">
              <a:lnSpc>
                <a:spcPct val="80000"/>
              </a:lnSpc>
            </a:pPr>
            <a:r>
              <a:rPr lang="en-US" sz="1600" smtClean="0"/>
              <a:t>At the end of sys_call, where you currently check the op_code to see if it is IDLE or EXIT, you need to add checks for READ, WRITE, CLEAR, GOTOXY- if the op_code is any of these values, call your IO Scheduler to handle the interrupt.</a:t>
            </a:r>
          </a:p>
          <a:p>
            <a:pPr lvl="2" eaLnBrk="1" hangingPunct="1">
              <a:lnSpc>
                <a:spcPct val="80000"/>
              </a:lnSpc>
            </a:pPr>
            <a:endParaRPr lang="en-US" sz="120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I/O Initialization</a:t>
            </a:r>
          </a:p>
        </p:txBody>
      </p:sp>
      <p:sp>
        <p:nvSpPr>
          <p:cNvPr id="20483" name="Rectangle 3"/>
          <p:cNvSpPr>
            <a:spLocks noGrp="1" noChangeArrowheads="1"/>
          </p:cNvSpPr>
          <p:nvPr>
            <p:ph idx="1"/>
          </p:nvPr>
        </p:nvSpPr>
        <p:spPr/>
        <p:txBody>
          <a:bodyPr/>
          <a:lstStyle/>
          <a:p>
            <a:pPr eaLnBrk="1" hangingPunct="1">
              <a:lnSpc>
                <a:spcPct val="90000"/>
              </a:lnSpc>
            </a:pPr>
            <a:r>
              <a:rPr lang="en-US" sz="2700" smtClean="0"/>
              <a:t>You need to create and initialize the IOCB’s for the terminal and com_port devices</a:t>
            </a:r>
          </a:p>
          <a:p>
            <a:pPr eaLnBrk="1" hangingPunct="1">
              <a:lnSpc>
                <a:spcPct val="90000"/>
              </a:lnSpc>
            </a:pPr>
            <a:r>
              <a:rPr lang="en-US" sz="2700" smtClean="0"/>
              <a:t>You need to open the terminal and com_port devices</a:t>
            </a:r>
          </a:p>
          <a:p>
            <a:pPr lvl="1" eaLnBrk="1" hangingPunct="1">
              <a:lnSpc>
                <a:spcPct val="90000"/>
              </a:lnSpc>
            </a:pPr>
            <a:r>
              <a:rPr lang="en-US" sz="2200" smtClean="0"/>
              <a:t>trm_open(POINTER TO THE IOCB EVENT FLAG);</a:t>
            </a:r>
          </a:p>
          <a:p>
            <a:pPr lvl="1" eaLnBrk="1" hangingPunct="1">
              <a:lnSpc>
                <a:spcPct val="90000"/>
              </a:lnSpc>
            </a:pPr>
            <a:r>
              <a:rPr lang="en-US" sz="2200" smtClean="0"/>
              <a:t>com_open(POINTER TO THE IOCB EVENT FLAG, baud_rate);</a:t>
            </a:r>
          </a:p>
          <a:p>
            <a:pPr lvl="2" eaLnBrk="1" hangingPunct="1">
              <a:lnSpc>
                <a:spcPct val="90000"/>
              </a:lnSpc>
            </a:pPr>
            <a:r>
              <a:rPr lang="en-US" sz="2000" smtClean="0"/>
              <a:t>Set the baud rate = 1200</a:t>
            </a:r>
          </a:p>
          <a:p>
            <a:pPr lvl="1" eaLnBrk="1" hangingPunct="1">
              <a:lnSpc>
                <a:spcPct val="90000"/>
              </a:lnSpc>
            </a:pPr>
            <a:r>
              <a:rPr lang="en-US" sz="2200" smtClean="0"/>
              <a:t>By passing a pointer to the event_flag, this allows the terminal and com interrupt handlers to directly modify the event_flag.</a:t>
            </a:r>
          </a:p>
          <a:p>
            <a:pPr lvl="1" eaLnBrk="1" hangingPunct="1">
              <a:lnSpc>
                <a:spcPct val="90000"/>
              </a:lnSpc>
              <a:buFontTx/>
              <a:buNone/>
            </a:pPr>
            <a:endParaRPr lang="en-US" sz="220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I/O Cleanup</a:t>
            </a:r>
          </a:p>
        </p:txBody>
      </p:sp>
      <p:sp>
        <p:nvSpPr>
          <p:cNvPr id="21507" name="Rectangle 3"/>
          <p:cNvSpPr>
            <a:spLocks noGrp="1" noChangeArrowheads="1"/>
          </p:cNvSpPr>
          <p:nvPr>
            <p:ph idx="1"/>
          </p:nvPr>
        </p:nvSpPr>
        <p:spPr/>
        <p:txBody>
          <a:bodyPr/>
          <a:lstStyle/>
          <a:p>
            <a:pPr eaLnBrk="1" hangingPunct="1"/>
            <a:r>
              <a:rPr lang="en-US" smtClean="0"/>
              <a:t>When MPX is terminated</a:t>
            </a:r>
          </a:p>
          <a:p>
            <a:pPr lvl="1" eaLnBrk="1" hangingPunct="1"/>
            <a:r>
              <a:rPr lang="en-US" smtClean="0"/>
              <a:t>Close the devices by calling trm_close and com_close</a:t>
            </a:r>
          </a:p>
          <a:p>
            <a:pPr lvl="1" eaLnBrk="1" hangingPunct="1"/>
            <a:r>
              <a:rPr lang="en-US" smtClean="0"/>
              <a:t>Clear the waiting queues, free the memory of any IOD’s in the queue</a:t>
            </a:r>
          </a:p>
          <a:p>
            <a:pPr lvl="1" eaLnBrk="1" hangingPunct="1"/>
            <a:r>
              <a:rPr lang="en-US" smtClean="0"/>
              <a:t>Free the memory for the IOCB for each device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Main</a:t>
            </a:r>
          </a:p>
        </p:txBody>
      </p:sp>
      <p:sp>
        <p:nvSpPr>
          <p:cNvPr id="22531" name="Rectangle 3"/>
          <p:cNvSpPr>
            <a:spLocks noGrp="1" noChangeArrowheads="1"/>
          </p:cNvSpPr>
          <p:nvPr>
            <p:ph idx="1"/>
          </p:nvPr>
        </p:nvSpPr>
        <p:spPr/>
        <p:txBody>
          <a:bodyPr/>
          <a:lstStyle/>
          <a:p>
            <a:pPr marL="514350" indent="-514350" eaLnBrk="1" hangingPunct="1">
              <a:lnSpc>
                <a:spcPct val="80000"/>
              </a:lnSpc>
              <a:buFont typeface="Wingdings" pitchFamily="2" charset="2"/>
              <a:buNone/>
            </a:pPr>
            <a:r>
              <a:rPr lang="en-US" sz="1600" smtClean="0"/>
              <a:t>Your main should do the following now-</a:t>
            </a:r>
          </a:p>
          <a:p>
            <a:pPr marL="514350" indent="-514350" eaLnBrk="1" hangingPunct="1">
              <a:lnSpc>
                <a:spcPct val="80000"/>
              </a:lnSpc>
              <a:buFont typeface="Wingdings" pitchFamily="2" charset="2"/>
              <a:buAutoNum type="arabicPeriod"/>
            </a:pPr>
            <a:r>
              <a:rPr lang="en-US" sz="1600" smtClean="0"/>
              <a:t>sys_init(MODULE_F) </a:t>
            </a:r>
          </a:p>
          <a:p>
            <a:pPr marL="514350" indent="-514350" eaLnBrk="1" hangingPunct="1">
              <a:lnSpc>
                <a:spcPct val="80000"/>
              </a:lnSpc>
              <a:buFont typeface="Wingdings" pitchFamily="2" charset="2"/>
              <a:buAutoNum type="arabicPeriod"/>
            </a:pPr>
            <a:r>
              <a:rPr lang="en-US" sz="1600" smtClean="0"/>
              <a:t>Call Init functions- you might have already written init functions in R2 and R3 that do the following:</a:t>
            </a:r>
          </a:p>
          <a:p>
            <a:pPr marL="876300" lvl="1" indent="-419100" eaLnBrk="1" hangingPunct="1">
              <a:lnSpc>
                <a:spcPct val="80000"/>
              </a:lnSpc>
            </a:pPr>
            <a:r>
              <a:rPr lang="en-US" sz="1300" smtClean="0"/>
              <a:t>sys_set_vec needs called</a:t>
            </a:r>
          </a:p>
          <a:p>
            <a:pPr marL="876300" lvl="1" indent="-419100" eaLnBrk="1" hangingPunct="1">
              <a:lnSpc>
                <a:spcPct val="80000"/>
              </a:lnSpc>
            </a:pPr>
            <a:r>
              <a:rPr lang="en-US" sz="1300" smtClean="0"/>
              <a:t>initialize DCBs, IOCBs</a:t>
            </a:r>
          </a:p>
          <a:p>
            <a:pPr marL="876300" lvl="1" indent="-419100" eaLnBrk="1" hangingPunct="1">
              <a:lnSpc>
                <a:spcPct val="80000"/>
              </a:lnSpc>
            </a:pPr>
            <a:r>
              <a:rPr lang="en-US" sz="1300" smtClean="0"/>
              <a:t>initialize PCB ready/blocked queues</a:t>
            </a:r>
          </a:p>
          <a:p>
            <a:pPr marL="514350" indent="-514350" eaLnBrk="1" hangingPunct="1">
              <a:lnSpc>
                <a:spcPct val="80000"/>
              </a:lnSpc>
              <a:buFont typeface="Wingdings" pitchFamily="2" charset="2"/>
              <a:buAutoNum type="arabicPeriod"/>
            </a:pPr>
            <a:r>
              <a:rPr lang="en-US" sz="1600" smtClean="0"/>
              <a:t>Open device drivers </a:t>
            </a:r>
          </a:p>
          <a:p>
            <a:pPr marL="514350" indent="-514350" eaLnBrk="1" hangingPunct="1">
              <a:lnSpc>
                <a:spcPct val="80000"/>
              </a:lnSpc>
              <a:buFont typeface="Wingdings" pitchFamily="2" charset="2"/>
              <a:buAutoNum type="arabicPeriod"/>
            </a:pPr>
            <a:r>
              <a:rPr lang="en-US" sz="1600" smtClean="0"/>
              <a:t>Install command handler as a process </a:t>
            </a:r>
          </a:p>
          <a:p>
            <a:pPr marL="514350" indent="-514350" eaLnBrk="1" hangingPunct="1">
              <a:lnSpc>
                <a:spcPct val="80000"/>
              </a:lnSpc>
              <a:buFont typeface="Wingdings" pitchFamily="2" charset="2"/>
              <a:buAutoNum type="arabicPeriod"/>
            </a:pPr>
            <a:r>
              <a:rPr lang="en-US" sz="1600" smtClean="0"/>
              <a:t>Load IDLE</a:t>
            </a:r>
          </a:p>
          <a:p>
            <a:pPr marL="514350" indent="-514350" eaLnBrk="1" hangingPunct="1">
              <a:lnSpc>
                <a:spcPct val="80000"/>
              </a:lnSpc>
              <a:buFont typeface="Wingdings" pitchFamily="2" charset="2"/>
              <a:buAutoNum type="arabicPeriod"/>
            </a:pPr>
            <a:r>
              <a:rPr lang="en-US" sz="1600" smtClean="0"/>
              <a:t>Call dispatcher- this should run your comhan</a:t>
            </a:r>
          </a:p>
          <a:p>
            <a:pPr marL="514350" indent="-514350" eaLnBrk="1" hangingPunct="1">
              <a:lnSpc>
                <a:spcPct val="80000"/>
              </a:lnSpc>
              <a:buFont typeface="Wingdings" pitchFamily="2" charset="2"/>
              <a:buAutoNum type="arabicPeriod"/>
            </a:pPr>
            <a:r>
              <a:rPr lang="en-US" sz="1600" smtClean="0"/>
              <a:t>Close device drivers </a:t>
            </a:r>
          </a:p>
          <a:p>
            <a:pPr marL="514350" indent="-514350" eaLnBrk="1" hangingPunct="1">
              <a:lnSpc>
                <a:spcPct val="80000"/>
              </a:lnSpc>
              <a:buFont typeface="Wingdings" pitchFamily="2" charset="2"/>
              <a:buAutoNum type="arabicPeriod"/>
            </a:pPr>
            <a:r>
              <a:rPr lang="en-US" sz="1600" smtClean="0"/>
              <a:t>Other cleanup- you might have cleanup functions in R2 and R3 to call</a:t>
            </a:r>
          </a:p>
          <a:p>
            <a:pPr marL="876300" lvl="1" indent="-419100" eaLnBrk="1" hangingPunct="1">
              <a:lnSpc>
                <a:spcPct val="80000"/>
              </a:lnSpc>
            </a:pPr>
            <a:r>
              <a:rPr lang="en-US" sz="1300" smtClean="0"/>
              <a:t>Make sure the queues get cleared and all allocated memory is de-allocated</a:t>
            </a:r>
          </a:p>
          <a:p>
            <a:pPr marL="514350" indent="-514350" eaLnBrk="1" hangingPunct="1">
              <a:lnSpc>
                <a:spcPct val="80000"/>
              </a:lnSpc>
              <a:buFont typeface="Wingdings" pitchFamily="2" charset="2"/>
              <a:buAutoNum type="arabicPeriod"/>
            </a:pPr>
            <a:r>
              <a:rPr lang="en-US" sz="1600" smtClean="0"/>
              <a:t>sys_exit()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Next Week</a:t>
            </a:r>
          </a:p>
        </p:txBody>
      </p:sp>
      <p:sp>
        <p:nvSpPr>
          <p:cNvPr id="4099" name="Rectangle 3"/>
          <p:cNvSpPr>
            <a:spLocks noGrp="1" noChangeArrowheads="1"/>
          </p:cNvSpPr>
          <p:nvPr>
            <p:ph idx="1"/>
          </p:nvPr>
        </p:nvSpPr>
        <p:spPr/>
        <p:txBody>
          <a:bodyPr/>
          <a:lstStyle/>
          <a:p>
            <a:pPr eaLnBrk="1" hangingPunct="1">
              <a:lnSpc>
                <a:spcPct val="90000"/>
              </a:lnSpc>
            </a:pPr>
            <a:r>
              <a:rPr lang="en-US" sz="3200" dirty="0" smtClean="0"/>
              <a:t>R5 is due Friday after Break (</a:t>
            </a:r>
            <a:r>
              <a:rPr lang="en-US" dirty="0" smtClean="0"/>
              <a:t>April 1st</a:t>
            </a:r>
            <a:r>
              <a:rPr lang="en-US" sz="3200" dirty="0" smtClean="0"/>
              <a:t>)</a:t>
            </a:r>
          </a:p>
          <a:p>
            <a:pPr lvl="1" eaLnBrk="1" hangingPunct="1">
              <a:lnSpc>
                <a:spcPct val="90000"/>
              </a:lnSpc>
            </a:pPr>
            <a:r>
              <a:rPr lang="en-US" dirty="0" smtClean="0"/>
              <a:t>No documentation, no source code due</a:t>
            </a:r>
          </a:p>
          <a:p>
            <a:pPr lvl="1" eaLnBrk="1" hangingPunct="1">
              <a:lnSpc>
                <a:spcPct val="90000"/>
              </a:lnSpc>
            </a:pPr>
            <a:r>
              <a:rPr lang="en-US" dirty="0" smtClean="0"/>
              <a:t>R5 is stand-alone, so I will not be checking errors from previous </a:t>
            </a:r>
            <a:r>
              <a:rPr lang="en-US" dirty="0" smtClean="0"/>
              <a:t>modules….</a:t>
            </a:r>
          </a:p>
          <a:p>
            <a:pPr lvl="1" eaLnBrk="1" hangingPunct="1">
              <a:lnSpc>
                <a:spcPct val="90000"/>
              </a:lnSpc>
            </a:pPr>
            <a:endParaRPr lang="en-US" dirty="0" smtClean="0"/>
          </a:p>
          <a:p>
            <a:pPr lvl="1" eaLnBrk="1" hangingPunct="1">
              <a:lnSpc>
                <a:spcPct val="90000"/>
              </a:lnSpc>
            </a:pPr>
            <a:r>
              <a:rPr lang="en-US" dirty="0" smtClean="0"/>
              <a:t>…but in </a:t>
            </a:r>
            <a:r>
              <a:rPr lang="en-US" dirty="0" smtClean="0"/>
              <a:t>R6 everything needs to work.</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Test Processes</a:t>
            </a:r>
          </a:p>
        </p:txBody>
      </p:sp>
      <p:sp>
        <p:nvSpPr>
          <p:cNvPr id="23555" name="Rectangle 3"/>
          <p:cNvSpPr>
            <a:spLocks noGrp="1" noChangeArrowheads="1"/>
          </p:cNvSpPr>
          <p:nvPr>
            <p:ph idx="1"/>
          </p:nvPr>
        </p:nvSpPr>
        <p:spPr/>
        <p:txBody>
          <a:bodyPr/>
          <a:lstStyle/>
          <a:p>
            <a:pPr eaLnBrk="1" hangingPunct="1">
              <a:lnSpc>
                <a:spcPct val="80000"/>
              </a:lnSpc>
            </a:pPr>
            <a:r>
              <a:rPr lang="en-US" sz="1300" smtClean="0"/>
              <a:t>Available on my website</a:t>
            </a:r>
          </a:p>
          <a:p>
            <a:pPr eaLnBrk="1" hangingPunct="1">
              <a:lnSpc>
                <a:spcPct val="80000"/>
              </a:lnSpc>
            </a:pPr>
            <a:r>
              <a:rPr lang="en-US" sz="1300" smtClean="0"/>
              <a:t>Load these using your load function to test your project.</a:t>
            </a:r>
          </a:p>
          <a:p>
            <a:pPr eaLnBrk="1" hangingPunct="1">
              <a:lnSpc>
                <a:spcPct val="80000"/>
              </a:lnSpc>
            </a:pPr>
            <a:r>
              <a:rPr lang="en-US" sz="1300" b="1" smtClean="0"/>
              <a:t>CPUTERM</a:t>
            </a:r>
            <a:r>
              <a:rPr lang="en-US" sz="1300" smtClean="0"/>
              <a:t>. A process which repeatedly displays a message line on the display screen. This process is CPU bound; it waits for a while in a loop between messages, consuming processor time. It runs continuously until terminated. </a:t>
            </a:r>
          </a:p>
          <a:p>
            <a:pPr eaLnBrk="1" hangingPunct="1">
              <a:lnSpc>
                <a:spcPct val="80000"/>
              </a:lnSpc>
            </a:pPr>
            <a:r>
              <a:rPr lang="en-US" sz="1300" b="1" smtClean="0"/>
              <a:t>CPUCOM</a:t>
            </a:r>
            <a:r>
              <a:rPr lang="en-US" sz="1300" smtClean="0"/>
              <a:t>. Similar to CPUTERM, but this process outputs its messages to the communication port. We assume that a standard terminal, or a separate PC or workstation running terminal emulation software, is connected to this port. </a:t>
            </a:r>
          </a:p>
          <a:p>
            <a:pPr eaLnBrk="1" hangingPunct="1">
              <a:lnSpc>
                <a:spcPct val="80000"/>
              </a:lnSpc>
            </a:pPr>
            <a:r>
              <a:rPr lang="en-US" sz="1300" b="1" smtClean="0"/>
              <a:t>IOTERM</a:t>
            </a:r>
            <a:r>
              <a:rPr lang="en-US" sz="1300" smtClean="0"/>
              <a:t>. Similar to CPUTERM, but this process includes no delay loop. It attempts to continuously output messages, making a new request as soon as the last one has been completed. </a:t>
            </a:r>
          </a:p>
          <a:p>
            <a:pPr eaLnBrk="1" hangingPunct="1">
              <a:lnSpc>
                <a:spcPct val="80000"/>
              </a:lnSpc>
            </a:pPr>
            <a:r>
              <a:rPr lang="en-US" sz="1300" b="1" smtClean="0"/>
              <a:t>IOCOM</a:t>
            </a:r>
            <a:r>
              <a:rPr lang="en-US" sz="1300" smtClean="0"/>
              <a:t>. Similar to IOTERM, but this process outputs its messages to the communications port. </a:t>
            </a:r>
          </a:p>
          <a:p>
            <a:pPr eaLnBrk="1" hangingPunct="1">
              <a:lnSpc>
                <a:spcPct val="80000"/>
              </a:lnSpc>
            </a:pPr>
            <a:r>
              <a:rPr lang="en-US" sz="1300" b="1" smtClean="0"/>
              <a:t>IOTRM25</a:t>
            </a:r>
            <a:r>
              <a:rPr lang="en-US" sz="1300" smtClean="0"/>
              <a:t>. Similar to IOTERM; however, this process displays its normal message exactly 25 times, then requests termination. A special message is displayed before the termination request. If the process is dispatched after its termination request, an error message is displayed, and the process restarts. </a:t>
            </a:r>
          </a:p>
          <a:p>
            <a:pPr eaLnBrk="1" hangingPunct="1">
              <a:lnSpc>
                <a:spcPct val="80000"/>
              </a:lnSpc>
            </a:pPr>
            <a:r>
              <a:rPr lang="en-US" sz="1300" b="1" smtClean="0"/>
              <a:t>IOCOM25</a:t>
            </a:r>
            <a:r>
              <a:rPr lang="en-US" sz="1300" smtClean="0"/>
              <a:t>. Similar to IOTRM25, but this process outputs all of its messages to the serial port. </a:t>
            </a:r>
          </a:p>
          <a:p>
            <a:pPr eaLnBrk="1" hangingPunct="1">
              <a:lnSpc>
                <a:spcPct val="80000"/>
              </a:lnSpc>
            </a:pPr>
            <a:r>
              <a:rPr lang="en-US" sz="1300" b="1" smtClean="0"/>
              <a:t>IOMULTI:</a:t>
            </a:r>
            <a:r>
              <a:rPr lang="en-US" sz="1300" smtClean="0"/>
              <a:t>  Takes input from the com port and prints it to the screen.</a:t>
            </a:r>
            <a:endParaRPr lang="en-US" sz="1300" b="1" smtClean="0"/>
          </a:p>
          <a:p>
            <a:pPr eaLnBrk="1" hangingPunct="1">
              <a:lnSpc>
                <a:spcPct val="80000"/>
              </a:lnSpc>
            </a:pPr>
            <a:endParaRPr lang="en-US" sz="130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Commands</a:t>
            </a:r>
          </a:p>
        </p:txBody>
      </p:sp>
      <p:sp>
        <p:nvSpPr>
          <p:cNvPr id="8195" name="Rectangle 3"/>
          <p:cNvSpPr>
            <a:spLocks noGrp="1" noChangeArrowheads="1"/>
          </p:cNvSpPr>
          <p:nvPr>
            <p:ph sz="half" idx="1"/>
          </p:nvPr>
        </p:nvSpPr>
        <p:spPr/>
        <p:txBody>
          <a:bodyPr/>
          <a:lstStyle/>
          <a:p>
            <a:pPr eaLnBrk="1" hangingPunct="1">
              <a:lnSpc>
                <a:spcPct val="80000"/>
              </a:lnSpc>
            </a:pPr>
            <a:r>
              <a:rPr lang="en-US" sz="1600" dirty="0" smtClean="0"/>
              <a:t>At this point, only the permanent commands should be in your system- all temporary commands should be disabled!  </a:t>
            </a:r>
          </a:p>
          <a:p>
            <a:pPr eaLnBrk="1" hangingPunct="1">
              <a:lnSpc>
                <a:spcPct val="80000"/>
              </a:lnSpc>
            </a:pPr>
            <a:r>
              <a:rPr lang="en-US" sz="1600" dirty="0" smtClean="0"/>
              <a:t>Commands that are temporary and should be removed:</a:t>
            </a:r>
          </a:p>
          <a:p>
            <a:pPr lvl="1" eaLnBrk="1" hangingPunct="1">
              <a:lnSpc>
                <a:spcPct val="80000"/>
              </a:lnSpc>
            </a:pPr>
            <a:r>
              <a:rPr lang="en-US" sz="1300" dirty="0" smtClean="0"/>
              <a:t>Block</a:t>
            </a:r>
          </a:p>
          <a:p>
            <a:pPr lvl="1" eaLnBrk="1" hangingPunct="1">
              <a:lnSpc>
                <a:spcPct val="80000"/>
              </a:lnSpc>
            </a:pPr>
            <a:r>
              <a:rPr lang="en-US" sz="1300" dirty="0" smtClean="0"/>
              <a:t>Unblock</a:t>
            </a:r>
          </a:p>
          <a:p>
            <a:pPr lvl="1" eaLnBrk="1" hangingPunct="1">
              <a:lnSpc>
                <a:spcPct val="80000"/>
              </a:lnSpc>
            </a:pPr>
            <a:r>
              <a:rPr lang="en-US" sz="1300" dirty="0" smtClean="0"/>
              <a:t>Loading the R3 test processes</a:t>
            </a:r>
          </a:p>
          <a:p>
            <a:pPr lvl="1" eaLnBrk="1" hangingPunct="1">
              <a:lnSpc>
                <a:spcPct val="80000"/>
              </a:lnSpc>
            </a:pPr>
            <a:r>
              <a:rPr lang="en-US" sz="1300" dirty="0" smtClean="0"/>
              <a:t>Dispatch</a:t>
            </a:r>
          </a:p>
          <a:p>
            <a:pPr lvl="1" eaLnBrk="1" hangingPunct="1">
              <a:lnSpc>
                <a:spcPct val="80000"/>
              </a:lnSpc>
            </a:pPr>
            <a:r>
              <a:rPr lang="en-US" sz="1300" dirty="0" smtClean="0"/>
              <a:t>Create-PCB</a:t>
            </a:r>
          </a:p>
          <a:p>
            <a:pPr lvl="1" eaLnBrk="1" hangingPunct="1">
              <a:lnSpc>
                <a:spcPct val="80000"/>
              </a:lnSpc>
            </a:pPr>
            <a:r>
              <a:rPr lang="en-US" sz="1300" dirty="0" smtClean="0"/>
              <a:t>Delete-PCB</a:t>
            </a:r>
          </a:p>
          <a:p>
            <a:pPr lvl="1" eaLnBrk="1" hangingPunct="1">
              <a:lnSpc>
                <a:spcPct val="80000"/>
              </a:lnSpc>
            </a:pPr>
            <a:endParaRPr lang="en-US" sz="1300" dirty="0" smtClean="0"/>
          </a:p>
        </p:txBody>
      </p:sp>
      <p:sp>
        <p:nvSpPr>
          <p:cNvPr id="8196" name="Rectangle 4"/>
          <p:cNvSpPr>
            <a:spLocks noGrp="1" noChangeArrowheads="1"/>
          </p:cNvSpPr>
          <p:nvPr>
            <p:ph sz="half" idx="2"/>
          </p:nvPr>
        </p:nvSpPr>
        <p:spPr/>
        <p:txBody>
          <a:bodyPr/>
          <a:lstStyle/>
          <a:p>
            <a:pPr eaLnBrk="1" hangingPunct="1">
              <a:lnSpc>
                <a:spcPct val="80000"/>
              </a:lnSpc>
            </a:pPr>
            <a:r>
              <a:rPr lang="en-US" sz="1600" smtClean="0"/>
              <a:t>Commands that should be available in R6</a:t>
            </a:r>
          </a:p>
          <a:p>
            <a:pPr lvl="1" eaLnBrk="1" hangingPunct="1">
              <a:lnSpc>
                <a:spcPct val="80000"/>
              </a:lnSpc>
            </a:pPr>
            <a:r>
              <a:rPr lang="en-US" sz="1300" smtClean="0"/>
              <a:t>Set/get date</a:t>
            </a:r>
          </a:p>
          <a:p>
            <a:pPr lvl="1" eaLnBrk="1" hangingPunct="1">
              <a:lnSpc>
                <a:spcPct val="80000"/>
              </a:lnSpc>
            </a:pPr>
            <a:r>
              <a:rPr lang="en-US" sz="1300" smtClean="0"/>
              <a:t>Display MPX files</a:t>
            </a:r>
          </a:p>
          <a:p>
            <a:pPr lvl="1" eaLnBrk="1" hangingPunct="1">
              <a:lnSpc>
                <a:spcPct val="80000"/>
              </a:lnSpc>
            </a:pPr>
            <a:r>
              <a:rPr lang="en-US" sz="1300" smtClean="0"/>
              <a:t>Help</a:t>
            </a:r>
          </a:p>
          <a:p>
            <a:pPr lvl="1" eaLnBrk="1" hangingPunct="1">
              <a:lnSpc>
                <a:spcPct val="80000"/>
              </a:lnSpc>
            </a:pPr>
            <a:r>
              <a:rPr lang="en-US" sz="1300" smtClean="0"/>
              <a:t>Load</a:t>
            </a:r>
          </a:p>
          <a:p>
            <a:pPr lvl="1" eaLnBrk="1" hangingPunct="1">
              <a:lnSpc>
                <a:spcPct val="80000"/>
              </a:lnSpc>
            </a:pPr>
            <a:r>
              <a:rPr lang="en-US" sz="1300" smtClean="0"/>
              <a:t>Quit/Exit</a:t>
            </a:r>
          </a:p>
          <a:p>
            <a:pPr lvl="1" eaLnBrk="1" hangingPunct="1">
              <a:lnSpc>
                <a:spcPct val="80000"/>
              </a:lnSpc>
            </a:pPr>
            <a:r>
              <a:rPr lang="en-US" sz="1300" smtClean="0"/>
              <a:t>Suspend*</a:t>
            </a:r>
          </a:p>
          <a:p>
            <a:pPr lvl="1" eaLnBrk="1" hangingPunct="1">
              <a:lnSpc>
                <a:spcPct val="80000"/>
              </a:lnSpc>
            </a:pPr>
            <a:r>
              <a:rPr lang="en-US" sz="1300" smtClean="0"/>
              <a:t>Resume*</a:t>
            </a:r>
          </a:p>
          <a:p>
            <a:pPr lvl="1" eaLnBrk="1" hangingPunct="1">
              <a:lnSpc>
                <a:spcPct val="80000"/>
              </a:lnSpc>
            </a:pPr>
            <a:r>
              <a:rPr lang="en-US" sz="1300" smtClean="0"/>
              <a:t>Terminate*</a:t>
            </a:r>
          </a:p>
          <a:p>
            <a:pPr lvl="1" eaLnBrk="1" hangingPunct="1">
              <a:lnSpc>
                <a:spcPct val="80000"/>
              </a:lnSpc>
            </a:pPr>
            <a:r>
              <a:rPr lang="en-US" sz="1300" smtClean="0"/>
              <a:t>Set Priority*</a:t>
            </a:r>
          </a:p>
          <a:p>
            <a:pPr lvl="1" eaLnBrk="1" hangingPunct="1">
              <a:lnSpc>
                <a:spcPct val="80000"/>
              </a:lnSpc>
            </a:pPr>
            <a:r>
              <a:rPr lang="en-US" sz="1300" smtClean="0"/>
              <a:t>Show all/blocked/ready/specific PCB</a:t>
            </a:r>
          </a:p>
          <a:p>
            <a:pPr lvl="1" eaLnBrk="1" hangingPunct="1">
              <a:lnSpc>
                <a:spcPct val="80000"/>
              </a:lnSpc>
            </a:pPr>
            <a:r>
              <a:rPr lang="en-US" sz="1300" smtClean="0"/>
              <a:t>Version</a:t>
            </a:r>
          </a:p>
          <a:p>
            <a:pPr lvl="1" eaLnBrk="1" hangingPunct="1">
              <a:lnSpc>
                <a:spcPct val="80000"/>
              </a:lnSpc>
            </a:pPr>
            <a:r>
              <a:rPr lang="en-US" sz="1300" smtClean="0"/>
              <a:t>Any commands relating to extra credit</a:t>
            </a:r>
          </a:p>
          <a:p>
            <a:pPr eaLnBrk="1" hangingPunct="1">
              <a:lnSpc>
                <a:spcPct val="80000"/>
              </a:lnSpc>
              <a:buFont typeface="Wingdings" pitchFamily="2" charset="2"/>
              <a:buNone/>
            </a:pPr>
            <a:r>
              <a:rPr lang="en-US" sz="1600" smtClean="0"/>
              <a:t>*Do not allow users to suspend, resume, terminate, or change the priority of SYSTEM processes. </a:t>
            </a:r>
          </a:p>
          <a:p>
            <a:pPr eaLnBrk="1" hangingPunct="1">
              <a:lnSpc>
                <a:spcPct val="80000"/>
              </a:lnSpc>
            </a:pPr>
            <a:endParaRPr lang="en-US" sz="160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t>Preliminary Code</a:t>
            </a:r>
          </a:p>
        </p:txBody>
      </p:sp>
      <p:sp>
        <p:nvSpPr>
          <p:cNvPr id="24579" name="Content Placeholder 2"/>
          <p:cNvSpPr>
            <a:spLocks noGrp="1"/>
          </p:cNvSpPr>
          <p:nvPr>
            <p:ph idx="1"/>
          </p:nvPr>
        </p:nvSpPr>
        <p:spPr/>
        <p:txBody>
          <a:bodyPr>
            <a:normAutofit/>
          </a:bodyPr>
          <a:lstStyle/>
          <a:p>
            <a:pPr eaLnBrk="1" hangingPunct="1"/>
            <a:r>
              <a:rPr lang="en-US" sz="1800" dirty="0" smtClean="0"/>
              <a:t>On Friday April </a:t>
            </a:r>
            <a:r>
              <a:rPr lang="en-US" sz="1800" dirty="0" smtClean="0"/>
              <a:t>15, </a:t>
            </a:r>
            <a:r>
              <a:rPr lang="en-US" sz="1800" dirty="0" smtClean="0"/>
              <a:t>you must turn in “preliminary” code for </a:t>
            </a:r>
            <a:r>
              <a:rPr lang="en-US" sz="1800" dirty="0" smtClean="0"/>
              <a:t>R6:</a:t>
            </a:r>
          </a:p>
          <a:p>
            <a:pPr lvl="1"/>
            <a:r>
              <a:rPr lang="en-US" sz="1600" dirty="0" err="1" smtClean="0"/>
              <a:t>Comhan</a:t>
            </a:r>
            <a:r>
              <a:rPr lang="en-US" sz="1600" dirty="0" smtClean="0"/>
              <a:t> should already be loaded as a process</a:t>
            </a:r>
          </a:p>
          <a:p>
            <a:pPr lvl="1"/>
            <a:r>
              <a:rPr lang="en-US" sz="1600" dirty="0" smtClean="0"/>
              <a:t>There should be at least some pro</a:t>
            </a:r>
            <a:r>
              <a:rPr lang="en-US" sz="1600" dirty="0" smtClean="0"/>
              <a:t>gress </a:t>
            </a:r>
            <a:r>
              <a:rPr lang="en-US" sz="1600" dirty="0" smtClean="0"/>
              <a:t>towards the I/O </a:t>
            </a:r>
            <a:r>
              <a:rPr lang="en-US" sz="1600" dirty="0" smtClean="0"/>
              <a:t>scheduler.</a:t>
            </a:r>
          </a:p>
          <a:p>
            <a:pPr lvl="1"/>
            <a:r>
              <a:rPr lang="en-US" sz="1600" dirty="0" smtClean="0"/>
              <a:t>Your </a:t>
            </a:r>
            <a:r>
              <a:rPr lang="en-US" sz="1600" dirty="0" smtClean="0"/>
              <a:t>code does not have to work or even compile</a:t>
            </a:r>
            <a:r>
              <a:rPr lang="en-US" sz="1600" dirty="0" smtClean="0"/>
              <a:t>.</a:t>
            </a:r>
          </a:p>
          <a:p>
            <a:pPr lvl="1"/>
            <a:endParaRPr lang="en-US" sz="1600" dirty="0" smtClean="0"/>
          </a:p>
          <a:p>
            <a:pPr eaLnBrk="1" hangingPunct="1"/>
            <a:r>
              <a:rPr lang="en-US" sz="1800" dirty="0" smtClean="0"/>
              <a:t>This is to get you working on R6 early and have plenty of time for debugging</a:t>
            </a:r>
          </a:p>
          <a:p>
            <a:pPr eaLnBrk="1" hangingPunct="1"/>
            <a:endParaRPr lang="en-US" sz="1800" dirty="0" smtClean="0"/>
          </a:p>
          <a:p>
            <a:pPr eaLnBrk="1" hangingPunct="1"/>
            <a:r>
              <a:rPr lang="en-US" sz="1800" dirty="0" smtClean="0"/>
              <a:t>Code is due at the beginning of the project session on </a:t>
            </a:r>
            <a:r>
              <a:rPr lang="en-US" sz="1800" dirty="0" smtClean="0"/>
              <a:t>4/15.  </a:t>
            </a:r>
            <a:r>
              <a:rPr lang="en-US" sz="1800" dirty="0" smtClean="0"/>
              <a:t>You may print out the appropriate sections of code and hand it in or email me a copy of your source code</a:t>
            </a:r>
            <a:r>
              <a:rPr lang="en-US" sz="1800" dirty="0" smtClean="0"/>
              <a:t>.</a:t>
            </a:r>
            <a:endParaRPr lang="en-US" sz="18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Tips</a:t>
            </a:r>
          </a:p>
        </p:txBody>
      </p:sp>
      <p:sp>
        <p:nvSpPr>
          <p:cNvPr id="25603" name="Rectangle 3"/>
          <p:cNvSpPr>
            <a:spLocks noGrp="1" noChangeArrowheads="1"/>
          </p:cNvSpPr>
          <p:nvPr>
            <p:ph idx="1"/>
          </p:nvPr>
        </p:nvSpPr>
        <p:spPr/>
        <p:txBody>
          <a:bodyPr/>
          <a:lstStyle/>
          <a:p>
            <a:pPr eaLnBrk="1" hangingPunct="1">
              <a:lnSpc>
                <a:spcPct val="80000"/>
              </a:lnSpc>
            </a:pPr>
            <a:r>
              <a:rPr lang="en-US" sz="1400" dirty="0" smtClean="0"/>
              <a:t>You cannot use any I/O device before you call </a:t>
            </a:r>
            <a:r>
              <a:rPr lang="en-US" sz="1400" dirty="0" err="1" smtClean="0"/>
              <a:t>trm_open</a:t>
            </a:r>
            <a:r>
              <a:rPr lang="en-US" sz="1400" dirty="0" smtClean="0"/>
              <a:t> and </a:t>
            </a:r>
            <a:r>
              <a:rPr lang="en-US" sz="1400" dirty="0" err="1" smtClean="0"/>
              <a:t>com_open</a:t>
            </a:r>
            <a:r>
              <a:rPr lang="en-US" sz="1400" dirty="0" smtClean="0"/>
              <a:t>- this includes using </a:t>
            </a:r>
            <a:r>
              <a:rPr lang="en-US" sz="1400" dirty="0" err="1" smtClean="0"/>
              <a:t>printf</a:t>
            </a:r>
            <a:r>
              <a:rPr lang="en-US" sz="1400" dirty="0" smtClean="0"/>
              <a:t>.</a:t>
            </a:r>
          </a:p>
          <a:p>
            <a:pPr eaLnBrk="1" hangingPunct="1">
              <a:lnSpc>
                <a:spcPct val="80000"/>
              </a:lnSpc>
            </a:pPr>
            <a:r>
              <a:rPr lang="en-US" sz="1400" dirty="0" smtClean="0"/>
              <a:t>Once you change </a:t>
            </a:r>
            <a:r>
              <a:rPr lang="en-US" sz="1400" dirty="0" err="1" smtClean="0"/>
              <a:t>sys_init</a:t>
            </a:r>
            <a:r>
              <a:rPr lang="en-US" sz="1400" dirty="0" smtClean="0"/>
              <a:t> to MODULE_F, MPX will only work if your I/O scheduler works!</a:t>
            </a:r>
          </a:p>
          <a:p>
            <a:pPr eaLnBrk="1" hangingPunct="1">
              <a:lnSpc>
                <a:spcPct val="80000"/>
              </a:lnSpc>
            </a:pPr>
            <a:r>
              <a:rPr lang="en-US" sz="1400" dirty="0" smtClean="0"/>
              <a:t>Your </a:t>
            </a:r>
            <a:r>
              <a:rPr lang="en-US" sz="1400" dirty="0" smtClean="0"/>
              <a:t>programmer’s manual should have documentation for </a:t>
            </a:r>
            <a:r>
              <a:rPr lang="en-US" sz="1400" b="1" dirty="0" smtClean="0"/>
              <a:t>every</a:t>
            </a:r>
            <a:r>
              <a:rPr lang="en-US" sz="1400" dirty="0" smtClean="0"/>
              <a:t> function in your code and every structure in your code</a:t>
            </a:r>
          </a:p>
          <a:p>
            <a:pPr eaLnBrk="1" hangingPunct="1">
              <a:lnSpc>
                <a:spcPct val="80000"/>
              </a:lnSpc>
            </a:pPr>
            <a:r>
              <a:rPr lang="en-US" sz="1400" dirty="0" smtClean="0"/>
              <a:t>Your user’s manual should only have documentation for all permanent commands</a:t>
            </a:r>
          </a:p>
          <a:p>
            <a:pPr eaLnBrk="1" hangingPunct="1">
              <a:lnSpc>
                <a:spcPct val="80000"/>
              </a:lnSpc>
            </a:pPr>
            <a:r>
              <a:rPr lang="en-US" sz="1400" dirty="0" smtClean="0"/>
              <a:t>All </a:t>
            </a:r>
            <a:r>
              <a:rPr lang="en-US" sz="1400" dirty="0" smtClean="0"/>
              <a:t>functionality of MPX will be tested again- so make sure everything works!</a:t>
            </a:r>
          </a:p>
          <a:p>
            <a:pPr eaLnBrk="1" hangingPunct="1">
              <a:lnSpc>
                <a:spcPct val="80000"/>
              </a:lnSpc>
            </a:pPr>
            <a:r>
              <a:rPr lang="en-US" sz="1400" dirty="0" smtClean="0"/>
              <a:t>Make sure to thoroughly test your project- crashes in particular will reflect poorly in your grade.</a:t>
            </a:r>
          </a:p>
          <a:p>
            <a:pPr eaLnBrk="1" hangingPunct="1">
              <a:lnSpc>
                <a:spcPct val="80000"/>
              </a:lnSpc>
            </a:pPr>
            <a:r>
              <a:rPr lang="en-US" sz="1400" dirty="0" smtClean="0"/>
              <a:t>Make sure you have descriptive error messages displayed anytime there is an error.</a:t>
            </a:r>
          </a:p>
          <a:p>
            <a:pPr eaLnBrk="1" hangingPunct="1">
              <a:lnSpc>
                <a:spcPct val="80000"/>
              </a:lnSpc>
            </a:pPr>
            <a:r>
              <a:rPr lang="en-US" sz="1400" dirty="0" smtClean="0"/>
              <a:t>Make sure that help is there for all permanent commands.</a:t>
            </a:r>
          </a:p>
          <a:p>
            <a:pPr eaLnBrk="1" hangingPunct="1">
              <a:lnSpc>
                <a:spcPct val="80000"/>
              </a:lnSpc>
            </a:pPr>
            <a:r>
              <a:rPr lang="en-US" sz="1400" dirty="0" smtClean="0"/>
              <a:t>The R6 project manual will be available on my website- as always, reading it will make this module easier to complete</a:t>
            </a:r>
          </a:p>
          <a:p>
            <a:pPr eaLnBrk="1" hangingPunct="1">
              <a:lnSpc>
                <a:spcPct val="80000"/>
              </a:lnSpc>
            </a:pPr>
            <a:r>
              <a:rPr lang="en-US" sz="1400" dirty="0" smtClean="0"/>
              <a:t>For </a:t>
            </a:r>
            <a:r>
              <a:rPr lang="en-US" sz="1400" dirty="0" smtClean="0"/>
              <a:t>Module R6, do not use anything from Dr. Mooney’s site- it is not in sync with the R6 you are doing this semester.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R6</a:t>
            </a:r>
          </a:p>
        </p:txBody>
      </p:sp>
      <p:sp>
        <p:nvSpPr>
          <p:cNvPr id="5123" name="Rectangle 3"/>
          <p:cNvSpPr>
            <a:spLocks noGrp="1" noChangeArrowheads="1"/>
          </p:cNvSpPr>
          <p:nvPr>
            <p:ph idx="1"/>
          </p:nvPr>
        </p:nvSpPr>
        <p:spPr/>
        <p:txBody>
          <a:bodyPr>
            <a:normAutofit/>
          </a:bodyPr>
          <a:lstStyle/>
          <a:p>
            <a:pPr eaLnBrk="1" hangingPunct="1">
              <a:lnSpc>
                <a:spcPct val="80000"/>
              </a:lnSpc>
            </a:pPr>
            <a:r>
              <a:rPr lang="en-US" sz="1800" dirty="0" smtClean="0"/>
              <a:t>Due Dead Week at the time of your group’s oral </a:t>
            </a:r>
            <a:r>
              <a:rPr lang="en-US" sz="1800" dirty="0" smtClean="0"/>
              <a:t>exam</a:t>
            </a:r>
          </a:p>
          <a:p>
            <a:pPr eaLnBrk="1" hangingPunct="1">
              <a:lnSpc>
                <a:spcPct val="80000"/>
              </a:lnSpc>
            </a:pPr>
            <a:endParaRPr lang="en-US" sz="1800" dirty="0" smtClean="0"/>
          </a:p>
          <a:p>
            <a:pPr eaLnBrk="1" hangingPunct="1">
              <a:lnSpc>
                <a:spcPct val="80000"/>
              </a:lnSpc>
            </a:pPr>
            <a:r>
              <a:rPr lang="en-US" sz="1800" dirty="0" smtClean="0"/>
              <a:t>Documentation - due at the oral exam:</a:t>
            </a:r>
            <a:endParaRPr lang="en-US" sz="1800" dirty="0" smtClean="0"/>
          </a:p>
          <a:p>
            <a:pPr lvl="1" eaLnBrk="1" hangingPunct="1">
              <a:lnSpc>
                <a:spcPct val="80000"/>
              </a:lnSpc>
            </a:pPr>
            <a:r>
              <a:rPr lang="en-US" sz="1800" dirty="0" smtClean="0"/>
              <a:t>Programmer’s Manual</a:t>
            </a:r>
          </a:p>
          <a:p>
            <a:pPr lvl="1" eaLnBrk="1" hangingPunct="1">
              <a:lnSpc>
                <a:spcPct val="80000"/>
              </a:lnSpc>
            </a:pPr>
            <a:r>
              <a:rPr lang="en-US" sz="1800" dirty="0" smtClean="0"/>
              <a:t>User’s Manual </a:t>
            </a:r>
            <a:endParaRPr lang="en-US" sz="1800" dirty="0" smtClean="0"/>
          </a:p>
          <a:p>
            <a:pPr lvl="1" eaLnBrk="1" hangingPunct="1">
              <a:lnSpc>
                <a:spcPct val="80000"/>
              </a:lnSpc>
            </a:pPr>
            <a:r>
              <a:rPr lang="en-US" sz="1800" dirty="0" smtClean="0"/>
              <a:t>A </a:t>
            </a:r>
            <a:r>
              <a:rPr lang="en-US" sz="1800" dirty="0" smtClean="0"/>
              <a:t>complete </a:t>
            </a:r>
            <a:r>
              <a:rPr lang="en-US" sz="1800" dirty="0" smtClean="0"/>
              <a:t>hard-copy of </a:t>
            </a:r>
            <a:r>
              <a:rPr lang="en-US" sz="1800" dirty="0" smtClean="0"/>
              <a:t>your source </a:t>
            </a:r>
            <a:r>
              <a:rPr lang="en-US" sz="1800" dirty="0" smtClean="0"/>
              <a:t>code</a:t>
            </a:r>
            <a:endParaRPr lang="en-US" sz="1800" dirty="0" smtClean="0"/>
          </a:p>
          <a:p>
            <a:pPr lvl="1" eaLnBrk="1" hangingPunct="1">
              <a:lnSpc>
                <a:spcPct val="80000"/>
              </a:lnSpc>
            </a:pPr>
            <a:r>
              <a:rPr lang="en-US" sz="1800" dirty="0" smtClean="0"/>
              <a:t>An electronic copy of all of the above, with a README containing:</a:t>
            </a:r>
            <a:endParaRPr lang="en-US" sz="1800" dirty="0" smtClean="0"/>
          </a:p>
          <a:p>
            <a:pPr lvl="2" eaLnBrk="1" hangingPunct="1">
              <a:lnSpc>
                <a:spcPct val="80000"/>
              </a:lnSpc>
            </a:pPr>
            <a:r>
              <a:rPr lang="en-US" sz="1800" dirty="0" smtClean="0"/>
              <a:t>Your group’s number</a:t>
            </a:r>
          </a:p>
          <a:p>
            <a:pPr lvl="2" eaLnBrk="1" hangingPunct="1">
              <a:lnSpc>
                <a:spcPct val="80000"/>
              </a:lnSpc>
            </a:pPr>
            <a:r>
              <a:rPr lang="en-US" sz="1800" dirty="0" smtClean="0"/>
              <a:t>Your </a:t>
            </a:r>
            <a:r>
              <a:rPr lang="en-US" sz="1800" dirty="0" smtClean="0"/>
              <a:t>group </a:t>
            </a:r>
            <a:r>
              <a:rPr lang="en-US" sz="1800" dirty="0" smtClean="0"/>
              <a:t>member </a:t>
            </a:r>
            <a:r>
              <a:rPr lang="en-US" sz="1800" dirty="0" smtClean="0"/>
              <a:t>names</a:t>
            </a:r>
          </a:p>
          <a:p>
            <a:pPr lvl="2" eaLnBrk="1" hangingPunct="1">
              <a:lnSpc>
                <a:spcPct val="80000"/>
              </a:lnSpc>
            </a:pPr>
            <a:endParaRPr lang="en-US" sz="1800" dirty="0" smtClean="0"/>
          </a:p>
          <a:p>
            <a:pPr eaLnBrk="1" hangingPunct="1">
              <a:lnSpc>
                <a:spcPct val="80000"/>
              </a:lnSpc>
            </a:pPr>
            <a:r>
              <a:rPr lang="en-US" sz="1800" dirty="0" smtClean="0"/>
              <a:t>You will need to use the serial port </a:t>
            </a:r>
            <a:r>
              <a:rPr lang="en-US" sz="1800" dirty="0" smtClean="0"/>
              <a:t>emulator to demonstrate R6</a:t>
            </a:r>
            <a:endParaRPr lang="en-US" sz="1800" dirty="0" smtClean="0"/>
          </a:p>
          <a:p>
            <a:pPr eaLnBrk="1" hangingPunct="1">
              <a:lnSpc>
                <a:spcPct val="80000"/>
              </a:lnSpc>
              <a:buFont typeface="Wingdings" pitchFamily="2" charset="2"/>
              <a:buNone/>
            </a:pPr>
            <a:endParaRPr lang="en-US" sz="1800" dirty="0" smtClean="0"/>
          </a:p>
          <a:p>
            <a:pPr eaLnBrk="1" hangingPunct="1">
              <a:lnSpc>
                <a:spcPct val="80000"/>
              </a:lnSpc>
            </a:pPr>
            <a:endParaRPr lang="en-US" sz="1800" dirty="0" smtClean="0"/>
          </a:p>
          <a:p>
            <a:pPr eaLnBrk="1" hangingPunct="1">
              <a:lnSpc>
                <a:spcPct val="80000"/>
              </a:lnSpc>
            </a:pPr>
            <a:endParaRPr lang="en-US" sz="1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Oral Exams</a:t>
            </a:r>
          </a:p>
        </p:txBody>
      </p:sp>
      <p:sp>
        <p:nvSpPr>
          <p:cNvPr id="6147" name="Rectangle 3"/>
          <p:cNvSpPr>
            <a:spLocks noGrp="1" noChangeArrowheads="1"/>
          </p:cNvSpPr>
          <p:nvPr>
            <p:ph idx="1"/>
          </p:nvPr>
        </p:nvSpPr>
        <p:spPr/>
        <p:txBody>
          <a:bodyPr/>
          <a:lstStyle/>
          <a:p>
            <a:pPr eaLnBrk="1" hangingPunct="1">
              <a:lnSpc>
                <a:spcPct val="80000"/>
              </a:lnSpc>
            </a:pPr>
            <a:r>
              <a:rPr lang="en-US" sz="1600" dirty="0" smtClean="0"/>
              <a:t>Oral exams will take place during dead week.  </a:t>
            </a:r>
            <a:endParaRPr lang="en-US" sz="1600" dirty="0" smtClean="0"/>
          </a:p>
          <a:p>
            <a:pPr eaLnBrk="1" hangingPunct="1">
              <a:lnSpc>
                <a:spcPct val="80000"/>
              </a:lnSpc>
            </a:pPr>
            <a:endParaRPr lang="en-US" sz="1600" dirty="0" smtClean="0"/>
          </a:p>
          <a:p>
            <a:pPr eaLnBrk="1" hangingPunct="1">
              <a:lnSpc>
                <a:spcPct val="80000"/>
              </a:lnSpc>
            </a:pPr>
            <a:r>
              <a:rPr lang="en-US" sz="1600" dirty="0" smtClean="0"/>
              <a:t>On </a:t>
            </a:r>
            <a:r>
              <a:rPr lang="en-US" sz="1600" dirty="0" smtClean="0"/>
              <a:t>Monday </a:t>
            </a:r>
            <a:r>
              <a:rPr lang="en-US" sz="1600" dirty="0" smtClean="0"/>
              <a:t>April </a:t>
            </a:r>
            <a:r>
              <a:rPr lang="en-US" sz="1600" dirty="0" smtClean="0"/>
              <a:t>18, </a:t>
            </a:r>
            <a:r>
              <a:rPr lang="en-US" sz="1600" dirty="0" smtClean="0"/>
              <a:t>we will schedule the oral </a:t>
            </a:r>
            <a:r>
              <a:rPr lang="en-US" sz="1600" dirty="0" smtClean="0"/>
              <a:t>exams</a:t>
            </a:r>
          </a:p>
          <a:p>
            <a:pPr eaLnBrk="1" hangingPunct="1">
              <a:lnSpc>
                <a:spcPct val="80000"/>
              </a:lnSpc>
            </a:pPr>
            <a:endParaRPr lang="en-US" sz="1600" dirty="0" smtClean="0"/>
          </a:p>
          <a:p>
            <a:pPr eaLnBrk="1" hangingPunct="1">
              <a:lnSpc>
                <a:spcPct val="80000"/>
              </a:lnSpc>
            </a:pPr>
            <a:r>
              <a:rPr lang="en-US" sz="1600" dirty="0" smtClean="0"/>
              <a:t>All </a:t>
            </a:r>
            <a:r>
              <a:rPr lang="en-US" sz="1600" dirty="0" smtClean="0"/>
              <a:t>group members must attend the Oral Exam- if you do not attend, you </a:t>
            </a:r>
            <a:r>
              <a:rPr lang="en-US" sz="1600" dirty="0" smtClean="0"/>
              <a:t>will not receive credit for the </a:t>
            </a:r>
            <a:r>
              <a:rPr lang="en-US" sz="1600" b="1" dirty="0" smtClean="0"/>
              <a:t>entire project</a:t>
            </a:r>
          </a:p>
          <a:p>
            <a:pPr eaLnBrk="1" hangingPunct="1">
              <a:lnSpc>
                <a:spcPct val="80000"/>
              </a:lnSpc>
            </a:pPr>
            <a:endParaRPr lang="en-US" sz="1600" dirty="0" smtClean="0"/>
          </a:p>
          <a:p>
            <a:pPr eaLnBrk="1" hangingPunct="1">
              <a:lnSpc>
                <a:spcPct val="80000"/>
              </a:lnSpc>
            </a:pPr>
            <a:r>
              <a:rPr lang="en-US" sz="1600" dirty="0" smtClean="0"/>
              <a:t>The oral exam will last approximately one hour and will be comprised of R6 demonstration and questions from Dr. Mooney and myself regarding the MPX project. You are expected to know everything about every portion of the project, including how you implemented specific things, and why specific functions are needed even if you didn’t work on that particular part of MPX</a:t>
            </a:r>
            <a:r>
              <a:rPr lang="en-US" sz="1600" dirty="0" smtClean="0"/>
              <a:t>.</a:t>
            </a:r>
          </a:p>
          <a:p>
            <a:pPr eaLnBrk="1" hangingPunct="1">
              <a:lnSpc>
                <a:spcPct val="80000"/>
              </a:lnSpc>
            </a:pPr>
            <a:endParaRPr lang="en-US" sz="1600" dirty="0" smtClean="0"/>
          </a:p>
          <a:p>
            <a:pPr eaLnBrk="1" hangingPunct="1">
              <a:lnSpc>
                <a:spcPct val="80000"/>
              </a:lnSpc>
            </a:pPr>
            <a:r>
              <a:rPr lang="en-US" sz="1600" dirty="0" smtClean="0"/>
              <a:t>You will find it VERY useful to bring a complete copy of your source code for each group member to the oral exam.  It is also helpful if you include a table of contents and tabs for each module so you can find specific functions quickly to answer questions.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R6: Overview</a:t>
            </a:r>
          </a:p>
        </p:txBody>
      </p:sp>
      <p:sp>
        <p:nvSpPr>
          <p:cNvPr id="7171" name="Rectangle 3"/>
          <p:cNvSpPr>
            <a:spLocks noGrp="1" noChangeArrowheads="1"/>
          </p:cNvSpPr>
          <p:nvPr>
            <p:ph idx="1"/>
          </p:nvPr>
        </p:nvSpPr>
        <p:spPr/>
        <p:txBody>
          <a:bodyPr/>
          <a:lstStyle/>
          <a:p>
            <a:pPr eaLnBrk="1" hangingPunct="1"/>
            <a:r>
              <a:rPr lang="en-US" sz="2700" smtClean="0"/>
              <a:t>We need to implement “continuous dispatch”</a:t>
            </a:r>
          </a:p>
          <a:p>
            <a:pPr lvl="1" eaLnBrk="1" hangingPunct="1"/>
            <a:r>
              <a:rPr lang="en-US" sz="2200" smtClean="0"/>
              <a:t>Comhan will be loaded as a process.</a:t>
            </a:r>
          </a:p>
          <a:p>
            <a:pPr lvl="1" eaLnBrk="1" hangingPunct="1"/>
            <a:r>
              <a:rPr lang="en-US" sz="2200" smtClean="0"/>
              <a:t>An IDLE process will be introduced, so there is always something in the ready queue and ready to dispatch.</a:t>
            </a:r>
          </a:p>
          <a:p>
            <a:pPr eaLnBrk="1" hangingPunct="1"/>
            <a:r>
              <a:rPr lang="en-US" sz="2700" smtClean="0"/>
              <a:t>We will also need to provide more support for I/O Requests</a:t>
            </a:r>
          </a:p>
          <a:p>
            <a:pPr lvl="1" eaLnBrk="1" hangingPunct="1"/>
            <a:r>
              <a:rPr lang="en-US" sz="2200" smtClean="0"/>
              <a:t>An I/O scheduler and completion handler will be added to handle I/O events.</a:t>
            </a:r>
          </a:p>
          <a:p>
            <a:pPr lvl="1" eaLnBrk="1" hangingPunct="1"/>
            <a:r>
              <a:rPr lang="en-US" sz="2200" smtClean="0"/>
              <a:t>Support for the terminal driver provided in the support software will be added.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Comhan and IDLE</a:t>
            </a:r>
          </a:p>
        </p:txBody>
      </p:sp>
      <p:sp>
        <p:nvSpPr>
          <p:cNvPr id="9219" name="Rectangle 3"/>
          <p:cNvSpPr>
            <a:spLocks noGrp="1" noChangeArrowheads="1"/>
          </p:cNvSpPr>
          <p:nvPr>
            <p:ph idx="1"/>
          </p:nvPr>
        </p:nvSpPr>
        <p:spPr/>
        <p:txBody>
          <a:bodyPr/>
          <a:lstStyle/>
          <a:p>
            <a:pPr eaLnBrk="1" hangingPunct="1">
              <a:lnSpc>
                <a:spcPct val="80000"/>
              </a:lnSpc>
            </a:pPr>
            <a:r>
              <a:rPr lang="en-US" sz="1600" dirty="0" smtClean="0"/>
              <a:t>In order to obtain “continuous” dispatch- we will need to load </a:t>
            </a:r>
            <a:r>
              <a:rPr lang="en-US" sz="1600" dirty="0" err="1" smtClean="0"/>
              <a:t>comhan</a:t>
            </a:r>
            <a:r>
              <a:rPr lang="en-US" sz="1600" dirty="0" smtClean="0"/>
              <a:t> and an idle process into the ready queue when MPX starts.</a:t>
            </a:r>
          </a:p>
          <a:p>
            <a:pPr eaLnBrk="1" hangingPunct="1">
              <a:lnSpc>
                <a:spcPct val="80000"/>
              </a:lnSpc>
            </a:pPr>
            <a:r>
              <a:rPr lang="en-US" sz="1600" dirty="0" err="1" smtClean="0"/>
              <a:t>Comhan</a:t>
            </a:r>
            <a:endParaRPr lang="en-US" sz="1600" dirty="0" smtClean="0"/>
          </a:p>
          <a:p>
            <a:pPr lvl="1" eaLnBrk="1" hangingPunct="1">
              <a:lnSpc>
                <a:spcPct val="80000"/>
              </a:lnSpc>
            </a:pPr>
            <a:r>
              <a:rPr lang="en-US" sz="1300" dirty="0" smtClean="0"/>
              <a:t>Whatever your procedure name is that handles your commands (the one that prompts the user for a command and receives it) needs to be installed as a process in MAIN.  </a:t>
            </a:r>
          </a:p>
          <a:p>
            <a:pPr lvl="2" eaLnBrk="1" hangingPunct="1">
              <a:lnSpc>
                <a:spcPct val="80000"/>
              </a:lnSpc>
            </a:pPr>
            <a:r>
              <a:rPr lang="en-US" sz="1100" dirty="0" smtClean="0"/>
              <a:t>Do this the same way you loaded the test processes in R3</a:t>
            </a:r>
          </a:p>
          <a:p>
            <a:pPr lvl="2" eaLnBrk="1" hangingPunct="1">
              <a:lnSpc>
                <a:spcPct val="80000"/>
              </a:lnSpc>
            </a:pPr>
            <a:r>
              <a:rPr lang="en-US" sz="1100" dirty="0" smtClean="0"/>
              <a:t>Give </a:t>
            </a:r>
            <a:r>
              <a:rPr lang="en-US" sz="1100" dirty="0" err="1" smtClean="0"/>
              <a:t>Comhan</a:t>
            </a:r>
            <a:r>
              <a:rPr lang="en-US" sz="1100" dirty="0" smtClean="0"/>
              <a:t> the </a:t>
            </a:r>
            <a:r>
              <a:rPr lang="en-US" sz="1100" b="1" dirty="0" smtClean="0"/>
              <a:t>highest</a:t>
            </a:r>
            <a:r>
              <a:rPr lang="en-US" sz="1100" dirty="0" smtClean="0"/>
              <a:t> priority, place it in the ready, not suspended state, insert it into the ready queue.</a:t>
            </a:r>
          </a:p>
          <a:p>
            <a:pPr lvl="2" eaLnBrk="1" hangingPunct="1">
              <a:lnSpc>
                <a:spcPct val="80000"/>
              </a:lnSpc>
            </a:pPr>
            <a:r>
              <a:rPr lang="en-US" sz="1100" dirty="0" smtClean="0"/>
              <a:t>You may find it necessary to give </a:t>
            </a:r>
            <a:r>
              <a:rPr lang="en-US" sz="1100" dirty="0" err="1" smtClean="0"/>
              <a:t>Comhan</a:t>
            </a:r>
            <a:r>
              <a:rPr lang="en-US" sz="1100" dirty="0" smtClean="0"/>
              <a:t> a larger stack space than other processes- minimum recommended stack size for </a:t>
            </a:r>
            <a:r>
              <a:rPr lang="en-US" sz="1100" dirty="0" err="1" smtClean="0"/>
              <a:t>Comhan</a:t>
            </a:r>
            <a:r>
              <a:rPr lang="en-US" sz="1100" dirty="0" smtClean="0"/>
              <a:t> is 4K.</a:t>
            </a:r>
          </a:p>
          <a:p>
            <a:pPr lvl="1" eaLnBrk="1" hangingPunct="1">
              <a:lnSpc>
                <a:spcPct val="80000"/>
              </a:lnSpc>
            </a:pPr>
            <a:r>
              <a:rPr lang="en-US" sz="1300" dirty="0" smtClean="0"/>
              <a:t>When </a:t>
            </a:r>
            <a:r>
              <a:rPr lang="en-US" sz="1300" dirty="0" err="1" smtClean="0"/>
              <a:t>comhan</a:t>
            </a:r>
            <a:r>
              <a:rPr lang="en-US" sz="1300" dirty="0" smtClean="0"/>
              <a:t> gets the “exit” command- it should remove all processes from the queues, including IDLE and itself, so that when dispatch is run again, it detects an empty ready queue and returns to main.</a:t>
            </a:r>
          </a:p>
          <a:p>
            <a:pPr eaLnBrk="1" hangingPunct="1">
              <a:lnSpc>
                <a:spcPct val="80000"/>
              </a:lnSpc>
            </a:pPr>
            <a:r>
              <a:rPr lang="en-US" sz="1600" dirty="0" smtClean="0"/>
              <a:t>IDLE- available on </a:t>
            </a:r>
            <a:r>
              <a:rPr lang="en-US" sz="1600" dirty="0" smtClean="0"/>
              <a:t>the MPX Support Site (idle.mpx)</a:t>
            </a:r>
            <a:endParaRPr lang="en-US" sz="1600" dirty="0" smtClean="0"/>
          </a:p>
          <a:p>
            <a:pPr lvl="1" eaLnBrk="1" hangingPunct="1">
              <a:lnSpc>
                <a:spcPct val="80000"/>
              </a:lnSpc>
            </a:pPr>
            <a:r>
              <a:rPr lang="en-US" sz="1300" dirty="0" smtClean="0"/>
              <a:t>Load idle- use your “load” function from R4</a:t>
            </a:r>
          </a:p>
          <a:p>
            <a:pPr lvl="2" eaLnBrk="1" hangingPunct="1">
              <a:lnSpc>
                <a:spcPct val="80000"/>
              </a:lnSpc>
            </a:pPr>
            <a:r>
              <a:rPr lang="en-US" sz="1100" dirty="0" smtClean="0"/>
              <a:t>Give IDLE the LOWEST priority</a:t>
            </a:r>
          </a:p>
          <a:p>
            <a:pPr lvl="2" eaLnBrk="1" hangingPunct="1">
              <a:lnSpc>
                <a:spcPct val="80000"/>
              </a:lnSpc>
            </a:pPr>
            <a:r>
              <a:rPr lang="en-US" sz="1100" dirty="0" smtClean="0"/>
              <a:t>Make sure IDLE is designated a SYSTEM process</a:t>
            </a:r>
          </a:p>
          <a:p>
            <a:pPr lvl="2" eaLnBrk="1" hangingPunct="1">
              <a:lnSpc>
                <a:spcPct val="80000"/>
              </a:lnSpc>
            </a:pPr>
            <a:r>
              <a:rPr lang="en-US" sz="1100" dirty="0" smtClean="0"/>
              <a:t>Resume it and put it in the ready queue</a:t>
            </a:r>
          </a:p>
          <a:p>
            <a:pPr lvl="1" eaLnBrk="1" hangingPunct="1">
              <a:lnSpc>
                <a:spcPct val="80000"/>
              </a:lnSpc>
            </a:pPr>
            <a:r>
              <a:rPr lang="en-US" sz="1300" dirty="0" smtClean="0"/>
              <a:t>IDLE doesn’t do anything, it just ensures there is always a process in the ready queue and thus dispatcher won’t quit until we want it to.</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I/O Event Handling</a:t>
            </a:r>
          </a:p>
        </p:txBody>
      </p:sp>
      <p:sp>
        <p:nvSpPr>
          <p:cNvPr id="10243" name="Rectangle 3"/>
          <p:cNvSpPr>
            <a:spLocks noGrp="1" noChangeArrowheads="1"/>
          </p:cNvSpPr>
          <p:nvPr>
            <p:ph idx="1"/>
          </p:nvPr>
        </p:nvSpPr>
        <p:spPr/>
        <p:txBody>
          <a:bodyPr/>
          <a:lstStyle/>
          <a:p>
            <a:pPr eaLnBrk="1" hangingPunct="1">
              <a:lnSpc>
                <a:spcPct val="80000"/>
              </a:lnSpc>
            </a:pPr>
            <a:r>
              <a:rPr lang="en-US" sz="2800" dirty="0" smtClean="0"/>
              <a:t>While </a:t>
            </a:r>
            <a:r>
              <a:rPr lang="en-US" sz="2800" dirty="0" smtClean="0"/>
              <a:t>an I/O device is carrying out an I/O request and a process is waiting on the I/O request, another process should be allowed to execute (have control of the CPU).  </a:t>
            </a:r>
            <a:endParaRPr lang="en-US" sz="2800" dirty="0" smtClean="0"/>
          </a:p>
          <a:p>
            <a:pPr eaLnBrk="1" hangingPunct="1">
              <a:lnSpc>
                <a:spcPct val="80000"/>
              </a:lnSpc>
            </a:pPr>
            <a:endParaRPr lang="en-US" sz="2800" dirty="0" smtClean="0"/>
          </a:p>
          <a:p>
            <a:pPr eaLnBrk="1" hangingPunct="1">
              <a:lnSpc>
                <a:spcPct val="80000"/>
              </a:lnSpc>
            </a:pPr>
            <a:r>
              <a:rPr lang="en-US" sz="2800" dirty="0" smtClean="0"/>
              <a:t>We will need to add functionality that allows us to queue I/O requests, by device, and start an I/O operation and run another process. </a:t>
            </a:r>
            <a:endParaRPr lang="en-US" sz="2800" dirty="0" smtClean="0"/>
          </a:p>
          <a:p>
            <a:pPr eaLnBrk="1" hangingPunct="1">
              <a:lnSpc>
                <a:spcPct val="80000"/>
              </a:lnSpc>
            </a:pPr>
            <a:endParaRPr lang="en-US" sz="2800" dirty="0" smtClean="0"/>
          </a:p>
          <a:p>
            <a:pPr eaLnBrk="1" hangingPunct="1">
              <a:lnSpc>
                <a:spcPct val="80000"/>
              </a:lnSpc>
            </a:pPr>
            <a:r>
              <a:rPr lang="en-US" sz="2800" dirty="0" smtClean="0"/>
              <a:t>We will also need to implement a way to handle the completion of an I/O operation.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Handling I/O Events</a:t>
            </a:r>
          </a:p>
        </p:txBody>
      </p:sp>
      <p:sp>
        <p:nvSpPr>
          <p:cNvPr id="11267" name="Rectangle 3"/>
          <p:cNvSpPr>
            <a:spLocks noGrp="1" noChangeArrowheads="1"/>
          </p:cNvSpPr>
          <p:nvPr>
            <p:ph idx="1"/>
          </p:nvPr>
        </p:nvSpPr>
        <p:spPr/>
        <p:txBody>
          <a:bodyPr/>
          <a:lstStyle/>
          <a:p>
            <a:pPr eaLnBrk="1" hangingPunct="1">
              <a:lnSpc>
                <a:spcPct val="80000"/>
              </a:lnSpc>
            </a:pPr>
            <a:r>
              <a:rPr lang="en-US" sz="1600" smtClean="0"/>
              <a:t>Devices</a:t>
            </a:r>
          </a:p>
          <a:p>
            <a:pPr lvl="1" eaLnBrk="1" hangingPunct="1">
              <a:lnSpc>
                <a:spcPct val="80000"/>
              </a:lnSpc>
            </a:pPr>
            <a:r>
              <a:rPr lang="en-US" sz="1300" smtClean="0"/>
              <a:t>Com Port- driver written by you in R5</a:t>
            </a:r>
          </a:p>
          <a:p>
            <a:pPr lvl="1" eaLnBrk="1" hangingPunct="1">
              <a:lnSpc>
                <a:spcPct val="80000"/>
              </a:lnSpc>
            </a:pPr>
            <a:r>
              <a:rPr lang="en-US" sz="1300" smtClean="0"/>
              <a:t>Terminal- driver supplied on my website</a:t>
            </a:r>
          </a:p>
          <a:p>
            <a:pPr eaLnBrk="1" hangingPunct="1">
              <a:lnSpc>
                <a:spcPct val="80000"/>
              </a:lnSpc>
            </a:pPr>
            <a:r>
              <a:rPr lang="en-US" sz="1700" smtClean="0"/>
              <a:t>Data Structures</a:t>
            </a:r>
          </a:p>
          <a:p>
            <a:pPr lvl="1" eaLnBrk="1" hangingPunct="1">
              <a:lnSpc>
                <a:spcPct val="80000"/>
              </a:lnSpc>
            </a:pPr>
            <a:r>
              <a:rPr lang="en-US" sz="1300" smtClean="0"/>
              <a:t>IO Control Block (IOCB)- holds information about an I/O device</a:t>
            </a:r>
          </a:p>
          <a:p>
            <a:pPr lvl="1" eaLnBrk="1" hangingPunct="1">
              <a:lnSpc>
                <a:spcPct val="80000"/>
              </a:lnSpc>
            </a:pPr>
            <a:r>
              <a:rPr lang="en-US" sz="1300" smtClean="0"/>
              <a:t>IO Request Descriptor (IOD)- holds information about an I/O request</a:t>
            </a:r>
          </a:p>
          <a:p>
            <a:pPr eaLnBrk="1" hangingPunct="1">
              <a:lnSpc>
                <a:spcPct val="80000"/>
              </a:lnSpc>
            </a:pPr>
            <a:r>
              <a:rPr lang="en-US" sz="1600" smtClean="0"/>
              <a:t>I/O Scheduler</a:t>
            </a:r>
          </a:p>
          <a:p>
            <a:pPr lvl="1" eaLnBrk="1" hangingPunct="1">
              <a:lnSpc>
                <a:spcPct val="80000"/>
              </a:lnSpc>
            </a:pPr>
            <a:r>
              <a:rPr lang="en-US" sz="1300" smtClean="0"/>
              <a:t>Processes I/O requests, either by processing immediately if the device is free or by placing it on the device’s waiting queue if the device is busy.</a:t>
            </a:r>
          </a:p>
          <a:p>
            <a:pPr lvl="1" eaLnBrk="1" hangingPunct="1">
              <a:lnSpc>
                <a:spcPct val="80000"/>
              </a:lnSpc>
            </a:pPr>
            <a:r>
              <a:rPr lang="en-US" sz="1300" smtClean="0"/>
              <a:t>It is most convenient to put your I/O scheduler and all related data structures in your R3 files.</a:t>
            </a:r>
          </a:p>
          <a:p>
            <a:pPr eaLnBrk="1" hangingPunct="1">
              <a:lnSpc>
                <a:spcPct val="80000"/>
              </a:lnSpc>
            </a:pPr>
            <a:r>
              <a:rPr lang="en-US" sz="1600" smtClean="0"/>
              <a:t>Sys_call</a:t>
            </a:r>
          </a:p>
          <a:p>
            <a:pPr lvl="1" eaLnBrk="1" hangingPunct="1">
              <a:lnSpc>
                <a:spcPct val="80000"/>
              </a:lnSpc>
            </a:pPr>
            <a:r>
              <a:rPr lang="en-US" sz="1300" smtClean="0"/>
              <a:t>Each time sys_call is invoked, it will check to see if any I/O events have been completed- if so:</a:t>
            </a:r>
          </a:p>
          <a:p>
            <a:pPr lvl="2" eaLnBrk="1" hangingPunct="1">
              <a:lnSpc>
                <a:spcPct val="80000"/>
              </a:lnSpc>
            </a:pPr>
            <a:r>
              <a:rPr lang="en-US" sz="1100" smtClean="0"/>
              <a:t>COP must be switched from the blocked to ready state and moved from the blocked to ready queue</a:t>
            </a:r>
          </a:p>
          <a:p>
            <a:pPr lvl="2" eaLnBrk="1" hangingPunct="1">
              <a:lnSpc>
                <a:spcPct val="80000"/>
              </a:lnSpc>
            </a:pPr>
            <a:r>
              <a:rPr lang="en-US" sz="1100" smtClean="0"/>
              <a:t>Active IOCB (device) must be cleared to signal that no request is active for the device</a:t>
            </a:r>
          </a:p>
          <a:p>
            <a:pPr lvl="2" eaLnBrk="1" hangingPunct="1">
              <a:lnSpc>
                <a:spcPct val="80000"/>
              </a:lnSpc>
            </a:pPr>
            <a:r>
              <a:rPr lang="en-US" sz="1100" smtClean="0"/>
              <a:t>Search the waiting queue for another process waiting to use the device that was just freed.  If one is found, the I/O scheduler is called to start the I/O.</a:t>
            </a:r>
          </a:p>
          <a:p>
            <a:pPr eaLnBrk="1" hangingPunct="1">
              <a:lnSpc>
                <a:spcPct val="80000"/>
              </a:lnSpc>
              <a:buFont typeface="Wingdings" pitchFamily="2" charset="2"/>
              <a:buNone/>
            </a:pPr>
            <a:endParaRPr lang="en-US" sz="16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I/O Request Descriptors (IOD)</a:t>
            </a:r>
          </a:p>
        </p:txBody>
      </p:sp>
      <p:sp>
        <p:nvSpPr>
          <p:cNvPr id="12291" name="Rectangle 3"/>
          <p:cNvSpPr>
            <a:spLocks noGrp="1" noChangeArrowheads="1"/>
          </p:cNvSpPr>
          <p:nvPr>
            <p:ph idx="1"/>
          </p:nvPr>
        </p:nvSpPr>
        <p:spPr/>
        <p:txBody>
          <a:bodyPr/>
          <a:lstStyle/>
          <a:p>
            <a:pPr eaLnBrk="1" hangingPunct="1">
              <a:lnSpc>
                <a:spcPct val="80000"/>
              </a:lnSpc>
            </a:pPr>
            <a:r>
              <a:rPr lang="en-US" sz="1800" smtClean="0"/>
              <a:t>We need to keep track of certain information for every active or pending I/O request</a:t>
            </a:r>
          </a:p>
          <a:p>
            <a:pPr eaLnBrk="1" hangingPunct="1">
              <a:lnSpc>
                <a:spcPct val="80000"/>
              </a:lnSpc>
            </a:pPr>
            <a:r>
              <a:rPr lang="en-US" sz="1800" smtClean="0"/>
              <a:t>Two options for where to put the IOD’s</a:t>
            </a:r>
          </a:p>
          <a:p>
            <a:pPr lvl="1" eaLnBrk="1" hangingPunct="1">
              <a:lnSpc>
                <a:spcPct val="80000"/>
              </a:lnSpc>
            </a:pPr>
            <a:r>
              <a:rPr lang="en-US" sz="1500" smtClean="0"/>
              <a:t>An MPX process can only have 1 pending I/O request at a time, so it is possible to embed an IOD in each PCB.  However, this is not very convenient when it comes time to find the next I/O operation to be run.</a:t>
            </a:r>
          </a:p>
          <a:p>
            <a:pPr lvl="1" eaLnBrk="1" hangingPunct="1">
              <a:lnSpc>
                <a:spcPct val="80000"/>
              </a:lnSpc>
            </a:pPr>
            <a:r>
              <a:rPr lang="en-US" sz="1500" smtClean="0"/>
              <a:t>Create a “waiting queue” of IOD’s for each device- much more convenient, and I will assume you use this option in the remaining slides.</a:t>
            </a:r>
          </a:p>
          <a:p>
            <a:pPr eaLnBrk="1" hangingPunct="1">
              <a:lnSpc>
                <a:spcPct val="80000"/>
              </a:lnSpc>
            </a:pPr>
            <a:r>
              <a:rPr lang="en-US" sz="1800" smtClean="0"/>
              <a:t>Suggested information to keep track of:</a:t>
            </a:r>
          </a:p>
          <a:p>
            <a:pPr lvl="1" eaLnBrk="1" hangingPunct="1">
              <a:lnSpc>
                <a:spcPct val="80000"/>
              </a:lnSpc>
            </a:pPr>
            <a:r>
              <a:rPr lang="en-US" sz="1500" smtClean="0"/>
              <a:t>Name of the process (PCB) requesting the I/O operation (char[])</a:t>
            </a:r>
          </a:p>
          <a:p>
            <a:pPr lvl="1" eaLnBrk="1" hangingPunct="1">
              <a:lnSpc>
                <a:spcPct val="80000"/>
              </a:lnSpc>
            </a:pPr>
            <a:r>
              <a:rPr lang="en-US" sz="1500" smtClean="0"/>
              <a:t>Pointer to the PCB requesting the I/O operation</a:t>
            </a:r>
          </a:p>
          <a:p>
            <a:pPr lvl="1" eaLnBrk="1" hangingPunct="1">
              <a:lnSpc>
                <a:spcPct val="80000"/>
              </a:lnSpc>
            </a:pPr>
            <a:r>
              <a:rPr lang="en-US" sz="1500" smtClean="0"/>
              <a:t>Request type: what kind of I/O request (i.e. IDLE, READ, WRITE, CLEAR)  (int)</a:t>
            </a:r>
          </a:p>
          <a:p>
            <a:pPr lvl="1" eaLnBrk="1" hangingPunct="1">
              <a:lnSpc>
                <a:spcPct val="80000"/>
              </a:lnSpc>
            </a:pPr>
            <a:r>
              <a:rPr lang="en-US" sz="1500" smtClean="0"/>
              <a:t>Location of the transfer buffer (char*)</a:t>
            </a:r>
          </a:p>
          <a:p>
            <a:pPr lvl="1" eaLnBrk="1" hangingPunct="1">
              <a:lnSpc>
                <a:spcPct val="80000"/>
              </a:lnSpc>
            </a:pPr>
            <a:r>
              <a:rPr lang="en-US" sz="1500" smtClean="0"/>
              <a:t>Pointer to the count variable of the buffer (int*)</a:t>
            </a:r>
          </a:p>
          <a:p>
            <a:pPr lvl="1" eaLnBrk="1" hangingPunct="1">
              <a:lnSpc>
                <a:spcPct val="80000"/>
              </a:lnSpc>
            </a:pPr>
            <a:r>
              <a:rPr lang="en-US" sz="1500" smtClean="0"/>
              <a:t>Pointer to the next IOD in the waiting queue</a:t>
            </a:r>
          </a:p>
          <a:p>
            <a:pPr lvl="1" eaLnBrk="1" hangingPunct="1">
              <a:lnSpc>
                <a:spcPct val="80000"/>
              </a:lnSpc>
            </a:pPr>
            <a:r>
              <a:rPr lang="en-US" sz="1500" smtClean="0"/>
              <a:t>Note that the request type, transfer buffer, and count variable refer to the op_code, buffer_address, and count_address in the parameter* you use in R3</a:t>
            </a:r>
          </a:p>
          <a:p>
            <a:pPr eaLnBrk="1" hangingPunct="1">
              <a:lnSpc>
                <a:spcPct val="80000"/>
              </a:lnSpc>
              <a:buFont typeface="Wingdings" pitchFamily="2" charset="2"/>
              <a:buNone/>
            </a:pPr>
            <a:endParaRPr lang="en-US" sz="1800" smtClean="0"/>
          </a:p>
          <a:p>
            <a:pPr lvl="1" eaLnBrk="1" hangingPunct="1">
              <a:lnSpc>
                <a:spcPct val="80000"/>
              </a:lnSpc>
            </a:pPr>
            <a:endParaRPr lang="en-US" sz="150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1746</TotalTime>
  <Words>2809</Words>
  <Application>Microsoft Office PowerPoint</Application>
  <PresentationFormat>On-screen Show (4:3)</PresentationFormat>
  <Paragraphs>261</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Urban</vt:lpstr>
      <vt:lpstr>CS 450</vt:lpstr>
      <vt:lpstr>Next Week</vt:lpstr>
      <vt:lpstr>R6</vt:lpstr>
      <vt:lpstr>Oral Exams</vt:lpstr>
      <vt:lpstr>R6: Overview</vt:lpstr>
      <vt:lpstr>Comhan and IDLE</vt:lpstr>
      <vt:lpstr>I/O Event Handling</vt:lpstr>
      <vt:lpstr>Handling I/O Events</vt:lpstr>
      <vt:lpstr>I/O Request Descriptors (IOD)</vt:lpstr>
      <vt:lpstr>I/O Control Block (IOCB)</vt:lpstr>
      <vt:lpstr>I/O Operations</vt:lpstr>
      <vt:lpstr>Processing an I/O Request</vt:lpstr>
      <vt:lpstr>I/O Scheduler</vt:lpstr>
      <vt:lpstr>I/O Scheduler: Outline</vt:lpstr>
      <vt:lpstr>I/O Completion</vt:lpstr>
      <vt:lpstr>Sys_call modifications</vt:lpstr>
      <vt:lpstr>I/O Initialization</vt:lpstr>
      <vt:lpstr>I/O Cleanup</vt:lpstr>
      <vt:lpstr>Main</vt:lpstr>
      <vt:lpstr>Test Processes</vt:lpstr>
      <vt:lpstr>Commands</vt:lpstr>
      <vt:lpstr>Preliminary Code</vt:lpstr>
      <vt:lpstr>Tips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450</dc:title>
  <dc:creator>Brandon Miller</dc:creator>
  <cp:lastModifiedBy>Adam</cp:lastModifiedBy>
  <cp:revision>106</cp:revision>
  <dcterms:created xsi:type="dcterms:W3CDTF">2011-03-17T17:32:22Z</dcterms:created>
  <dcterms:modified xsi:type="dcterms:W3CDTF">2011-03-18T18:28:18Z</dcterms:modified>
</cp:coreProperties>
</file>