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7">
          <p15:clr>
            <a:srgbClr val="A4A3A4"/>
          </p15:clr>
        </p15:guide>
        <p15:guide id="2" pos="3863">
          <p15:clr>
            <a:srgbClr val="A4A3A4"/>
          </p15:clr>
        </p15:guide>
        <p15:guide id="3" pos="5155">
          <p15:clr>
            <a:srgbClr val="9FCC3B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7" orient="horz"/>
        <p:guide pos="3863"/>
        <p:guide pos="51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fd58b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3fd58b0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fd58b0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43fd58b04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fd58b0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3fd58b04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fd58b0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3fd58b04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fd58b0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3fd58b04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fd58b0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3fd58b04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fd58b0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3fd58b04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3fd58b0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3fd58b04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fd58b0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3fd58b04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fd58b0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3fd58b04f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3fd58b0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3fd58b04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3fd58b04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3fd58b04f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fd58b04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43fd58b04f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3fd58b0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43fd58b04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3fd58b0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3fd58b04f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3fd58b0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43fd58b04f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fd58b0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43fd58b04f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fd58b0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3fd58b04f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3fd58b0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3fd58b04f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3fd58b04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3fd58b04f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3fd58b04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3fd58b04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3fd58b0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3fd58b04f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3fd58b04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3fd58b04f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3fd58b0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3fd58b04f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3fd58b0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43fd58b04f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3fd58b04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3fd58b04f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pasted-image.pdf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96529D"/>
          </a:solidFill>
          <a:ln cap="flat" cmpd="sng" w="9525">
            <a:solidFill>
              <a:srgbClr val="9653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536575" y="3270056"/>
            <a:ext cx="11112500" cy="3051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pasted-image.pdf"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01" y="945222"/>
            <a:ext cx="2216697" cy="61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27049" y="2689621"/>
            <a:ext cx="11122025" cy="442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Разделитель с надзаголовком">
  <p:cSld name="1_Разделитель с надзаголовком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0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82" name="Google Shape;82;p11"/>
          <p:cNvCxnSpPr/>
          <p:nvPr/>
        </p:nvCxnSpPr>
        <p:spPr>
          <a:xfrm>
            <a:off x="536575" y="1021352"/>
            <a:ext cx="987425" cy="0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+текст">
  <p:cSld name="Заголовок+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536575" y="536575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36575" y="1819275"/>
            <a:ext cx="11112500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+Текст">
  <p:cSld name="Рисунок+Текст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3986213" y="2592388"/>
            <a:ext cx="7662862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536575" y="2592388"/>
            <a:ext cx="3192944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4" type="body"/>
          </p:nvPr>
        </p:nvSpPr>
        <p:spPr>
          <a:xfrm>
            <a:off x="536575" y="1303338"/>
            <a:ext cx="1111249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+текст+схема">
  <p:cSld name="Заголовок+текст+схема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465906" y="1303338"/>
            <a:ext cx="3183169" cy="5018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536575" y="1303338"/>
            <a:ext cx="7662203" cy="5018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_красный">
  <p:cSld name="Разделитель_красный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05" name="Google Shape;105;p15"/>
          <p:cNvCxnSpPr/>
          <p:nvPr/>
        </p:nvCxnSpPr>
        <p:spPr>
          <a:xfrm>
            <a:off x="536575" y="1021352"/>
            <a:ext cx="987425" cy="0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изитка преподавателя">
  <p:cSld name="Визитка преподавател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3"/>
          <p:cNvSpPr/>
          <p:nvPr>
            <p:ph idx="2" type="pic"/>
          </p:nvPr>
        </p:nvSpPr>
        <p:spPr>
          <a:xfrm>
            <a:off x="1047261" y="1068509"/>
            <a:ext cx="3279287" cy="32792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153025" y="1547813"/>
            <a:ext cx="6479686" cy="11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5153025" y="2901463"/>
            <a:ext cx="6496050" cy="29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pasted-image.pdf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261" y="5082224"/>
            <a:ext cx="717457" cy="54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4" type="body"/>
          </p:nvPr>
        </p:nvSpPr>
        <p:spPr>
          <a:xfrm>
            <a:off x="1899871" y="4890066"/>
            <a:ext cx="4718201" cy="9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body"/>
          </p:nvPr>
        </p:nvSpPr>
        <p:spPr>
          <a:xfrm>
            <a:off x="7547239" y="4890066"/>
            <a:ext cx="4101835" cy="9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body"/>
          </p:nvPr>
        </p:nvSpPr>
        <p:spPr>
          <a:xfrm>
            <a:off x="5153025" y="3306280"/>
            <a:ext cx="6496050" cy="274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Google Shape;98;p17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902" y="5034896"/>
            <a:ext cx="639506" cy="6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_основной">
  <p:cSld name="Разделитель_основной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pasted-image.pdf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96529D"/>
          </a:solidFill>
          <a:ln cap="flat" cmpd="sng" w="9525">
            <a:solidFill>
              <a:srgbClr val="9653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536575" y="1021352"/>
            <a:ext cx="987425" cy="0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ять тезисов">
  <p:cSld name="Пять тезисов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36574" y="2592388"/>
            <a:ext cx="2084569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2793557" y="2592388"/>
            <a:ext cx="2084569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5050540" y="2592388"/>
            <a:ext cx="2084569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5" type="body"/>
          </p:nvPr>
        </p:nvSpPr>
        <p:spPr>
          <a:xfrm>
            <a:off x="7307523" y="2592388"/>
            <a:ext cx="2084569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6" type="body"/>
          </p:nvPr>
        </p:nvSpPr>
        <p:spPr>
          <a:xfrm>
            <a:off x="9564505" y="2592388"/>
            <a:ext cx="2084569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7" type="body"/>
          </p:nvPr>
        </p:nvSpPr>
        <p:spPr>
          <a:xfrm>
            <a:off x="536574" y="1303339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8" type="body"/>
          </p:nvPr>
        </p:nvSpPr>
        <p:spPr>
          <a:xfrm>
            <a:off x="2793557" y="1303339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9" type="body"/>
          </p:nvPr>
        </p:nvSpPr>
        <p:spPr>
          <a:xfrm>
            <a:off x="5050540" y="1303339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3" type="body"/>
          </p:nvPr>
        </p:nvSpPr>
        <p:spPr>
          <a:xfrm>
            <a:off x="7307523" y="1303339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4" type="body"/>
          </p:nvPr>
        </p:nvSpPr>
        <p:spPr>
          <a:xfrm>
            <a:off x="9564505" y="1303339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Четыре тезиса">
  <p:cSld name="Четыре тезиса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437087" y="1303340"/>
            <a:ext cx="45116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536574" y="1303339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536575" y="3997987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5" type="body"/>
          </p:nvPr>
        </p:nvSpPr>
        <p:spPr>
          <a:xfrm>
            <a:off x="1437087" y="3997987"/>
            <a:ext cx="45116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6" type="body"/>
          </p:nvPr>
        </p:nvSpPr>
        <p:spPr>
          <a:xfrm>
            <a:off x="7167998" y="1303340"/>
            <a:ext cx="44913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7" type="body"/>
          </p:nvPr>
        </p:nvSpPr>
        <p:spPr>
          <a:xfrm>
            <a:off x="6267485" y="1303339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8" type="body"/>
          </p:nvPr>
        </p:nvSpPr>
        <p:spPr>
          <a:xfrm>
            <a:off x="6267486" y="3997987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9" type="body"/>
          </p:nvPr>
        </p:nvSpPr>
        <p:spPr>
          <a:xfrm>
            <a:off x="7167998" y="3997987"/>
            <a:ext cx="44913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с надзаголовком">
  <p:cSld name="Разделитель с надзаголовком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pasted-image.pdf"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96529D"/>
          </a:solidFill>
          <a:ln cap="flat" cmpd="sng" w="9525">
            <a:solidFill>
              <a:srgbClr val="9653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7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0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60" name="Google Shape;60;p7"/>
          <p:cNvCxnSpPr/>
          <p:nvPr/>
        </p:nvCxnSpPr>
        <p:spPr>
          <a:xfrm>
            <a:off x="536575" y="1021352"/>
            <a:ext cx="987425" cy="0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_зеленый">
  <p:cSld name="Разделитель_зеленый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i="0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66" name="Google Shape;66;p8"/>
          <p:cNvCxnSpPr/>
          <p:nvPr/>
        </p:nvCxnSpPr>
        <p:spPr>
          <a:xfrm>
            <a:off x="536575" y="1021352"/>
            <a:ext cx="987425" cy="0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+текст+рубрикатор">
  <p:cSld name="1_Заголовок+текст+рубрикатор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36575" y="1311863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+текст+рубрикатор">
  <p:cSld name="Заголовок+текст+рубрикатор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36575" y="1311863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6575" y="1033878"/>
            <a:ext cx="987425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536575" y="2592388"/>
            <a:ext cx="11112500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6">
          <p15:clr>
            <a:srgbClr val="FBAE40"/>
          </p15:clr>
        </p15:guide>
        <p15:guide id="2" orient="horz" pos="1633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6575" y="536575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1825624"/>
            <a:ext cx="11112500" cy="4495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621108" y="6413088"/>
            <a:ext cx="10279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8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pos="7338">
          <p15:clr>
            <a:srgbClr val="F26B43"/>
          </p15:clr>
        </p15:guide>
        <p15:guide id="4" orient="horz" pos="3982">
          <p15:clr>
            <a:srgbClr val="F26B43"/>
          </p15:clr>
        </p15:guide>
        <p15:guide id="5" orient="horz" pos="975">
          <p15:clr>
            <a:srgbClr val="F26B43"/>
          </p15:clr>
        </p15:guide>
        <p15:guide id="6" orient="horz" pos="11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chinelearningmastery.com/%20tactics-to-combat-imbalanced-classes-%20in-your-machine-learning-dataset" TargetMode="External"/><Relationship Id="rId4" Type="http://schemas.openxmlformats.org/officeDocument/2006/relationships/hyperlink" Target="https://machinelearningmastery.com/%20tactics-to-combat-imbalanced-classes-%20in-your-machine-learning-dataset" TargetMode="External"/><Relationship Id="rId5" Type="http://schemas.openxmlformats.org/officeDocument/2006/relationships/hyperlink" Target="https://machinelearningmastery.com/%20tactics-to-combat-imbalanced-classes-%20in-your-machine-learning-dataset" TargetMode="External"/><Relationship Id="rId6" Type="http://schemas.openxmlformats.org/officeDocument/2006/relationships/hyperlink" Target="https://machinelearningmastery.com/%20tactics-to-combat-imbalanced-classes-%20in-your-machine-learning-dataset" TargetMode="External"/><Relationship Id="rId7" Type="http://schemas.openxmlformats.org/officeDocument/2006/relationships/hyperlink" Target="https://machinelearningmastery.com/%20tactics-to-combat-imbalanced-classes-%20in-your-machine-learning-data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log.kaggle.com/%20-%20No%20Free%20Hunch" TargetMode="External"/><Relationship Id="rId4" Type="http://schemas.openxmlformats.org/officeDocument/2006/relationships/hyperlink" Target="http://blog.kaggle.com/%20-%20No%20Free%20Hunch" TargetMode="External"/><Relationship Id="rId5" Type="http://schemas.openxmlformats.org/officeDocument/2006/relationships/hyperlink" Target="http://blog.kaggle.com/%20-%20No%20Free%20Hunch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36575" y="3270056"/>
            <a:ext cx="11112500" cy="3051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27049" y="2689621"/>
            <a:ext cx="11122025" cy="442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</a:t>
            </a:r>
            <a:endParaRPr b="0" i="0" sz="3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ru-RU"/>
              <a:t>1-2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ru-RU"/>
              <a:t>Обзор домашнего задания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ru-RU"/>
              <a:t>Первичный анализ данных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&amp; Test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36575" y="3845774"/>
            <a:ext cx="28422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Разбиваем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Training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Test сеты 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можно раньше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545885" y="3845774"/>
            <a:ext cx="20847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snooping bias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55195" y="3845774"/>
            <a:ext cx="23547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—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выбор, 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тренировка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тюнинг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моделей</a:t>
            </a:r>
            <a:endParaRPr i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36575" y="2556725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545885" y="2556725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555195" y="2556725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9564506" y="3845774"/>
            <a:ext cx="20847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—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оценка 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финальной 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модели</a:t>
            </a:r>
            <a:endParaRPr i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9564506" y="2556725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Балансировка данных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7"/>
          <p:cNvSpPr txBox="1"/>
          <p:nvPr>
            <p:ph idx="2" type="body"/>
          </p:nvPr>
        </p:nvSpPr>
        <p:spPr>
          <a:xfrm>
            <a:off x="536575" y="2592388"/>
            <a:ext cx="52731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Перекос данных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90 % данных — класс А,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10 % данных — класс В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всегда отвечает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— accuracy 90 %</a:t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4799284" y="2343151"/>
            <a:ext cx="3300" cy="39783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27"/>
          <p:cNvSpPr txBox="1"/>
          <p:nvPr/>
        </p:nvSpPr>
        <p:spPr>
          <a:xfrm>
            <a:off x="5107801" y="2592388"/>
            <a:ext cx="6541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бороться? </a:t>
            </a:r>
            <a:r>
              <a:rPr b="1" lang="ru-RU" sz="2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Часть методов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Oversampling and undersampling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Синтетические данные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Другие метрики </a:t>
            </a:r>
            <a:r>
              <a:rPr i="1" lang="ru-RU" sz="2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AUC, F1-score</a:t>
            </a:r>
            <a:endParaRPr i="1" sz="2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Другие способы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machinelearningmastery.com/</a:t>
            </a:r>
            <a:br>
              <a:rPr lang="ru-RU" sz="2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</a:br>
            <a:r>
              <a:rPr lang="ru-RU" sz="2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tactics-to-combat-imbalanced-classes-</a:t>
            </a:r>
            <a:br>
              <a:rPr lang="ru-RU" sz="2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</a:br>
            <a:r>
              <a:rPr lang="ru-RU" sz="2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in-your-machine-learning-dataset</a:t>
            </a:r>
            <a:b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Масштабирование и нормализация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8"/>
          <p:cNvSpPr txBox="1"/>
          <p:nvPr>
            <p:ph idx="2" type="body"/>
          </p:nvPr>
        </p:nvSpPr>
        <p:spPr>
          <a:xfrm>
            <a:off x="536575" y="2592388"/>
            <a:ext cx="5595900" cy="372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049" r="0" t="-309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i="0" lang="ru-RU" sz="2200" u="none" cap="none" strike="noStrike"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400800" y="2592388"/>
            <a:ext cx="52767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L1, L2, …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28"/>
          <p:cNvCxnSpPr/>
          <p:nvPr/>
        </p:nvCxnSpPr>
        <p:spPr>
          <a:xfrm>
            <a:off x="6129338" y="2343151"/>
            <a:ext cx="3300" cy="39783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Трансформация данных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536575" y="2592388"/>
            <a:ext cx="55959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</a:t>
            </a:r>
            <a:br>
              <a:rPr b="1" i="0" lang="ru-RU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endParaRPr b="0" i="0" sz="2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6400800" y="2592388"/>
            <a:ext cx="52767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ru-R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</a:t>
            </a:r>
            <a:br>
              <a:rPr b="1" lang="ru-R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ENGINEERING</a:t>
            </a:r>
            <a:endParaRPr sz="2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>
            <a:off x="6129338" y="2343151"/>
            <a:ext cx="3300" cy="39783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536575" y="3697790"/>
            <a:ext cx="28422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данных ≈ </a:t>
            </a:r>
            <a:r>
              <a:rPr b="1" lang="ru-RU" sz="2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тренировка моделей</a:t>
            </a:r>
            <a:endParaRPr b="1" sz="2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4548736" y="3697790"/>
            <a:ext cx="24765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аномалий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способы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их решений —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только training set</a:t>
            </a:r>
            <a:endParaRPr b="1" sz="2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36575" y="2408741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4548736" y="2408741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8560897" y="3697790"/>
            <a:ext cx="30882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Полученные решения применяются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 данным </a:t>
            </a:r>
            <a:b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обучающую модель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Новые данные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8560897" y="2408741"/>
            <a:ext cx="208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lang="ru-RU" sz="9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9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536575" y="2768380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536575" y="3789733"/>
            <a:ext cx="111126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АНАЛИЗ БАНКОВСКИХ ТРАНЗАКЦИЙ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ru-RU"/>
              <a:t>3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Датасет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6" y="2651251"/>
            <a:ext cx="8261924" cy="2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Цель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446525"/>
            <a:ext cx="7660074" cy="34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93;p17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61" y="1068509"/>
            <a:ext cx="3279600" cy="327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153025" y="1547813"/>
            <a:ext cx="6479686" cy="11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ЕГОР </a:t>
            </a:r>
            <a:b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САЧКО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>
            <p:ph idx="3" type="body"/>
          </p:nvPr>
        </p:nvSpPr>
        <p:spPr>
          <a:xfrm>
            <a:off x="5153025" y="2901463"/>
            <a:ext cx="6496050" cy="29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b="0" i="0" lang="ru-RU" sz="2035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Lead Data Scientist</a:t>
            </a:r>
            <a:endParaRPr b="0" i="0" sz="2035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7"/>
          <p:cNvSpPr txBox="1"/>
          <p:nvPr>
            <p:ph idx="4" type="body"/>
          </p:nvPr>
        </p:nvSpPr>
        <p:spPr>
          <a:xfrm>
            <a:off x="1899871" y="4890066"/>
            <a:ext cx="4718201" cy="9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egsachko@gmail.com</a:t>
            </a:r>
            <a:endParaRPr/>
          </a:p>
        </p:txBody>
      </p:sp>
      <p:sp>
        <p:nvSpPr>
          <p:cNvPr id="120" name="Google Shape;120;p17"/>
          <p:cNvSpPr txBox="1"/>
          <p:nvPr>
            <p:ph idx="5" type="body"/>
          </p:nvPr>
        </p:nvSpPr>
        <p:spPr>
          <a:xfrm>
            <a:off x="7547239" y="4890066"/>
            <a:ext cx="4101835" cy="9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sachkoe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7"/>
          <p:cNvSpPr txBox="1"/>
          <p:nvPr>
            <p:ph idx="6" type="body"/>
          </p:nvPr>
        </p:nvSpPr>
        <p:spPr>
          <a:xfrm>
            <a:off x="5153025" y="3306280"/>
            <a:ext cx="6496050" cy="274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None/>
            </a:pPr>
            <a:r>
              <a:rPr b="0" i="0" lang="ru-RU" sz="2035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Сбербанк</a:t>
            </a:r>
            <a:endParaRPr b="0" i="0" sz="2035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На какие вопросы пытаемся ответить?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556975"/>
            <a:ext cx="6579349" cy="30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Линейная регрессия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556975"/>
            <a:ext cx="7582900" cy="25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Standard error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5" y="2592400"/>
            <a:ext cx="8066925" cy="36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Проверка гипотезы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618826"/>
            <a:ext cx="6897750" cy="2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T-Statistics &amp; P-value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43150"/>
            <a:ext cx="7536151" cy="3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Бюджеты и продажи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556975"/>
            <a:ext cx="7563199" cy="3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RSS &amp; RSE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43150"/>
            <a:ext cx="7948899" cy="3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R^2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445950"/>
            <a:ext cx="7471174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F-Statistics</a:t>
            </a:r>
            <a:endParaRPr/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462900"/>
            <a:ext cx="7596649" cy="3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F-Test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ОЦЕНКА ЗНАЧИМОСТИ ПЕРЕМЕННЫХ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26775"/>
            <a:ext cx="7785249" cy="37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МАТЕРИАЛЫ ПО БЛОКУ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АНАЛИЗ </a:t>
            </a:r>
            <a:r>
              <a:rPr lang="ru-RU"/>
              <a:t>РЕКЛАМНЫХ БЮДЖЕТОВ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536575" y="2768380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ru-RU"/>
              <a:t>4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536575" y="3789733"/>
            <a:ext cx="111126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Сокращение размерности пространства данных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704825"/>
            <a:ext cx="7563201" cy="30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Выбор подмножества фич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481124"/>
            <a:ext cx="7130451" cy="3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Forward stepwise selection</a:t>
            </a:r>
            <a:endParaRPr/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81050"/>
            <a:ext cx="7826400" cy="36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Backward stepwise selection</a:t>
            </a:r>
            <a:endParaRPr/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26775"/>
            <a:ext cx="7240749" cy="34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Mixed selection</a:t>
            </a:r>
            <a:endParaRPr/>
          </a:p>
        </p:txBody>
      </p:sp>
      <p:sp>
        <p:nvSpPr>
          <p:cNvPr id="387" name="Google Shape;387;p51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535650"/>
            <a:ext cx="6659425" cy="15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536575" y="2768380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Часть </a:t>
            </a:r>
            <a:r>
              <a:rPr lang="ru-RU"/>
              <a:t>5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2"/>
          <p:cNvSpPr txBox="1"/>
          <p:nvPr>
            <p:ph idx="1" type="body"/>
          </p:nvPr>
        </p:nvSpPr>
        <p:spPr>
          <a:xfrm>
            <a:off x="536575" y="3789733"/>
            <a:ext cx="111126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ru-RU"/>
              <a:t>Регуляризация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536575" y="1311863"/>
            <a:ext cx="11112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ru-RU"/>
              <a:t>Регуляризация</a:t>
            </a:r>
            <a:endParaRPr/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536575" y="536575"/>
            <a:ext cx="1114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ru-RU"/>
              <a:t>Регуляризация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2387625"/>
            <a:ext cx="9369500" cy="3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ЧТО МЫ СЕГОДНЯ УЗНАЛИ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МАТЕРИАЛЫ ПО БЛОКУ</a:t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1437087" y="1303340"/>
            <a:ext cx="45116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“Learning scikit-learn: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Python” </a:t>
            </a: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Raul Garreta, </a:t>
            </a:r>
            <a:b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Guillermo Moncecchi, </a:t>
            </a:r>
            <a:b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2013, </a:t>
            </a:r>
            <a:b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Packt</a:t>
            </a:r>
            <a:endParaRPr b="0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536574" y="1303339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536575" y="3997987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 txBox="1"/>
          <p:nvPr>
            <p:ph idx="5" type="body"/>
          </p:nvPr>
        </p:nvSpPr>
        <p:spPr>
          <a:xfrm>
            <a:off x="1437087" y="3997987"/>
            <a:ext cx="45116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“Feature Engineering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Machine Learning: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Principles and Techniques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Data Scientists”</a:t>
            </a:r>
            <a:b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Zheng, A., Casari, A., </a:t>
            </a:r>
            <a:b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2018, </a:t>
            </a:r>
            <a:b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O’Reilly Media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9"/>
          <p:cNvSpPr txBox="1"/>
          <p:nvPr>
            <p:ph idx="6" type="body"/>
          </p:nvPr>
        </p:nvSpPr>
        <p:spPr>
          <a:xfrm>
            <a:off x="7167998" y="1303340"/>
            <a:ext cx="44913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“Hands-On Machine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with Scikit-Learn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Tensorflow: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Concepts, Tools and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 to Build </a:t>
            </a:r>
            <a:b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Intelligent Systems”</a:t>
            </a:r>
            <a:br>
              <a:rPr b="0" i="0" lang="ru-RU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Geron, A., 2017, O’Reilly Media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>
            <p:ph idx="7" type="body"/>
          </p:nvPr>
        </p:nvSpPr>
        <p:spPr>
          <a:xfrm>
            <a:off x="6267485" y="1303339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9"/>
          <p:cNvSpPr txBox="1"/>
          <p:nvPr>
            <p:ph idx="8" type="body"/>
          </p:nvPr>
        </p:nvSpPr>
        <p:spPr>
          <a:xfrm>
            <a:off x="6267486" y="3997987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 txBox="1"/>
          <p:nvPr>
            <p:ph idx="9" type="body"/>
          </p:nvPr>
        </p:nvSpPr>
        <p:spPr>
          <a:xfrm>
            <a:off x="7167998" y="3997987"/>
            <a:ext cx="4491350" cy="232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blog.kaggle.com/ - </a:t>
            </a:r>
            <a:br>
              <a:rPr b="0" i="0" lang="ru-RU" sz="2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</a:br>
            <a:r>
              <a:rPr b="0" i="0" lang="ru-RU" sz="2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No Free Hunch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ИТОГИ</a:t>
            </a:r>
            <a:endParaRPr/>
          </a:p>
        </p:txBody>
      </p:sp>
      <p:sp>
        <p:nvSpPr>
          <p:cNvPr id="412" name="Google Shape;412;p55"/>
          <p:cNvSpPr txBox="1"/>
          <p:nvPr>
            <p:ph idx="2" type="body"/>
          </p:nvPr>
        </p:nvSpPr>
        <p:spPr>
          <a:xfrm>
            <a:off x="1437087" y="1547814"/>
            <a:ext cx="4511650" cy="18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Как оценивать </a:t>
            </a:r>
            <a:r>
              <a:rPr b="1" lang="ru-RU"/>
              <a:t>значимость переменных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5"/>
          <p:cNvSpPr txBox="1"/>
          <p:nvPr>
            <p:ph idx="3" type="body"/>
          </p:nvPr>
        </p:nvSpPr>
        <p:spPr>
          <a:xfrm>
            <a:off x="536574" y="1547813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5"/>
          <p:cNvSpPr txBox="1"/>
          <p:nvPr>
            <p:ph idx="4" type="body"/>
          </p:nvPr>
        </p:nvSpPr>
        <p:spPr>
          <a:xfrm>
            <a:off x="536575" y="4242461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5"/>
          <p:cNvSpPr txBox="1"/>
          <p:nvPr>
            <p:ph idx="5" type="body"/>
          </p:nvPr>
        </p:nvSpPr>
        <p:spPr>
          <a:xfrm>
            <a:off x="1437087" y="4242461"/>
            <a:ext cx="4511650" cy="1901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Какие существуют типы </a:t>
            </a:r>
            <a:r>
              <a:rPr b="1" lang="ru-RU"/>
              <a:t>регуляризации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5"/>
          <p:cNvSpPr txBox="1"/>
          <p:nvPr>
            <p:ph idx="6" type="body"/>
          </p:nvPr>
        </p:nvSpPr>
        <p:spPr>
          <a:xfrm>
            <a:off x="7167998" y="1547814"/>
            <a:ext cx="4491350" cy="18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Как устроена </a:t>
            </a:r>
            <a:r>
              <a:rPr b="1" lang="ru-RU"/>
              <a:t>линейная регрессия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5"/>
          <p:cNvSpPr txBox="1"/>
          <p:nvPr>
            <p:ph idx="7" type="body"/>
          </p:nvPr>
        </p:nvSpPr>
        <p:spPr>
          <a:xfrm>
            <a:off x="6267485" y="1547813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5"/>
          <p:cNvSpPr txBox="1"/>
          <p:nvPr>
            <p:ph idx="8" type="body"/>
          </p:nvPr>
        </p:nvSpPr>
        <p:spPr>
          <a:xfrm>
            <a:off x="6267486" y="4242461"/>
            <a:ext cx="89023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5"/>
          <p:cNvSpPr txBox="1"/>
          <p:nvPr>
            <p:ph idx="9" type="body"/>
          </p:nvPr>
        </p:nvSpPr>
        <p:spPr>
          <a:xfrm>
            <a:off x="7167998" y="4242461"/>
            <a:ext cx="4491350" cy="1901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Как осуществить </a:t>
            </a:r>
            <a:r>
              <a:rPr b="1" lang="ru-RU"/>
              <a:t>отбор признаков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36575" y="2768380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0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</a:t>
            </a:r>
            <a:endParaRPr b="0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536575" y="3789733"/>
            <a:ext cx="11112500" cy="253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ПРОБЛЕМЫ КАЧЕСТВА </a:t>
            </a:r>
            <a:b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 РАЗМЕРНОСТИ ДАННЫХ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ЦЕЛИ ЗАНЯТИЯ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ЦЕЛИ ЗАНЯТИЯ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565150" y="3881438"/>
            <a:ext cx="2084569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Осуществлять поиск </a:t>
            </a:r>
            <a:r>
              <a:rPr b="1" lang="ru-RU" sz="2000"/>
              <a:t>подмножества признаков</a:t>
            </a:r>
            <a:endParaRPr b="1"/>
          </a:p>
        </p:txBody>
      </p:sp>
      <p:sp>
        <p:nvSpPr>
          <p:cNvPr id="157" name="Google Shape;157;p22"/>
          <p:cNvSpPr txBox="1"/>
          <p:nvPr>
            <p:ph idx="3" type="body"/>
          </p:nvPr>
        </p:nvSpPr>
        <p:spPr>
          <a:xfrm>
            <a:off x="2601601" y="3881438"/>
            <a:ext cx="234035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Использовать </a:t>
            </a:r>
            <a:r>
              <a:rPr b="1" lang="ru-RU" sz="2000"/>
              <a:t>регуляризацию</a:t>
            </a:r>
            <a:endParaRPr b="1"/>
          </a:p>
        </p:txBody>
      </p:sp>
      <p:sp>
        <p:nvSpPr>
          <p:cNvPr id="158" name="Google Shape;158;p22"/>
          <p:cNvSpPr txBox="1"/>
          <p:nvPr>
            <p:ph idx="4" type="body"/>
          </p:nvPr>
        </p:nvSpPr>
        <p:spPr>
          <a:xfrm>
            <a:off x="5064592" y="3881438"/>
            <a:ext cx="2084569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Уменьшать </a:t>
            </a:r>
            <a:r>
              <a:rPr b="1" lang="ru-RU" sz="2000"/>
              <a:t>пространство фич</a:t>
            </a:r>
            <a:endParaRPr b="1"/>
          </a:p>
        </p:txBody>
      </p:sp>
      <p:sp>
        <p:nvSpPr>
          <p:cNvPr id="159" name="Google Shape;159;p22"/>
          <p:cNvSpPr txBox="1"/>
          <p:nvPr>
            <p:ph idx="5" type="body"/>
          </p:nvPr>
        </p:nvSpPr>
        <p:spPr>
          <a:xfrm>
            <a:off x="7315340" y="3881438"/>
            <a:ext cx="2388472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Оценивать </a:t>
            </a:r>
            <a:r>
              <a:rPr b="1" lang="ru-RU" sz="2000"/>
              <a:t>значимость переменных</a:t>
            </a:r>
            <a:endParaRPr b="1"/>
          </a:p>
        </p:txBody>
      </p:sp>
      <p:sp>
        <p:nvSpPr>
          <p:cNvPr id="160" name="Google Shape;160;p22"/>
          <p:cNvSpPr txBox="1"/>
          <p:nvPr>
            <p:ph idx="6" type="body"/>
          </p:nvPr>
        </p:nvSpPr>
        <p:spPr>
          <a:xfrm>
            <a:off x="9819819" y="3881438"/>
            <a:ext cx="2084569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Использовать </a:t>
            </a:r>
            <a:r>
              <a:rPr b="1" lang="ru-RU" sz="2000"/>
              <a:t>sklearn для Feature selection</a:t>
            </a:r>
            <a:endParaRPr/>
          </a:p>
        </p:txBody>
      </p:sp>
      <p:sp>
        <p:nvSpPr>
          <p:cNvPr id="161" name="Google Shape;161;p22"/>
          <p:cNvSpPr txBox="1"/>
          <p:nvPr>
            <p:ph idx="7" type="body"/>
          </p:nvPr>
        </p:nvSpPr>
        <p:spPr>
          <a:xfrm>
            <a:off x="565150" y="2592388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 txBox="1"/>
          <p:nvPr>
            <p:ph idx="8" type="body"/>
          </p:nvPr>
        </p:nvSpPr>
        <p:spPr>
          <a:xfrm>
            <a:off x="2601601" y="2592388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 txBox="1"/>
          <p:nvPr>
            <p:ph idx="9" type="body"/>
          </p:nvPr>
        </p:nvSpPr>
        <p:spPr>
          <a:xfrm>
            <a:off x="5064592" y="2592388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>
            <p:ph idx="13" type="body"/>
          </p:nvPr>
        </p:nvSpPr>
        <p:spPr>
          <a:xfrm>
            <a:off x="7315340" y="2592388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2"/>
          <p:cNvSpPr txBox="1"/>
          <p:nvPr>
            <p:ph idx="14" type="body"/>
          </p:nvPr>
        </p:nvSpPr>
        <p:spPr>
          <a:xfrm>
            <a:off x="9848395" y="2592388"/>
            <a:ext cx="208456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36575" y="1311863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КОНЦЕ ЗАНЯТИЯ ВЫ СМОЖЕТЕ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36575" y="2921589"/>
            <a:ext cx="11112500" cy="10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</a:pPr>
            <a:r>
              <a:rPr b="1" i="0" lang="ru-RU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ЧТО БУДЕМ ОБСУЖДАТЬ</a:t>
            </a:r>
            <a:endParaRPr b="1" i="0" sz="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536575" y="536575"/>
            <a:ext cx="11141075" cy="54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ПЛАН ЗАНЯТИЯ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1553232" y="1303339"/>
            <a:ext cx="3338957" cy="103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Обзор домашнего задания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4"/>
          <p:cNvSpPr txBox="1"/>
          <p:nvPr>
            <p:ph idx="3" type="body"/>
          </p:nvPr>
        </p:nvSpPr>
        <p:spPr>
          <a:xfrm>
            <a:off x="1553233" y="3292477"/>
            <a:ext cx="3338956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Первичный анализ данных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4"/>
          <p:cNvSpPr txBox="1"/>
          <p:nvPr>
            <p:ph idx="4" type="body"/>
          </p:nvPr>
        </p:nvSpPr>
        <p:spPr>
          <a:xfrm>
            <a:off x="1553233" y="5281613"/>
            <a:ext cx="3338956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lang="ru-RU" sz="2035"/>
              <a:t>Оценка значимости переменных</a:t>
            </a:r>
            <a:endParaRPr b="0" i="0" sz="2035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4"/>
          <p:cNvSpPr txBox="1"/>
          <p:nvPr>
            <p:ph idx="5" type="body"/>
          </p:nvPr>
        </p:nvSpPr>
        <p:spPr>
          <a:xfrm>
            <a:off x="7149171" y="1296821"/>
            <a:ext cx="3259580" cy="104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Сокращение размерности пространства данных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4"/>
          <p:cNvSpPr txBox="1"/>
          <p:nvPr>
            <p:ph idx="6" type="body"/>
          </p:nvPr>
        </p:nvSpPr>
        <p:spPr>
          <a:xfrm>
            <a:off x="7149171" y="3292476"/>
            <a:ext cx="3259579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Регуляризация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4"/>
          <p:cNvSpPr txBox="1"/>
          <p:nvPr>
            <p:ph idx="7" type="body"/>
          </p:nvPr>
        </p:nvSpPr>
        <p:spPr>
          <a:xfrm>
            <a:off x="536574" y="1296821"/>
            <a:ext cx="94729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4"/>
          <p:cNvSpPr txBox="1"/>
          <p:nvPr>
            <p:ph idx="8" type="body"/>
          </p:nvPr>
        </p:nvSpPr>
        <p:spPr>
          <a:xfrm>
            <a:off x="536574" y="3285958"/>
            <a:ext cx="94729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4"/>
          <p:cNvSpPr txBox="1"/>
          <p:nvPr>
            <p:ph idx="9" type="body"/>
          </p:nvPr>
        </p:nvSpPr>
        <p:spPr>
          <a:xfrm>
            <a:off x="536574" y="5275095"/>
            <a:ext cx="94729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4"/>
          <p:cNvSpPr txBox="1"/>
          <p:nvPr>
            <p:ph idx="13" type="body"/>
          </p:nvPr>
        </p:nvSpPr>
        <p:spPr>
          <a:xfrm>
            <a:off x="6132513" y="1303339"/>
            <a:ext cx="94729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>
            <p:ph idx="14" type="body"/>
          </p:nvPr>
        </p:nvSpPr>
        <p:spPr>
          <a:xfrm>
            <a:off x="6132513" y="3285958"/>
            <a:ext cx="94729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Arial"/>
              <a:buNone/>
            </a:pPr>
            <a:r>
              <a:rPr b="1" i="0" lang="ru-RU" sz="96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96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Нейтология">
      <a:dk1>
        <a:srgbClr val="000000"/>
      </a:dk1>
      <a:lt1>
        <a:srgbClr val="FFFFFF"/>
      </a:lt1>
      <a:dk2>
        <a:srgbClr val="494949"/>
      </a:dk2>
      <a:lt2>
        <a:srgbClr val="ABA7A7"/>
      </a:lt2>
      <a:accent1>
        <a:srgbClr val="96529D"/>
      </a:accent1>
      <a:accent2>
        <a:srgbClr val="503D77"/>
      </a:accent2>
      <a:accent3>
        <a:srgbClr val="E7373C"/>
      </a:accent3>
      <a:accent4>
        <a:srgbClr val="A51B39"/>
      </a:accent4>
      <a:accent5>
        <a:srgbClr val="00A88E"/>
      </a:accent5>
      <a:accent6>
        <a:srgbClr val="027086"/>
      </a:accent6>
      <a:hlink>
        <a:srgbClr val="0900C6"/>
      </a:hlink>
      <a:folHlink>
        <a:srgbClr val="CC00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