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5" r:id="rId3"/>
    <p:sldId id="277" r:id="rId4"/>
    <p:sldId id="266" r:id="rId5"/>
    <p:sldId id="283" r:id="rId6"/>
    <p:sldId id="284" r:id="rId7"/>
    <p:sldId id="298" r:id="rId8"/>
    <p:sldId id="299" r:id="rId9"/>
    <p:sldId id="365" r:id="rId10"/>
    <p:sldId id="384" r:id="rId11"/>
    <p:sldId id="364" r:id="rId12"/>
    <p:sldId id="334" r:id="rId13"/>
    <p:sldId id="386" r:id="rId14"/>
    <p:sldId id="366" r:id="rId15"/>
    <p:sldId id="367" r:id="rId16"/>
    <p:sldId id="368" r:id="rId17"/>
    <p:sldId id="369" r:id="rId18"/>
    <p:sldId id="370" r:id="rId19"/>
    <p:sldId id="371" r:id="rId20"/>
    <p:sldId id="387" r:id="rId21"/>
    <p:sldId id="388" r:id="rId22"/>
    <p:sldId id="389" r:id="rId23"/>
    <p:sldId id="372" r:id="rId24"/>
    <p:sldId id="373" r:id="rId25"/>
    <p:sldId id="374" r:id="rId26"/>
    <p:sldId id="390" r:id="rId27"/>
    <p:sldId id="391" r:id="rId28"/>
    <p:sldId id="392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93" r:id="rId39"/>
    <p:sldId id="394" r:id="rId40"/>
    <p:sldId id="395" r:id="rId41"/>
    <p:sldId id="292" r:id="rId42"/>
    <p:sldId id="362" r:id="rId43"/>
    <p:sldId id="321" r:id="rId44"/>
    <p:sldId id="345" r:id="rId45"/>
    <p:sldId id="322" r:id="rId46"/>
    <p:sldId id="325" r:id="rId47"/>
    <p:sldId id="323" r:id="rId48"/>
    <p:sldId id="326" r:id="rId49"/>
    <p:sldId id="282" r:id="rId50"/>
    <p:sldId id="290" r:id="rId51"/>
    <p:sldId id="289" r:id="rId52"/>
    <p:sldId id="288" r:id="rId53"/>
    <p:sldId id="342" r:id="rId5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36" userDrawn="1">
          <p15:clr>
            <a:srgbClr val="A4A3A4"/>
          </p15:clr>
        </p15:guide>
        <p15:guide id="2" pos="5117" userDrawn="1">
          <p15:clr>
            <a:srgbClr val="A4A3A4"/>
          </p15:clr>
        </p15:guide>
        <p15:guide id="3" pos="1647" userDrawn="1">
          <p15:clr>
            <a:srgbClr val="A4A3A4"/>
          </p15:clr>
        </p15:guide>
        <p15:guide id="4" pos="13713" userDrawn="1">
          <p15:clr>
            <a:srgbClr val="A4A3A4"/>
          </p15:clr>
        </p15:guide>
        <p15:guide id="5" orient="horz" pos="7495" userDrawn="1">
          <p15:clr>
            <a:srgbClr val="A4A3A4"/>
          </p15:clr>
        </p15:guide>
        <p15:guide id="6" orient="horz" pos="2120" userDrawn="1">
          <p15:clr>
            <a:srgbClr val="A4A3A4"/>
          </p15:clr>
        </p15:guide>
        <p15:guide id="7" orient="horz" pos="3095" userDrawn="1">
          <p15:clr>
            <a:srgbClr val="A4A3A4"/>
          </p15:clr>
        </p15:guide>
        <p15:guide id="8" orient="horz" pos="941" userDrawn="1">
          <p15:clr>
            <a:srgbClr val="A4A3A4"/>
          </p15:clr>
        </p15:guide>
        <p15:guide id="9" orient="horz" pos="7087" userDrawn="1">
          <p15:clr>
            <a:srgbClr val="A4A3A4"/>
          </p15:clr>
        </p15:guide>
        <p15:guide id="10" orient="horz" pos="4071" userDrawn="1">
          <p15:clr>
            <a:srgbClr val="A4A3A4"/>
          </p15:clr>
        </p15:guide>
        <p15:guide id="11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howGuides="1">
      <p:cViewPr varScale="1">
        <p:scale>
          <a:sx n="52" d="100"/>
          <a:sy n="52" d="100"/>
        </p:scale>
        <p:origin x="896" y="224"/>
      </p:cViewPr>
      <p:guideLst>
        <p:guide orient="horz" pos="1236"/>
        <p:guide pos="5117"/>
        <p:guide pos="1647"/>
        <p:guide pos="13713"/>
        <p:guide orient="horz" pos="7495"/>
        <p:guide orient="horz" pos="2120"/>
        <p:guide orient="horz" pos="3095"/>
        <p:guide orient="horz" pos="941"/>
        <p:guide orient="horz" pos="7087"/>
        <p:guide orient="horz" pos="407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9" Type="http://schemas.microsoft.com/office/2015/10/relationships/revisionInfo" Target="revisionInfo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AB59A632-C249-43A5-8C62-8D250CCA9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218A66E-5D9F-4A22-82B1-737F2F18E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CE6978B-BC63-4BF0-B076-A344A05CC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ABA31C2-8CA6-4131-A865-B42F6C456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1FBFC-F0B3-4EC9-812F-1CE7C60DAD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8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005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5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338969"/>
            <a:ext cx="19549605" cy="629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sz="6600" dirty="0">
                <a:latin typeface="PFBeauSansPro-Regular" panose="02000500000000020004" pitchFamily="50" charset="0"/>
              </a:rPr>
              <a:t>Занятие </a:t>
            </a:r>
            <a:r>
              <a:rPr lang="en-US" sz="6600" dirty="0" smtClean="0">
                <a:latin typeface="PFBeauSansPro-Regular" panose="02000500000000020004" pitchFamily="50" charset="0"/>
              </a:rPr>
              <a:t>4.2</a:t>
            </a:r>
            <a:endParaRPr lang="en-US" sz="6600" dirty="0">
              <a:latin typeface="PFBeauSansPro-Regular" panose="02000500000000020004" pitchFamily="50" charset="0"/>
            </a:endParaRPr>
          </a:p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Линейный классификатор и логистическая </a:t>
            </a:r>
            <a:r>
              <a:rPr lang="ru-RU" dirty="0" smtClean="0"/>
              <a:t>регрессия</a:t>
            </a:r>
            <a:endParaRPr lang="ru-RU" dirty="0"/>
          </a:p>
        </p:txBody>
      </p:sp>
      <p:pic>
        <p:nvPicPr>
          <p:cNvPr id="12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9718" y="1990911"/>
            <a:ext cx="3580016" cy="995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20540141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определение и код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190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определение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383347" y="8871841"/>
            <a:ext cx="12596326" cy="399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Y – целевая переменная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W – вектор весов модели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X – матрица наблюдений</a:t>
            </a:r>
          </a:p>
          <a:p>
            <a:pPr algn="l">
              <a:spcBef>
                <a:spcPts val="1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e – ошибка модели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132395" y="10021079"/>
            <a:ext cx="870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28983" y="4716812"/>
            <a:ext cx="0" cy="53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045286" y="92158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298690" y="8269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221798" y="10052880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6" y="4589151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25120" y="5808332"/>
            <a:ext cx="6926994" cy="3347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223367" y="8485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863638" y="738742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929494" y="7046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883138" y="81027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45494" y="6231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32084" y="6830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293554" y="7154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75171" y="643944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918907" y="559233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453836" y="6015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139566" y="5195824"/>
                <a:ext cx="6648423" cy="262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6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6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566" y="5195824"/>
                <a:ext cx="6648423" cy="2625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4652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298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Пример из кода</a:t>
            </a:r>
          </a:p>
          <a:p>
            <a:r>
              <a:rPr lang="en-US" sz="7200" dirty="0"/>
              <a:t>Linear </a:t>
            </a:r>
            <a:r>
              <a:rPr lang="en-US" sz="7200" dirty="0" err="1"/>
              <a:t>regression.ipynb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8" y="5984387"/>
            <a:ext cx="11087230" cy="72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5412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20540141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Построение линейной модели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Как строим линейную модель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51" y="5562478"/>
            <a:ext cx="17150298" cy="7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8856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Метод максимального правдоподобия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371175" y="4716812"/>
            <a:ext cx="13683144" cy="371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Как можно получить эту прямую?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p(y | x, </a:t>
            </a:r>
            <a:r>
              <a:rPr lang="el-GR" sz="5200" dirty="0" smtClean="0">
                <a:latin typeface="Calibri" panose="020F0502020204030204" pitchFamily="34" charset="0"/>
              </a:rPr>
              <a:t>α</a:t>
            </a:r>
            <a:r>
              <a:rPr lang="en-US" sz="5200" dirty="0" smtClean="0">
                <a:latin typeface="Proxima Nova Lt" panose="02000506030000020004"/>
              </a:rPr>
              <a:t>)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– 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вероятность получить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y 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при входных данных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x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.</a:t>
            </a:r>
            <a:r>
              <a:rPr lang="el-GR" sz="5200" dirty="0">
                <a:latin typeface="Calibri" panose="020F0502020204030204" pitchFamily="34" charset="0"/>
              </a:rPr>
              <a:t> α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 – параметр модели</a:t>
            </a: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132395" y="10021079"/>
            <a:ext cx="870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28983" y="4716812"/>
            <a:ext cx="0" cy="53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045286" y="92158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298690" y="8269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221798" y="10052880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6" y="4589151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25120" y="5808332"/>
            <a:ext cx="6926994" cy="3347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223367" y="8485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863638" y="738742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929494" y="7046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883138" y="81027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45494" y="6231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32084" y="6830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293554" y="7154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75171" y="643944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918907" y="559233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453836" y="6015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49348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Метод максимального правдоподобия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371175" y="4716812"/>
            <a:ext cx="13683144" cy="523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Как можно получить эту прямую?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 smtClean="0">
                <a:latin typeface="Proxima Nova Lt" panose="02000506030000020004" pitchFamily="50" charset="0"/>
              </a:rPr>
              <a:t>p(y | x, </a:t>
            </a:r>
            <a:r>
              <a:rPr lang="el-GR" sz="5200" dirty="0" smtClean="0">
                <a:latin typeface="Calibri" panose="020F0502020204030204" pitchFamily="34" charset="0"/>
              </a:rPr>
              <a:t>α</a:t>
            </a:r>
            <a:r>
              <a:rPr lang="en-US" sz="5200" dirty="0" smtClean="0">
                <a:latin typeface="Proxima Nova Lt" panose="02000506030000020004"/>
              </a:rPr>
              <a:t>)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– 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вероятность получить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y 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при входных данных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x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.</a:t>
            </a:r>
            <a:r>
              <a:rPr lang="el-GR" sz="5200" dirty="0">
                <a:latin typeface="Calibri" panose="020F0502020204030204" pitchFamily="34" charset="0"/>
              </a:rPr>
              <a:t> α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 – параметр модели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Введем функцию</a:t>
            </a:r>
            <a:endParaRPr lang="ru-RU" sz="5200" spc="159" dirty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132395" y="10021079"/>
            <a:ext cx="870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28983" y="4716812"/>
            <a:ext cx="0" cy="53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045286" y="92158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298690" y="8269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221798" y="10052880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6" y="4589151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25120" y="5808332"/>
            <a:ext cx="6926994" cy="3347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223367" y="8485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863638" y="738742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929494" y="7046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883138" y="810277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45494" y="6231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32084" y="6830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293554" y="7154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75171" y="643944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918907" y="559233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453836" y="6015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18356" y="10286787"/>
                <a:ext cx="6788782" cy="22404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𝑊</m:t>
                      </m:r>
                      <m:d>
                        <m:d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6000" dirty="0">
                              <a:latin typeface="Calibri" panose="020F0502020204030204" pitchFamily="34" charset="0"/>
                            </a:rPr>
                            <m:t>α</m:t>
                          </m:r>
                        </m:e>
                      </m:d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𝑝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6000" dirty="0">
                              <a:latin typeface="Calibri" panose="020F0502020204030204" pitchFamily="34" charset="0"/>
                            </a:rPr>
                            <m:t>α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356" y="10286787"/>
                <a:ext cx="6788782" cy="2240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5729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Метод максимального правдоподобия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546304" y="5216062"/>
                <a:ext cx="6950493" cy="924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6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𝐿</m:t>
                    </m:r>
                    <m:r>
                      <a:rPr kumimoji="0" lang="en-US" sz="6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(</m:t>
                    </m:r>
                    <m:r>
                      <m:rPr>
                        <m:nor/>
                      </m:rPr>
                      <a:rPr lang="el-GR" sz="6000" dirty="0">
                        <a:latin typeface="Calibri" panose="020F0502020204030204" pitchFamily="34" charset="0"/>
                      </a:rPr>
                      <m:t>α</m:t>
                    </m:r>
                    <m:r>
                      <m:rPr>
                        <m:nor/>
                      </m:rPr>
                      <a:rPr lang="en-US" sz="6000" b="0" i="0" dirty="0" smtClean="0">
                        <a:latin typeface="Calibri" panose="020F0502020204030204" pitchFamily="34" charset="0"/>
                      </a:rPr>
                      <m:t>) = </m:t>
                    </m:r>
                    <m:nary>
                      <m:naryPr>
                        <m:chr m:val="∑"/>
                        <m:supHide m:val="on"/>
                        <m:ctrlPr>
                          <a:rPr lang="en-US" sz="6000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6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60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6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6000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sz="6000" dirty="0">
                                <a:latin typeface="Calibri" panose="020F0502020204030204" pitchFamily="34" charset="0"/>
                              </a:rPr>
                              <m:t>α</m:t>
                            </m:r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0" lang="en-US" sz="6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304" y="5216062"/>
                <a:ext cx="6950493" cy="924036"/>
              </a:xfrm>
              <a:prstGeom prst="rect">
                <a:avLst/>
              </a:prstGeom>
              <a:blipFill>
                <a:blip r:embed="rId2"/>
                <a:stretch>
                  <a:fillRect b="-6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199"/>
          <p:cNvSpPr/>
          <p:nvPr/>
        </p:nvSpPr>
        <p:spPr>
          <a:xfrm>
            <a:off x="2626854" y="5147121"/>
            <a:ext cx="20525753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Функция максимального правдоподобия:</a:t>
            </a:r>
          </a:p>
        </p:txBody>
      </p:sp>
    </p:spTree>
    <p:extLst>
      <p:ext uri="{BB962C8B-B14F-4D97-AF65-F5344CB8AC3E}">
        <p14:creationId xmlns:p14="http://schemas.microsoft.com/office/powerpoint/2010/main" val="204349681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Метод максимального правдоподобия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546304" y="5216062"/>
                <a:ext cx="6950493" cy="924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6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𝐿</m:t>
                    </m:r>
                    <m:r>
                      <a:rPr kumimoji="0" lang="en-US" sz="6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(</m:t>
                    </m:r>
                    <m:r>
                      <m:rPr>
                        <m:nor/>
                      </m:rPr>
                      <a:rPr lang="el-GR" sz="6000" dirty="0">
                        <a:latin typeface="Calibri" panose="020F0502020204030204" pitchFamily="34" charset="0"/>
                      </a:rPr>
                      <m:t>α</m:t>
                    </m:r>
                    <m:r>
                      <m:rPr>
                        <m:nor/>
                      </m:rPr>
                      <a:rPr lang="en-US" sz="6000" b="0" i="0" dirty="0" smtClean="0">
                        <a:latin typeface="Calibri" panose="020F0502020204030204" pitchFamily="34" charset="0"/>
                      </a:rPr>
                      <m:t>) = </m:t>
                    </m:r>
                    <m:nary>
                      <m:naryPr>
                        <m:chr m:val="∑"/>
                        <m:supHide m:val="on"/>
                        <m:ctrlPr>
                          <a:rPr lang="en-US" sz="6000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6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6000" b="0" i="1" dirty="0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6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6000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l-GR" sz="6000" dirty="0">
                                <a:latin typeface="Calibri" panose="020F0502020204030204" pitchFamily="34" charset="0"/>
                              </a:rPr>
                              <m:t>α</m:t>
                            </m:r>
                            <m:r>
                              <a:rPr lang="en-US" sz="6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0" lang="en-US" sz="6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304" y="5216062"/>
                <a:ext cx="6950493" cy="924036"/>
              </a:xfrm>
              <a:prstGeom prst="rect">
                <a:avLst/>
              </a:prstGeom>
              <a:blipFill>
                <a:blip r:embed="rId2"/>
                <a:stretch>
                  <a:fillRect b="-6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199"/>
          <p:cNvSpPr/>
          <p:nvPr/>
        </p:nvSpPr>
        <p:spPr>
          <a:xfrm>
            <a:off x="2626854" y="5147121"/>
            <a:ext cx="20525753" cy="709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Функция максимального правдоподобия: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spc="159" dirty="0" smtClean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Как подобрать значение </a:t>
            </a:r>
            <a:r>
              <a:rPr lang="el-GR" sz="5200" dirty="0">
                <a:latin typeface="Calibri" panose="020F0502020204030204" pitchFamily="34" charset="0"/>
              </a:rPr>
              <a:t>α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, чтобы максимизировать 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L(</a:t>
            </a:r>
            <a:r>
              <a:rPr lang="el-GR" sz="5200" dirty="0">
                <a:latin typeface="Calibri" panose="020F0502020204030204" pitchFamily="34" charset="0"/>
              </a:rPr>
              <a:t>α</a:t>
            </a:r>
            <a:r>
              <a:rPr lang="en-US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)?</a:t>
            </a:r>
            <a:endParaRPr lang="ru-RU" sz="5200" spc="159" dirty="0" smtClean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spc="159" dirty="0" smtClean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Необходимо минимизировать среднеквадратичную ошибку между прогнозными и фактическими</a:t>
            </a:r>
            <a:r>
              <a:rPr lang="ru-RU" sz="5200" spc="159" dirty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 значениями</a:t>
            </a:r>
            <a:endParaRPr lang="ru-RU" sz="5200" spc="159" dirty="0" smtClean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881562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Доказательство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25" name="Shape 199"/>
          <p:cNvSpPr/>
          <p:nvPr/>
        </p:nvSpPr>
        <p:spPr>
          <a:xfrm>
            <a:off x="2626855" y="5147121"/>
            <a:ext cx="14070089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en-US" sz="5200" dirty="0">
                <a:latin typeface="Proxima Nova Lt" panose="02000506030000020004" pitchFamily="50" charset="0"/>
              </a:rPr>
              <a:t>https://habrahabr.ru/company/ods/blog/323890/#metod-maksimalnogo-pravdopodobiya</a:t>
            </a:r>
            <a:endParaRPr lang="ru-RU" sz="5200" spc="159" dirty="0" smtClean="0">
              <a:solidFill>
                <a:srgbClr val="525860"/>
              </a:solidFill>
              <a:latin typeface="Proxima Nova Lt" panose="02000506030000020004" pitchFamily="50" charset="0"/>
              <a:ea typeface="Proxima Nova Regular"/>
              <a:cs typeface="Proxima Nova Regular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92" y="7699248"/>
            <a:ext cx="7240016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60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513964" y="8643755"/>
            <a:ext cx="7136569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86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8000" dirty="0" smtClean="0"/>
              <a:t>Константин</a:t>
            </a:r>
          </a:p>
          <a:p>
            <a:pPr>
              <a:lnSpc>
                <a:spcPct val="100000"/>
              </a:lnSpc>
            </a:pPr>
            <a:r>
              <a:rPr lang="ru-RU" sz="8000" dirty="0" smtClean="0"/>
              <a:t>Башевой</a:t>
            </a:r>
            <a:endParaRPr sz="8000" dirty="0"/>
          </a:p>
        </p:txBody>
      </p:sp>
      <p:sp>
        <p:nvSpPr>
          <p:cNvPr id="127" name="Shape 127"/>
          <p:cNvSpPr/>
          <p:nvPr/>
        </p:nvSpPr>
        <p:spPr>
          <a:xfrm>
            <a:off x="3929543" y="11141128"/>
            <a:ext cx="4305410" cy="96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78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ru-RU" sz="4500" dirty="0" smtClean="0">
                <a:latin typeface="Proxima Nova Lt" panose="02000506030000020004" pitchFamily="50" charset="0"/>
              </a:rPr>
              <a:t>Старший аналитик</a:t>
            </a:r>
            <a:endParaRPr sz="4500" dirty="0">
              <a:latin typeface="Proxima Nova Lt" panose="02000506030000020004" pitchFamily="50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698649" y="4900082"/>
            <a:ext cx="4867663" cy="899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kbashevoy@gmail.com</a:t>
            </a:r>
            <a:endParaRPr sz="4000" dirty="0">
              <a:latin typeface="Proxima Nova Lt" panose="02000506030000020004" pitchFamily="50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5698649" y="8077598"/>
            <a:ext cx="4795757" cy="866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2800" spc="196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4000" dirty="0" smtClean="0">
                <a:latin typeface="Proxima Nova Lt" panose="02000506030000020004" pitchFamily="50" charset="0"/>
              </a:rPr>
              <a:t>/</a:t>
            </a:r>
            <a:r>
              <a:rPr lang="en-US" sz="4000" dirty="0" err="1">
                <a:latin typeface="Proxima Nova Lt" panose="02000506030000020004" pitchFamily="50" charset="0"/>
              </a:rPr>
              <a:t>konstantin.bashevoy</a:t>
            </a:r>
            <a:endParaRPr sz="4000" dirty="0">
              <a:latin typeface="Proxima Nova Lt" panose="02000506030000020004" pitchFamily="50" charset="0"/>
            </a:endParaRP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0790" y="5146239"/>
            <a:ext cx="906779" cy="68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098" y="2708769"/>
            <a:ext cx="4686300" cy="468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111" y="8269393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2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Время кода</a:t>
            </a:r>
          </a:p>
          <a:p>
            <a:endParaRPr lang="ru-RU" dirty="0"/>
          </a:p>
          <a:p>
            <a:r>
              <a:rPr lang="en-US" dirty="0" err="1"/>
              <a:t>Regression_cars.ipynb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6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1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065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Время практики</a:t>
            </a:r>
          </a:p>
          <a:p>
            <a:endParaRPr lang="ru-RU" dirty="0"/>
          </a:p>
          <a:p>
            <a:r>
              <a:rPr lang="en-US" dirty="0" err="1"/>
              <a:t>SAT_model.ipynb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15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20540141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Логистическая регрессия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5314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Прогноз вероятности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523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Прогнозирует вероятность отнесения наблюдения к определенному классу</a:t>
            </a: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dirty="0" smtClean="0">
              <a:latin typeface="Proxima Nova Lt" panose="02000506030000020004" pitchFamily="50" charset="0"/>
            </a:endParaRPr>
          </a:p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Модель: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Логистическая регрессия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1777" y="8623744"/>
                <a:ext cx="120228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6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77" y="8623744"/>
                <a:ext cx="1202284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1276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Прогноз вероятности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Логистическая регрессия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31859" y="4817089"/>
                <a:ext cx="4525213" cy="17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6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859" y="4817089"/>
                <a:ext cx="4525213" cy="17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199"/>
          <p:cNvSpPr/>
          <p:nvPr/>
        </p:nvSpPr>
        <p:spPr>
          <a:xfrm>
            <a:off x="2555619" y="5304687"/>
            <a:ext cx="6478653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Вероятность: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330" y="7424105"/>
            <a:ext cx="8435340" cy="59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891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Снова практика</a:t>
            </a:r>
          </a:p>
          <a:p>
            <a:endParaRPr lang="ru-RU" dirty="0"/>
          </a:p>
          <a:p>
            <a:r>
              <a:rPr lang="en-US" sz="6000" dirty="0" err="1"/>
              <a:t>Logistic_regression_athletes_classifier.ipynb</a:t>
            </a:r>
            <a:endParaRPr sz="60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95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76191" y="6012139"/>
            <a:ext cx="1954960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Практическое задание 2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8263B640-B2CB-4F7F-982D-12461D544038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9693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Улучшаем точность модели</a:t>
            </a:r>
          </a:p>
          <a:p>
            <a:endParaRPr lang="ru-RU" dirty="0"/>
          </a:p>
          <a:p>
            <a:r>
              <a:rPr lang="ru-RU" dirty="0" smtClean="0"/>
              <a:t>с новыми признаками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90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Градиентный спуск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9673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489981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Цели занятия</a:t>
            </a:r>
          </a:p>
        </p:txBody>
      </p:sp>
      <p:sp>
        <p:nvSpPr>
          <p:cNvPr id="8" name="Shape 232">
            <a:extLst>
              <a:ext uri="{FF2B5EF4-FFF2-40B4-BE49-F238E27FC236}">
                <a16:creationId xmlns:a16="http://schemas.microsoft.com/office/drawing/2014/main" xmlns="" id="{67812C4C-C597-4459-9C84-9A898288788F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80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Производная и минимум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Производная определяет скорость изменения функции в точке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706624" y="11576304"/>
            <a:ext cx="94000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2706624" y="6620256"/>
            <a:ext cx="0" cy="49560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1534930" y="11717088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4188" y="6535194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8" name="Дуга 7"/>
          <p:cNvSpPr/>
          <p:nvPr/>
        </p:nvSpPr>
        <p:spPr>
          <a:xfrm rot="18472602">
            <a:off x="2769060" y="8717017"/>
            <a:ext cx="8248440" cy="6002685"/>
          </a:xfrm>
          <a:prstGeom prst="arc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858000" y="8028432"/>
            <a:ext cx="164592" cy="16459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Прямая соединительная линия 12"/>
          <p:cNvCxnSpPr>
            <a:stCxn id="9" idx="4"/>
          </p:cNvCxnSpPr>
          <p:nvPr/>
        </p:nvCxnSpPr>
        <p:spPr>
          <a:xfrm>
            <a:off x="6940296" y="8193024"/>
            <a:ext cx="0" cy="338328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706624" y="8110728"/>
            <a:ext cx="423367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55493" y="11576304"/>
                <a:ext cx="860877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𝑋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93" y="11576304"/>
                <a:ext cx="860877" cy="769441"/>
              </a:xfrm>
              <a:prstGeom prst="rect">
                <a:avLst/>
              </a:prstGeom>
              <a:blipFill>
                <a:blip r:embed="rId3"/>
                <a:stretch>
                  <a:fillRect l="-70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75214" y="7726007"/>
                <a:ext cx="756554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𝑌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14" y="7726007"/>
                <a:ext cx="75655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04218" y="9904497"/>
                <a:ext cx="2793072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𝑌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(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𝑋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18" y="9904497"/>
                <a:ext cx="2793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4539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Производная и минимум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Производная определяет скорость изменения функции в точке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706624" y="11576304"/>
            <a:ext cx="94000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2706624" y="6620256"/>
            <a:ext cx="0" cy="49560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1534930" y="11717088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4188" y="6535194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8" name="Дуга 7"/>
          <p:cNvSpPr/>
          <p:nvPr/>
        </p:nvSpPr>
        <p:spPr>
          <a:xfrm rot="18472602">
            <a:off x="2769060" y="8717017"/>
            <a:ext cx="8248440" cy="6002685"/>
          </a:xfrm>
          <a:prstGeom prst="arc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858000" y="8028432"/>
            <a:ext cx="164592" cy="16459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Прямая соединительная линия 12"/>
          <p:cNvCxnSpPr>
            <a:stCxn id="9" idx="4"/>
          </p:cNvCxnSpPr>
          <p:nvPr/>
        </p:nvCxnSpPr>
        <p:spPr>
          <a:xfrm>
            <a:off x="6940296" y="8193024"/>
            <a:ext cx="0" cy="338328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706624" y="8110728"/>
            <a:ext cx="4233672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6940296" y="7699248"/>
            <a:ext cx="1325880" cy="402336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55493" y="11576304"/>
                <a:ext cx="860877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𝑋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93" y="11576304"/>
                <a:ext cx="860877" cy="769441"/>
              </a:xfrm>
              <a:prstGeom prst="rect">
                <a:avLst/>
              </a:prstGeom>
              <a:blipFill>
                <a:blip r:embed="rId3"/>
                <a:stretch>
                  <a:fillRect l="-70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75214" y="7726007"/>
                <a:ext cx="756554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𝑌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14" y="7726007"/>
                <a:ext cx="75655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/>
          <p:cNvSpPr/>
          <p:nvPr/>
        </p:nvSpPr>
        <p:spPr>
          <a:xfrm>
            <a:off x="13447776" y="8500632"/>
            <a:ext cx="164592" cy="16459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530072" y="6620256"/>
            <a:ext cx="1996440" cy="1953528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5526512" y="6766560"/>
            <a:ext cx="0" cy="1807224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>
            <a:off x="14557368" y="7598544"/>
            <a:ext cx="0" cy="1953528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04218" y="9904497"/>
                <a:ext cx="2793072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𝑌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(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𝑋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18" y="9904497"/>
                <a:ext cx="2793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075105" y="8665224"/>
                <a:ext cx="988669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∆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𝑋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5105" y="8665224"/>
                <a:ext cx="988669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763070" y="7212299"/>
                <a:ext cx="988669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∆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𝑌</m:t>
                      </m:r>
                    </m:oMath>
                  </m:oMathPara>
                </a14:m>
                <a:endParaRPr kumimoji="0" lang="ru-RU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070" y="7212299"/>
                <a:ext cx="988669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965406" y="10337960"/>
                <a:ext cx="6209969" cy="17286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𝐹</m:t>
                          </m:r>
                        </m:e>
                        <m:sup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 </m:t>
                      </m:r>
                      <m:func>
                        <m:func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60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∆</m:t>
                              </m:r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𝑋</m:t>
                              </m:r>
                              <m:r>
                                <a:rPr kumimoji="0" lang="ru-RU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charset="0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∆</m:t>
                              </m:r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𝑌</m:t>
                              </m:r>
                            </m:num>
                            <m:den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∆</m:t>
                              </m:r>
                              <m:r>
                                <a:rPr kumimoji="0" lang="en-US" sz="6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Light"/>
                                </a:rPr>
                                <m:t>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406" y="10337960"/>
                <a:ext cx="6209969" cy="17286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14831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Ищем минимум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Допустим, необходимо найти минимум суммы среднеквадратичной ошибки для параметров модели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26882" b="11983"/>
          <a:stretch/>
        </p:blipFill>
        <p:spPr>
          <a:xfrm>
            <a:off x="2626855" y="7194233"/>
            <a:ext cx="6864617" cy="53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968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Ищем минимум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218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Допустим, необходимо найти минимум суммы среднеквадратичной ошибки для параметров модели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26882" b="11983"/>
          <a:stretch/>
        </p:blipFill>
        <p:spPr>
          <a:xfrm>
            <a:off x="2626855" y="7194233"/>
            <a:ext cx="6864617" cy="5387912"/>
          </a:xfrm>
          <a:prstGeom prst="rect">
            <a:avLst/>
          </a:prstGeom>
        </p:spPr>
      </p:pic>
      <p:sp>
        <p:nvSpPr>
          <p:cNvPr id="7" name="Shape 199"/>
          <p:cNvSpPr/>
          <p:nvPr/>
        </p:nvSpPr>
        <p:spPr>
          <a:xfrm>
            <a:off x="12252959" y="6879430"/>
            <a:ext cx="11649457" cy="3223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Возьмем произвольную точку на графике и будем пошагово «спускаться» к минимуму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64229" y="11009125"/>
                <a:ext cx="722691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  <m:sub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+1</m:t>
                          </m:r>
                        </m:sub>
                      </m:sSub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 = </m:t>
                      </m:r>
                      <m:sSub>
                        <m:sSub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  <m:sub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</m:sSub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−</m:t>
                      </m:r>
                      <m:r>
                        <a:rPr lang="el-GR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0" lang="el-GR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𝛻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𝐹</m:t>
                      </m:r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(</m:t>
                      </m:r>
                      <m:sSub>
                        <m:sSubPr>
                          <m:ctrlP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Pr>
                        <m:e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  <m:sub>
                          <m:r>
                            <a:rPr kumimoji="0" lang="en-US" sz="6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</m:t>
                          </m:r>
                        </m:sub>
                      </m:sSub>
                      <m:r>
                        <a:rPr kumimoji="0" lang="en-US" sz="6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ru-RU" sz="6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229" y="11009125"/>
                <a:ext cx="722691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1866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Возможные проблемы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393559" y="5810655"/>
            <a:ext cx="7700928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Шаг слишком большой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9" y="7104888"/>
            <a:ext cx="7376808" cy="58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492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Возможные проблемы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393559" y="5810655"/>
            <a:ext cx="7700928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Шаг слишком большой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9" y="7104888"/>
            <a:ext cx="7376808" cy="5843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15" y="7104888"/>
            <a:ext cx="7438073" cy="5955401"/>
          </a:xfrm>
          <a:prstGeom prst="rect">
            <a:avLst/>
          </a:prstGeom>
        </p:spPr>
      </p:pic>
      <p:sp>
        <p:nvSpPr>
          <p:cNvPr id="11" name="Shape 199"/>
          <p:cNvSpPr/>
          <p:nvPr/>
        </p:nvSpPr>
        <p:spPr>
          <a:xfrm>
            <a:off x="14888162" y="5810654"/>
            <a:ext cx="9361725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Остаемся в локальном минимуме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459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254885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Варианты выбора </a:t>
            </a:r>
            <a:r>
              <a:rPr lang="el-GR" cap="none" dirty="0" smtClean="0">
                <a:latin typeface="Calibri" panose="020F0502020204030204" pitchFamily="34" charset="0"/>
              </a:rPr>
              <a:t>λ</a:t>
            </a:r>
            <a:endParaRPr cap="none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9" name="Shape 199"/>
          <p:cNvSpPr/>
          <p:nvPr/>
        </p:nvSpPr>
        <p:spPr>
          <a:xfrm>
            <a:off x="2558640" y="3963567"/>
            <a:ext cx="18471651" cy="376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spcBef>
                <a:spcPts val="1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Постоянной – метод может расходиться</a:t>
            </a:r>
          </a:p>
          <a:p>
            <a:pPr marL="685800" indent="-685800" algn="l">
              <a:spcBef>
                <a:spcPts val="1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 дробным шагом – делим на число каждый шаг</a:t>
            </a:r>
          </a:p>
          <a:p>
            <a:pPr marL="685800" indent="-685800" algn="l">
              <a:spcBef>
                <a:spcPts val="18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 наискорейшим спуском – </a:t>
            </a:r>
            <a:r>
              <a:rPr lang="el-GR" sz="5200" dirty="0" smtClean="0">
                <a:latin typeface="Calibri" panose="020F0502020204030204" pitchFamily="34" charset="0"/>
              </a:rPr>
              <a:t>α</a:t>
            </a:r>
            <a:r>
              <a:rPr lang="ru-RU" sz="5200" dirty="0" smtClean="0">
                <a:latin typeface="Calibri" panose="020F0502020204030204" pitchFamily="34" charset="0"/>
              </a:rPr>
              <a:t> </a:t>
            </a:r>
            <a:r>
              <a:rPr lang="ru-RU" sz="5200" spc="159" dirty="0" smtClean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выбирается так, </a:t>
            </a:r>
            <a:r>
              <a:rPr lang="ru-RU" sz="5200" spc="159" dirty="0">
                <a:solidFill>
                  <a:srgbClr val="525860"/>
                </a:solidFill>
                <a:latin typeface="Proxima Nova Lt" panose="02000506030000020004" pitchFamily="50" charset="0"/>
                <a:ea typeface="Proxima Nova Regular"/>
                <a:cs typeface="Proxima Nova Regular"/>
              </a:rPr>
              <a:t>чтобы следующая итерация была точкой минимума функции f на луче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17" y="7876185"/>
            <a:ext cx="11370275" cy="55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179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254885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 в </a:t>
            </a:r>
            <a:r>
              <a:rPr lang="en-US" dirty="0" smtClean="0"/>
              <a:t>3D</a:t>
            </a:r>
            <a:endParaRPr cap="none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Градиентный спуск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38" y="4651986"/>
            <a:ext cx="12469125" cy="86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3747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Реализуем</a:t>
            </a:r>
          </a:p>
          <a:p>
            <a:endParaRPr lang="ru-RU" dirty="0" smtClean="0"/>
          </a:p>
          <a:p>
            <a:r>
              <a:rPr lang="en-US" dirty="0" err="1"/>
              <a:t>Gradient_descent.ipynb</a:t>
            </a:r>
            <a:endParaRPr lang="ru-RU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18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2130823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Если Классов больше двух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850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499646" y="2840101"/>
            <a:ext cx="19370676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/>
              <a:t>В конце занятия вы: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588137" y="1937312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725765"/>
            <a:ext cx="18471651" cy="6365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− </a:t>
            </a:r>
            <a:r>
              <a:rPr lang="ru-RU" sz="5200" dirty="0" smtClean="0">
                <a:latin typeface="Proxima Nova Lt" panose="02000506030000020004" pitchFamily="50" charset="0"/>
              </a:rPr>
              <a:t>будете знать преимущества и недостатки линейных моделей, а также требования к данным;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− научитесь реализовывать алгоритм градиентного спуска и логистическую регрессию;</a:t>
            </a: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− повторите понятие условной вероятности.</a:t>
            </a:r>
            <a:endParaRPr lang="ru-RU" sz="5200" dirty="0">
              <a:latin typeface="Proxima Nova Lt" panose="02000506030000020004" pitchFamily="50" charset="0"/>
            </a:endParaRPr>
          </a:p>
          <a:p>
            <a:pPr algn="l"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lang="ru-RU" sz="5200" dirty="0">
              <a:latin typeface="Proxima Nova Lt" panose="02000506030000020004" pitchFamily="50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517361" cy="4903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</a:t>
            </a:r>
          </a:p>
          <a:p>
            <a:endParaRPr lang="ru-RU" dirty="0" smtClean="0"/>
          </a:p>
          <a:p>
            <a:r>
              <a:rPr lang="en-US" dirty="0" err="1"/>
              <a:t>Iris_dataset.ipynb</a:t>
            </a:r>
            <a:endParaRPr lang="ru-RU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Манхэттенское расстояние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47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94179" y="6012139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/>
              <a:t>Для каких данных это работает?</a:t>
            </a:r>
            <a:endParaRPr lang="ru-RU" dirty="0"/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57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8" y="2840101"/>
            <a:ext cx="21069491" cy="139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200" dirty="0" smtClean="0"/>
              <a:t>Требования к данным</a:t>
            </a:r>
            <a:endParaRPr sz="7200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построение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7" name="Shape 199"/>
          <p:cNvSpPr/>
          <p:nvPr/>
        </p:nvSpPr>
        <p:spPr>
          <a:xfrm>
            <a:off x="2558640" y="4548783"/>
            <a:ext cx="18471651" cy="404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Линейная зависимость целевой переменной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Нормальное распределение остатков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Постоянная изменчивость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309919104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требования к данным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5270480" y="4721535"/>
            <a:ext cx="8338419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Линейная взаимосвязь </a:t>
            </a:r>
            <a:r>
              <a:rPr lang="en-US" sz="5200" dirty="0" smtClean="0">
                <a:latin typeface="Proxima Nova Lt" panose="02000506030000020004" pitchFamily="50" charset="0"/>
              </a:rPr>
              <a:t>X</a:t>
            </a:r>
            <a:r>
              <a:rPr lang="ru-RU" sz="5200" dirty="0" smtClean="0">
                <a:latin typeface="Proxima Nova Lt" panose="02000506030000020004" pitchFamily="50" charset="0"/>
              </a:rPr>
              <a:t> и </a:t>
            </a:r>
            <a:r>
              <a:rPr lang="en-US" sz="5200" dirty="0" smtClean="0">
                <a:latin typeface="Proxima Nova Lt" panose="02000506030000020004" pitchFamily="50" charset="0"/>
              </a:rPr>
              <a:t>Y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132395" y="10021079"/>
            <a:ext cx="1135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28983" y="4716812"/>
            <a:ext cx="0" cy="53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534361" y="961964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223367" y="921092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36982" y="10052880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6" y="4589151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25120" y="5808332"/>
            <a:ext cx="6926994" cy="3347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223367" y="8485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863638" y="738742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672656" y="634701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365426" y="695662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45494" y="6231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32084" y="6830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335267" y="636591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75171" y="643944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209030" y="635911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619948" y="6722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429" y="6117506"/>
            <a:ext cx="4072519" cy="2971838"/>
          </a:xfrm>
          <a:prstGeom prst="rect">
            <a:avLst/>
          </a:prstGeom>
        </p:spPr>
      </p:pic>
      <p:sp>
        <p:nvSpPr>
          <p:cNvPr id="25" name="Овал 24"/>
          <p:cNvSpPr/>
          <p:nvPr/>
        </p:nvSpPr>
        <p:spPr>
          <a:xfrm>
            <a:off x="9336220" y="671449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21258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требования к данным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5270480" y="4721535"/>
            <a:ext cx="8338419" cy="114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Линейная взаимосвязь </a:t>
            </a:r>
            <a:r>
              <a:rPr lang="en-US" sz="5200" dirty="0" smtClean="0">
                <a:latin typeface="Proxima Nova Lt" panose="02000506030000020004" pitchFamily="50" charset="0"/>
              </a:rPr>
              <a:t>X</a:t>
            </a:r>
            <a:r>
              <a:rPr lang="ru-RU" sz="5200" dirty="0" smtClean="0">
                <a:latin typeface="Proxima Nova Lt" panose="02000506030000020004" pitchFamily="50" charset="0"/>
              </a:rPr>
              <a:t> и </a:t>
            </a:r>
            <a:r>
              <a:rPr lang="en-US" sz="5200" dirty="0" smtClean="0">
                <a:latin typeface="Proxima Nova Lt" panose="02000506030000020004" pitchFamily="50" charset="0"/>
              </a:rPr>
              <a:t>Y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132395" y="10021079"/>
            <a:ext cx="11358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128983" y="4716812"/>
            <a:ext cx="0" cy="53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534361" y="961964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223367" y="921092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36982" y="10052880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6" y="4589151"/>
            <a:ext cx="612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25120" y="5808332"/>
            <a:ext cx="6926994" cy="3347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223367" y="84850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863638" y="738742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672656" y="6347019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365426" y="695662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45494" y="62315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32084" y="6830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335267" y="636591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875171" y="643944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209030" y="635911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619948" y="6722875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429" y="6117506"/>
            <a:ext cx="4072519" cy="2971838"/>
          </a:xfrm>
          <a:prstGeom prst="rect">
            <a:avLst/>
          </a:prstGeom>
        </p:spPr>
      </p:pic>
      <p:sp>
        <p:nvSpPr>
          <p:cNvPr id="25" name="Овал 24"/>
          <p:cNvSpPr/>
          <p:nvPr/>
        </p:nvSpPr>
        <p:spPr>
          <a:xfrm>
            <a:off x="9336220" y="671449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9266402" y="73086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1029210" y="78547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0357462" y="69906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10736635" y="74166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9996690" y="7190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90616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7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нормальное распределение остатков</a:t>
            </a:r>
          </a:p>
          <a:p>
            <a:r>
              <a:rPr lang="en-US" sz="1800" b="1" dirty="0"/>
              <a:t>https://gallery.shinyapps.io/slr_diag</a:t>
            </a:r>
            <a:r>
              <a:rPr lang="en-US" sz="1800" b="1" dirty="0" smtClean="0"/>
              <a:t>/</a:t>
            </a:r>
            <a:endParaRPr lang="ru-RU" sz="1800" b="1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35" y="7179944"/>
            <a:ext cx="21678731" cy="56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454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37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нормальное распределение остатков</a:t>
            </a:r>
          </a:p>
          <a:p>
            <a:r>
              <a:rPr lang="en-US" sz="1800" b="1" dirty="0"/>
              <a:t>https://gallery.shinyapps.io/slr_diag</a:t>
            </a:r>
            <a:r>
              <a:rPr lang="en-US" sz="1800" b="1" dirty="0" smtClean="0"/>
              <a:t>/</a:t>
            </a:r>
            <a:endParaRPr lang="ru-RU" sz="1800" b="1"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6" y="6770005"/>
            <a:ext cx="23393569" cy="60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973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Гомоскедастичность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Постоянная изменчивость остатков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4" y="6814184"/>
            <a:ext cx="23308493" cy="6078855"/>
          </a:xfrm>
          <a:prstGeom prst="rect">
            <a:avLst/>
          </a:prstGeom>
        </p:spPr>
      </p:pic>
      <p:sp>
        <p:nvSpPr>
          <p:cNvPr id="8" name="Shape 199"/>
          <p:cNvSpPr/>
          <p:nvPr/>
        </p:nvSpPr>
        <p:spPr>
          <a:xfrm>
            <a:off x="1741776" y="6070611"/>
            <a:ext cx="1847165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3600" dirty="0" smtClean="0">
                <a:latin typeface="Proxima Nova Lt" panose="02000506030000020004" pitchFamily="50" charset="0"/>
              </a:rPr>
              <a:t>Пример </a:t>
            </a:r>
            <a:r>
              <a:rPr lang="ru-RU" sz="3600" dirty="0" err="1" smtClean="0">
                <a:latin typeface="Proxima Nova Lt" panose="02000506030000020004" pitchFamily="50" charset="0"/>
              </a:rPr>
              <a:t>гетероскедастичной</a:t>
            </a:r>
            <a:r>
              <a:rPr lang="ru-RU" sz="3600" dirty="0" smtClean="0">
                <a:latin typeface="Proxima Nova Lt" panose="02000506030000020004" pitchFamily="50" charset="0"/>
              </a:rPr>
              <a:t> последовательности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9248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Гомоскедастичность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4548783"/>
            <a:ext cx="18471651" cy="103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Постоянная изменчивость остатков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8" name="Shape 199"/>
          <p:cNvSpPr/>
          <p:nvPr/>
        </p:nvSpPr>
        <p:spPr>
          <a:xfrm>
            <a:off x="1741776" y="6070611"/>
            <a:ext cx="18471651" cy="74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30000"/>
              </a:lnSpc>
              <a:spcBef>
                <a:spcPts val="3800"/>
              </a:spcBef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3600" dirty="0" smtClean="0">
                <a:latin typeface="Proxima Nova Lt" panose="02000506030000020004" pitchFamily="50" charset="0"/>
              </a:rPr>
              <a:t>Пример </a:t>
            </a:r>
            <a:r>
              <a:rPr lang="ru-RU" sz="3600" dirty="0" err="1" smtClean="0">
                <a:latin typeface="Proxima Nova Lt" panose="02000506030000020004" pitchFamily="50" charset="0"/>
              </a:rPr>
              <a:t>гетероскедастичной</a:t>
            </a:r>
            <a:r>
              <a:rPr lang="ru-RU" sz="3600" dirty="0" smtClean="0">
                <a:latin typeface="Proxima Nova Lt" panose="02000506030000020004" pitchFamily="50" charset="0"/>
              </a:rPr>
              <a:t> последовательности</a:t>
            </a:r>
            <a:endParaRPr lang="ru-RU" sz="3600" dirty="0">
              <a:latin typeface="Proxima Nova Lt" panose="02000506030000020004" pitchFamily="50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3" y="7088608"/>
            <a:ext cx="22933675" cy="53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929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Что мы сегодня узнали</a:t>
            </a:r>
          </a:p>
        </p:txBody>
      </p:sp>
      <p:sp>
        <p:nvSpPr>
          <p:cNvPr id="5" name="Shape 232">
            <a:extLst>
              <a:ext uri="{FF2B5EF4-FFF2-40B4-BE49-F238E27FC236}">
                <a16:creationId xmlns:a16="http://schemas.microsoft.com/office/drawing/2014/main" xmlns="" id="{82AD2D01-0F02-4F95-AF4A-F60C649D3E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78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26122" y="5115580"/>
            <a:ext cx="19549605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О чём поговорим и что сделаем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33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586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Вспомнили основы теории вероятностей.</a:t>
            </a: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линейные модели и требования к ним на основе функции правдоподобия.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Реализовали логистическую регрессию</a:t>
            </a:r>
            <a:r>
              <a:rPr lang="en-US" sz="5200" dirty="0" smtClean="0">
                <a:latin typeface="Proxima Nova Lt" panose="02000506030000020004" pitchFamily="50" charset="0"/>
              </a:rPr>
              <a:t>.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Изучили алгоритм градиентного спуска и потренировались в его реализации.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Что мы сегодня узнали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4537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505688" y="6012139"/>
            <a:ext cx="19549605" cy="16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/>
              <a:t>Полезные материалы</a:t>
            </a:r>
          </a:p>
        </p:txBody>
      </p:sp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D4024185-C28D-4A58-B745-1BB89F3C5BA2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5477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>
            <a:extLst>
              <a:ext uri="{FF2B5EF4-FFF2-40B4-BE49-F238E27FC236}">
                <a16:creationId xmlns:a16="http://schemas.microsoft.com/office/drawing/2014/main" xmlns="" id="{D69025E2-4747-4639-BC33-C1EAC825A7FE}"/>
              </a:ext>
            </a:extLst>
          </p:cNvPr>
          <p:cNvSpPr/>
          <p:nvPr/>
        </p:nvSpPr>
        <p:spPr>
          <a:xfrm>
            <a:off x="2567861" y="3162436"/>
            <a:ext cx="18471651" cy="3624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Статья о линейных моделях в </a:t>
            </a:r>
            <a:r>
              <a:rPr lang="en-US" sz="5200" dirty="0">
                <a:latin typeface="Proxima Nova Lt" panose="02000506030000020004" pitchFamily="50" charset="0"/>
              </a:rPr>
              <a:t>ODS https://habrahabr.ru/company/ods/blog/323890/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25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Курс «Основы статистики» на </a:t>
            </a:r>
            <a:r>
              <a:rPr lang="en-US" sz="5200" dirty="0">
                <a:latin typeface="Proxima Nova Lt" panose="02000506030000020004" pitchFamily="50" charset="0"/>
              </a:rPr>
              <a:t>Stepik.org https://stepik.org/course/</a:t>
            </a:r>
            <a:r>
              <a:rPr lang="ru-RU" sz="5200" dirty="0" smtClean="0">
                <a:latin typeface="Proxima Nova Lt" panose="02000506030000020004" pitchFamily="50" charset="0"/>
              </a:rPr>
              <a:t>Основы-статистики-76</a:t>
            </a:r>
            <a:endParaRPr lang="en-US" sz="5200" dirty="0">
              <a:latin typeface="Proxima Nova Lt" panose="02000506030000020004" pitchFamily="50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197">
            <a:extLst>
              <a:ext uri="{FF2B5EF4-FFF2-40B4-BE49-F238E27FC236}">
                <a16:creationId xmlns:a16="http://schemas.microsoft.com/office/drawing/2014/main" xmlns="" id="{E30DEE00-9074-4824-B61F-9A3B54D91EC4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Полезные материалы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8131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923823" y="11292892"/>
            <a:ext cx="4486741" cy="77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500" dirty="0" smtClean="0">
                <a:latin typeface="Proxima Nova Lt" panose="02000506030000020004" pitchFamily="50" charset="0"/>
              </a:rPr>
              <a:t>kbashevoy@gmail.com</a:t>
            </a:r>
            <a:endParaRPr sz="3500" dirty="0">
              <a:latin typeface="Proxima Nova Lt" panose="02000506030000020004" pitchFamily="50" charset="0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4299574" y="11307766"/>
            <a:ext cx="4492897" cy="79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3900" spc="273">
                <a:solidFill>
                  <a:srgbClr val="FDFFFB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lvl1pPr>
          </a:lstStyle>
          <a:p>
            <a:r>
              <a:rPr lang="en-US" sz="3600" dirty="0">
                <a:latin typeface="Proxima Nova Lt" panose="02000506030000020004" pitchFamily="50" charset="0"/>
              </a:rPr>
              <a:t>/</a:t>
            </a:r>
            <a:r>
              <a:rPr lang="en-US" sz="3600" dirty="0" err="1">
                <a:latin typeface="Proxima Nova Lt" panose="02000506030000020004" pitchFamily="50" charset="0"/>
              </a:rPr>
              <a:t>konstantin.bashevoy</a:t>
            </a:r>
            <a:endParaRPr lang="en-US" sz="3600" dirty="0">
              <a:latin typeface="Proxima Nova Lt" panose="02000506030000020004" pitchFamily="50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87843" y="8531604"/>
            <a:ext cx="11062324" cy="14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40000"/>
              </a:lnSpc>
              <a:defRPr sz="10000" cap="all" spc="0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7000" dirty="0" smtClean="0"/>
              <a:t>Константин Башевой</a:t>
            </a:r>
            <a:endParaRPr lang="ru-RU" sz="7000" dirty="0"/>
          </a:p>
        </p:txBody>
      </p:sp>
      <p:sp>
        <p:nvSpPr>
          <p:cNvPr id="259" name="Shape 259"/>
          <p:cNvSpPr/>
          <p:nvPr/>
        </p:nvSpPr>
        <p:spPr>
          <a:xfrm>
            <a:off x="2701459" y="5030867"/>
            <a:ext cx="19154775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40000"/>
              </a:lnSpc>
              <a:defRPr sz="7000" spc="140">
                <a:solidFill>
                  <a:srgbClr val="C4AFD2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pPr>
              <a:lnSpc>
                <a:spcPct val="100000"/>
              </a:lnSpc>
            </a:pPr>
            <a:r>
              <a:rPr sz="13000" dirty="0" err="1"/>
              <a:t>Спасибо</a:t>
            </a:r>
            <a:r>
              <a:rPr sz="13000" dirty="0"/>
              <a:t> </a:t>
            </a:r>
            <a:r>
              <a:rPr sz="13000" dirty="0" err="1"/>
              <a:t>за</a:t>
            </a:r>
            <a:r>
              <a:rPr sz="13000" dirty="0"/>
              <a:t> </a:t>
            </a:r>
            <a:r>
              <a:rPr sz="13000" dirty="0" err="1"/>
              <a:t>внимание</a:t>
            </a:r>
            <a:r>
              <a:rPr sz="13000" dirty="0"/>
              <a:t>!</a:t>
            </a:r>
          </a:p>
        </p:txBody>
      </p:sp>
      <p:pic>
        <p:nvPicPr>
          <p:cNvPr id="2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4415" y="10683288"/>
            <a:ext cx="715883" cy="54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13691" y="1493838"/>
            <a:ext cx="5756618" cy="1600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13" y="10648168"/>
            <a:ext cx="627733" cy="6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46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558640" y="3162434"/>
            <a:ext cx="18471651" cy="4765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Линейные модели: требования к данным и практика; </a:t>
            </a:r>
            <a:endParaRPr lang="ru-RU" sz="5200" dirty="0" smtClean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Логистическая регрессия: практическое задание;</a:t>
            </a:r>
          </a:p>
          <a:p>
            <a:pPr marL="914400" indent="-914400" algn="l">
              <a:spcBef>
                <a:spcPts val="3800"/>
              </a:spcBef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Градиентный спуск: теория и практическое задание;</a:t>
            </a:r>
            <a:endParaRPr lang="ru-RU" sz="5200" dirty="0">
              <a:latin typeface="Proxima Nova Lt" panose="02000506030000020004" pitchFamily="50" charset="0"/>
            </a:endParaRPr>
          </a:p>
          <a:p>
            <a:pPr marL="914400" indent="-914400" algn="l">
              <a:spcBef>
                <a:spcPts val="3800"/>
              </a:spcBef>
              <a:buFontTx/>
              <a:buAutoNum type="arabicPeriod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>
                <a:latin typeface="Proxima Nova Lt" panose="02000506030000020004" pitchFamily="50" charset="0"/>
              </a:rPr>
              <a:t>Немного про </a:t>
            </a:r>
            <a:r>
              <a:rPr lang="ru-RU" sz="5200" dirty="0" smtClean="0">
                <a:latin typeface="Proxima Nova Lt" panose="02000506030000020004" pitchFamily="50" charset="0"/>
              </a:rPr>
              <a:t>условную вероятность.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59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7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232">
            <a:extLst>
              <a:ext uri="{FF2B5EF4-FFF2-40B4-BE49-F238E27FC236}">
                <a16:creationId xmlns:a16="http://schemas.microsoft.com/office/drawing/2014/main" xmlns="" id="{F1294AC4-AE43-478C-80C1-5A8B12D765CE}"/>
              </a:ext>
            </a:extLst>
          </p:cNvPr>
          <p:cNvSpPr/>
          <p:nvPr/>
        </p:nvSpPr>
        <p:spPr>
          <a:xfrm>
            <a:off x="2597353" y="3345424"/>
            <a:ext cx="1255062" cy="0"/>
          </a:xfrm>
          <a:prstGeom prst="line">
            <a:avLst/>
          </a:prstGeom>
          <a:ln w="88900">
            <a:solidFill>
              <a:srgbClr val="FDFFF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09226"/>
          </a:xfrm>
          <a:prstGeom prst="rect">
            <a:avLst/>
          </a:prstGeom>
        </p:spPr>
      </p:pic>
      <p:sp>
        <p:nvSpPr>
          <p:cNvPr id="120" name="Shape 120"/>
          <p:cNvSpPr/>
          <p:nvPr/>
        </p:nvSpPr>
        <p:spPr>
          <a:xfrm>
            <a:off x="1649102" y="3049483"/>
            <a:ext cx="19549605" cy="16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10000"/>
              </a:lnSpc>
              <a:defRPr sz="10000" cap="all">
                <a:solidFill>
                  <a:srgbClr val="FDFFFB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линейные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					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модели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11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причины популярности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24" name="Shape 199"/>
          <p:cNvSpPr/>
          <p:nvPr/>
        </p:nvSpPr>
        <p:spPr>
          <a:xfrm>
            <a:off x="2558640" y="4548783"/>
            <a:ext cx="18471651" cy="6227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Линейные модели подходят для описания многих процессов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Относительная простота вычислений и интерпретации результатов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Вклад нескольких факторов часто можно разбить на сумму влияния каждого фактора в отдельности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9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555619" y="2840101"/>
            <a:ext cx="19370676" cy="156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dirty="0" smtClean="0"/>
              <a:t>Примеры использования</a:t>
            </a: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2626855" y="1948424"/>
            <a:ext cx="1255062" cy="0"/>
          </a:xfrm>
          <a:prstGeom prst="line">
            <a:avLst/>
          </a:prstGeom>
          <a:ln w="88900">
            <a:solidFill>
              <a:srgbClr val="A6479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" name="Shape 197">
            <a:extLst>
              <a:ext uri="{FF2B5EF4-FFF2-40B4-BE49-F238E27FC236}">
                <a16:creationId xmlns:a16="http://schemas.microsoft.com/office/drawing/2014/main" xmlns="" id="{4E33DE57-46D5-4CA5-95B4-9DC0AD3E1789}"/>
              </a:ext>
            </a:extLst>
          </p:cNvPr>
          <p:cNvSpPr/>
          <p:nvPr/>
        </p:nvSpPr>
        <p:spPr>
          <a:xfrm>
            <a:off x="2567861" y="1029383"/>
            <a:ext cx="19370676" cy="64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30000"/>
              </a:lnSpc>
              <a:defRPr sz="8000" cap="all" spc="0">
                <a:solidFill>
                  <a:srgbClr val="525860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lvl1pPr>
          </a:lstStyle>
          <a:p>
            <a:r>
              <a:rPr lang="ru-RU" sz="3000" dirty="0" smtClean="0">
                <a:solidFill>
                  <a:schemeClr val="bg1">
                    <a:lumMod val="65000"/>
                  </a:schemeClr>
                </a:solidFill>
                <a:latin typeface="PF BeauSans Pro SemiBold" panose="02000503000000020004" pitchFamily="50" charset="0"/>
              </a:rPr>
              <a:t>линейные модели</a:t>
            </a:r>
            <a:endParaRPr sz="3000" dirty="0">
              <a:solidFill>
                <a:schemeClr val="bg1">
                  <a:lumMod val="65000"/>
                </a:schemeClr>
              </a:solidFill>
              <a:latin typeface="PF BeauSans Pro SemiBold" panose="02000503000000020004" pitchFamily="50" charset="0"/>
            </a:endParaRPr>
          </a:p>
        </p:txBody>
      </p:sp>
      <p:sp>
        <p:nvSpPr>
          <p:cNvPr id="24" name="Shape 199"/>
          <p:cNvSpPr/>
          <p:nvPr/>
        </p:nvSpPr>
        <p:spPr>
          <a:xfrm>
            <a:off x="2558640" y="4548783"/>
            <a:ext cx="18471651" cy="772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Прогноз продаж по объему инвентаря, загрузке, площади и другим «линейным» характеристикам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Построение вероятностных моделей в страховании, кредитном </a:t>
            </a:r>
            <a:r>
              <a:rPr lang="ru-RU" sz="5200" dirty="0" err="1" smtClean="0">
                <a:latin typeface="Proxima Nova Lt" panose="02000506030000020004" pitchFamily="50" charset="0"/>
              </a:rPr>
              <a:t>скоринге</a:t>
            </a:r>
            <a:r>
              <a:rPr lang="ru-RU" sz="5200" dirty="0" smtClean="0">
                <a:latin typeface="Proxima Nova Lt" panose="02000506030000020004" pitchFamily="50" charset="0"/>
              </a:rPr>
              <a:t>, инвестиционных проектах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Предсказание цены товара на основании его характеристик</a:t>
            </a:r>
          </a:p>
          <a:p>
            <a:pPr marL="685800" indent="-685800" algn="l">
              <a:lnSpc>
                <a:spcPct val="130000"/>
              </a:lnSpc>
              <a:spcBef>
                <a:spcPts val="3600"/>
              </a:spcBef>
              <a:buFont typeface="Arial" panose="020B0604020202020204" pitchFamily="34" charset="0"/>
              <a:buChar char="•"/>
              <a:defRPr sz="4000" spc="159">
                <a:solidFill>
                  <a:srgbClr val="525860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r>
              <a:rPr lang="ru-RU" sz="5200" dirty="0" smtClean="0">
                <a:latin typeface="Proxima Nova Lt" panose="02000506030000020004" pitchFamily="50" charset="0"/>
              </a:rPr>
              <a:t>Построение трендов</a:t>
            </a:r>
            <a:endParaRPr lang="ru-RU" sz="52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4113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686</Words>
  <Application>Microsoft Macintosh PowerPoint</Application>
  <PresentationFormat>Другой</PresentationFormat>
  <Paragraphs>197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5" baseType="lpstr">
      <vt:lpstr>Arial</vt:lpstr>
      <vt:lpstr>Calibri</vt:lpstr>
      <vt:lpstr>Cambria Math</vt:lpstr>
      <vt:lpstr>Helvetica</vt:lpstr>
      <vt:lpstr>Helvetica Light</vt:lpstr>
      <vt:lpstr>Helvetica Neue</vt:lpstr>
      <vt:lpstr>PF BeauSans Pro SemiBold</vt:lpstr>
      <vt:lpstr>PFBeauSansPro-Bold</vt:lpstr>
      <vt:lpstr>PFBeauSansPro-Regular</vt:lpstr>
      <vt:lpstr>Proxima Nova Lt</vt:lpstr>
      <vt:lpstr>Proxima Nova Regular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Мельниченко</dc:creator>
  <cp:lastModifiedBy>пользователь Microsoft Office</cp:lastModifiedBy>
  <cp:revision>154</cp:revision>
  <dcterms:modified xsi:type="dcterms:W3CDTF">2018-11-07T21:04:51Z</dcterms:modified>
</cp:coreProperties>
</file>