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Gn41lcJLjwtgWU5H0laiA7h9/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C4CC0-131E-450D-9EA8-812CA89D2999}">
  <a:tblStyle styleId="{E63C4CC0-131E-450D-9EA8-812CA89D29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Conocer quién compone la red (variables estructurales).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Cómo son sujetos las relaciones (variables de afiliación).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Comprender las características de los sujetos que se relacionan en esta red (variables de atributo).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¿Cuál es el patrón y la extensión de las relaciones entre partidos políticos y empresas en el contexto actual, y cómo influyen estas conexiones en la toma de decisiones políticas y la regulación gubernamental?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Posibles objetivos.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Identificar las empresas o sectores industriales más involucrados en la financiación de campañas políticas y las posibles contrapartidas políticas que reciben a cambio.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Analizar las redes de influencia que se forman entre las élites políticas y empresariales, y cómo esto puede afectar la equidad y transparencia en la toma de decisiones gubernamentales.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Examinar cómo la transparencia en la financiación política y las regulaciones pueden influir en la naturaleza y el alcance de estas conexiones entre partidos políticos y empresas.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Evaluar el impacto de las conexiones entre partidos políticos y empresas en la elaboración de políticas, regulaciones y legislaciones, y si esto puede afectar negativamente el interés público.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amara.cl/transparencia/listadodeaudiencias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Las Redes de Diputado/as y Lobistas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Cesar Marin; Sebastian Massa Slimming; María Jesús Meléndez; Samantha Plummer; Daniel Saavedra</a:t>
            </a:r>
            <a:endParaRPr i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SICSS-Chile 2023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75" y="155800"/>
            <a:ext cx="1637750" cy="86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7172" l="12763" r="11436" t="28194"/>
          <a:stretch/>
        </p:blipFill>
        <p:spPr>
          <a:xfrm>
            <a:off x="6312125" y="4496586"/>
            <a:ext cx="1142375" cy="5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16691" l="5637" r="6819" t="20218"/>
          <a:stretch/>
        </p:blipFill>
        <p:spPr>
          <a:xfrm>
            <a:off x="318767" y="4529389"/>
            <a:ext cx="1355628" cy="48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5700" y="4292483"/>
            <a:ext cx="1455350" cy="7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9228" y="4616650"/>
            <a:ext cx="1081477" cy="3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8">
            <a:alphaModFix amt="67000"/>
          </a:blip>
          <a:srcRect b="0" l="0" r="0" t="0"/>
          <a:stretch/>
        </p:blipFill>
        <p:spPr>
          <a:xfrm>
            <a:off x="4709875" y="4463641"/>
            <a:ext cx="159582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45025" y="4170618"/>
            <a:ext cx="1355628" cy="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Calidad y ética de los datos</a:t>
            </a:r>
            <a:endParaRPr b="1"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149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El sitio web de la Cámara de Diputados y Diputadas es accesible al público. No publica términos y condiciones de uso, ni tiene una politica del uso en camara.cl/robots.txt.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Se preferirán las API sobre raspado web, siempre que sea posible.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Establecer un tiempo entre consultas adecuado. El tiempo entre ejecución puede estar publicado en los archivos robot.txt de la páginas web, en caso contrario puede esperar al menos 10-15 segundos.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Conforme a la Ley Nº 20.730 que regula el lobby, es deber del Consejo para la Transparencia (CPT) poner a disposición del público los registros de agenda pública y la nómina sistematizada de lobistas y gestores de intereses particulares, pero </a:t>
            </a:r>
            <a:r>
              <a:rPr b="1" lang="en" sz="1600">
                <a:solidFill>
                  <a:srgbClr val="FFFFFF"/>
                </a:solidFill>
              </a:rPr>
              <a:t>no es responsable del contenido y la exactitud de los datos que se informan</a:t>
            </a:r>
            <a:r>
              <a:rPr lang="en" sz="1600">
                <a:solidFill>
                  <a:srgbClr val="FFFFFF"/>
                </a:solidFill>
              </a:rPr>
              <a:t>. </a:t>
            </a:r>
            <a:endParaRPr sz="1600">
              <a:solidFill>
                <a:srgbClr val="FFFFFF"/>
              </a:solidFill>
            </a:endParaRPr>
          </a:p>
          <a:p>
            <a:pPr indent="-3149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Cualquier solicitud de corrección de los datos publicados, deberá ser presentada directamente ante el organismo correspondiente. </a:t>
            </a:r>
            <a:r>
              <a:rPr b="1" lang="en" sz="1600">
                <a:solidFill>
                  <a:srgbClr val="FFFFFF"/>
                </a:solidFill>
              </a:rPr>
              <a:t>El CPT no está habilitado para efectuar modificaciones en los registros que le han sido proporcionados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126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2673750" y="2285400"/>
            <a:ext cx="37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Resultados preliminares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Descriptivos</a:t>
            </a:r>
            <a:endParaRPr/>
          </a:p>
        </p:txBody>
      </p:sp>
      <p:graphicFrame>
        <p:nvGraphicFramePr>
          <p:cNvPr id="131" name="Google Shape;131;p12"/>
          <p:cNvGraphicFramePr/>
          <p:nvPr/>
        </p:nvGraphicFramePr>
        <p:xfrm>
          <a:off x="6746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{E63C4CC0-131E-450D-9EA8-812CA89D2999}</a:tableStyleId>
              </a:tblPr>
              <a:tblGrid>
                <a:gridCol w="1676575"/>
                <a:gridCol w="1330175"/>
                <a:gridCol w="1503375"/>
                <a:gridCol w="1503375"/>
                <a:gridCol w="1503375"/>
              </a:tblGrid>
              <a:tr h="8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1" lang="en" sz="1700" u="none" cap="none" strike="noStrike">
                          <a:solidFill>
                            <a:schemeClr val="dk1"/>
                          </a:solidFill>
                        </a:rPr>
                        <a:t>N</a:t>
                      </a:r>
                      <a:endParaRPr i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1" lang="en" sz="1700" u="none" cap="none" strike="noStrike">
                          <a:solidFill>
                            <a:schemeClr val="dk1"/>
                          </a:solidFill>
                        </a:rPr>
                        <a:t>promedio</a:t>
                      </a:r>
                      <a:endParaRPr i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1" lang="en" sz="1700" u="none" cap="none" strike="noStrike">
                          <a:solidFill>
                            <a:schemeClr val="dk1"/>
                          </a:solidFill>
                        </a:rPr>
                        <a:t>Min</a:t>
                      </a:r>
                      <a:endParaRPr i="1"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1" lang="en" sz="1700" u="none" cap="none" strike="noStrike">
                          <a:solidFill>
                            <a:schemeClr val="dk1"/>
                          </a:solidFill>
                        </a:rPr>
                        <a:t>Conexiones</a:t>
                      </a:r>
                      <a:endParaRPr i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i="1" lang="en" sz="1700" u="none" cap="none" strike="noStrike">
                          <a:solidFill>
                            <a:schemeClr val="dk1"/>
                          </a:solidFill>
                        </a:rPr>
                        <a:t>Max conexiones</a:t>
                      </a:r>
                      <a:endParaRPr i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Diputado/as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295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42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336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Lobbistas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7,273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1.7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109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Audiencias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chemeClr val="dk1"/>
                          </a:solidFill>
                        </a:rPr>
                        <a:t>12,394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Construcción de flujo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1568" r="1569" t="0"/>
          <a:stretch/>
        </p:blipFill>
        <p:spPr>
          <a:xfrm>
            <a:off x="0" y="1152475"/>
            <a:ext cx="9143999" cy="399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98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Construcción de flujo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1568" r="1569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Construcción de flujo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20580" y="0"/>
            <a:ext cx="8763300" cy="4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508" y="1138400"/>
            <a:ext cx="1800719" cy="278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-85050" y="36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Construcción de red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639" y="0"/>
            <a:ext cx="577937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736700" y="1914200"/>
            <a:ext cx="567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Proyección y trabajo de futuro</a:t>
            </a:r>
            <a:endParaRPr sz="32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Consideraciones sobre tratamiento de datos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35500" y="1152475"/>
            <a:ext cx="367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Problemas con la agrupación de lobbistas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Walmart S.A.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Walmart Santiago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walmart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Ya que no se han limpiado las etiquetas de lobbistas no han podido incorporarse a la red construida. Agregar estas etiquetas en el futuro permitirá simplificar la red y hará más sencillo el labor de análisis.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4395725" y="113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{E63C4CC0-131E-450D-9EA8-812CA89D2999}</a:tableStyleId>
              </a:tblPr>
              <a:tblGrid>
                <a:gridCol w="3619500"/>
                <a:gridCol w="74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Etiqueta (lobistas &gt;=20 audiencias)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Freq.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solidFill>
                            <a:schemeClr val="dk1"/>
                          </a:solidFill>
                        </a:rPr>
                        <a:t>Economico</a:t>
                      </a:r>
                      <a:endParaRPr i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732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Empresa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667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Profesional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solidFill>
                            <a:schemeClr val="dk1"/>
                          </a:solidFill>
                        </a:rPr>
                        <a:t>No economico</a:t>
                      </a:r>
                      <a:endParaRPr i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448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Academico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89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Interes publico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238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Particular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Reigiosa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8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89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Consideraciones sobre tratamiento de datos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235500" y="1152475"/>
            <a:ext cx="433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Explorar los </a:t>
            </a:r>
            <a:r>
              <a:rPr b="1" i="1" lang="en" sz="1500">
                <a:solidFill>
                  <a:schemeClr val="dk1"/>
                </a:solidFill>
              </a:rPr>
              <a:t>Datos Abiertos Enlazados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de acuerdo a los estándares definidos por la W3C para la Web Semántica.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La </a:t>
            </a:r>
            <a:r>
              <a:rPr b="1" lang="en" sz="1400">
                <a:solidFill>
                  <a:schemeClr val="dk1"/>
                </a:solidFill>
              </a:rPr>
              <a:t>ontología de la ley de lobby</a:t>
            </a:r>
            <a:r>
              <a:rPr lang="en" sz="1400">
                <a:solidFill>
                  <a:schemeClr val="dk1"/>
                </a:solidFill>
              </a:rPr>
              <a:t> define la estructura para el acceso a los datos vía recursos URI de acuerdo a las normas RDF definidas por W3C. El modelo agrupa tres actividades principales siendo: viajes, donativos y audiencias. Los datos son abiertos y pueden ser utilizados por cualquier persona, la presente documentación busca facilitar el acceso a estos.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Las pruebas pueden ser realizadas mediante </a:t>
            </a:r>
            <a:r>
              <a:rPr b="1" lang="en" sz="1400">
                <a:solidFill>
                  <a:schemeClr val="dk1"/>
                </a:solidFill>
              </a:rPr>
              <a:t>consultas SPARQL sobre grafos de entrada</a:t>
            </a:r>
            <a:r>
              <a:rPr lang="en" sz="1400">
                <a:solidFill>
                  <a:schemeClr val="dk1"/>
                </a:solidFill>
              </a:rPr>
              <a:t> compuestos por tripletas RDF. También se facilita un acceso una herramienta para realizar consultas sparql.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32495" l="0" r="0" t="0"/>
          <a:stretch/>
        </p:blipFill>
        <p:spPr>
          <a:xfrm>
            <a:off x="4754175" y="1228675"/>
            <a:ext cx="3813525" cy="306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38850" y="776850"/>
            <a:ext cx="85206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exploratorio de las temáticas de audiencias y redes constituidas por lobistas y diputados/as de Chile en los últimos 3 periodos parlamentarios.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 de investigación: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configuran las relaciones entre diputados/as y lobbistas en términos de red y tópicos tratados en las audiencias llevadas a cabo en los 3 últimos períodos parlamentarios en Chile?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l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comunidades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se configuran en la red constituida por  los/as diputados/as y lobbistas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Determinar cómo se diferencia el comportamiento según los  partidos, color y regiones de los diputados/as y los tipos de lobbistas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Comprender los tópicos de audiencias más tratados según el partido y color de los/as diputados/as  y los/as tipos de lobbistas.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20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lang="en" sz="2500">
                <a:latin typeface="Helvetica Neue"/>
                <a:ea typeface="Helvetica Neue"/>
                <a:cs typeface="Helvetica Neue"/>
                <a:sym typeface="Helvetica Neue"/>
              </a:rPr>
              <a:t>Meta y preguntas de investigación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Consideraciones sobre tratamiento de datos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26" y="937175"/>
            <a:ext cx="8382331" cy="38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739123" y="2275200"/>
            <a:ext cx="50931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dk1"/>
                </a:solidFill>
              </a:rPr>
              <a:t>Utilización de XML</a:t>
            </a:r>
            <a:r>
              <a:rPr lang="en" sz="1700">
                <a:solidFill>
                  <a:schemeClr val="dk1"/>
                </a:solidFill>
              </a:rPr>
              <a:t>, extrayendo los nodos Xath y construcción de matriz de datos.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Consideraciones teóricas y metodológicas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3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La categorización del </a:t>
            </a:r>
            <a:r>
              <a:rPr b="1" i="1" lang="en" sz="1500">
                <a:solidFill>
                  <a:schemeClr val="dk1"/>
                </a:solidFill>
              </a:rPr>
              <a:t>color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es una aproximación preliminar. Actualmente el clivaje izquierda-derecha ha perdido su significado de antaño.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083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La pérdida de significado obedece a la creciente separación entre sociedad civil y sistema de partidos (Luna y Altman 2011), aumento del malestar y desafección política  (Segovia 2017; Bargsted y Maldonado 2018) y una nueva forma de revitalización de la política, con fuerte presencia de outsiders o partidos de carácter populista  (Castiglioni y Rovira 2016).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083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Existen varias</a:t>
            </a:r>
            <a:r>
              <a:rPr b="1" lang="en" sz="1400">
                <a:solidFill>
                  <a:schemeClr val="dk1"/>
                </a:solidFill>
              </a:rPr>
              <a:t> técnicas para estimar las preferencias ideológicas</a:t>
            </a:r>
            <a:r>
              <a:rPr lang="en" sz="1400">
                <a:solidFill>
                  <a:schemeClr val="dk1"/>
                </a:solidFill>
              </a:rPr>
              <a:t> las que pueden agruparse en dos grandes categorías conceptuales. </a:t>
            </a:r>
            <a:r>
              <a:rPr b="1" lang="en" sz="1400">
                <a:solidFill>
                  <a:schemeClr val="dk1"/>
                </a:solidFill>
              </a:rPr>
              <a:t>Métodos frecuentistas y métodos bayesianos</a:t>
            </a:r>
            <a:r>
              <a:rPr lang="en" sz="1400">
                <a:solidFill>
                  <a:schemeClr val="dk1"/>
                </a:solidFill>
              </a:rPr>
              <a:t>. Los frecuentistas entienden a las votaciones como realizaciones o muestras de una ideología latente que explican el porqué una persona vota como vota. Los bayesianos asumen que lo conocido es el comportamiento (votos) y lo que se estima es cuál posición ideológica sería coherente con el comportamiento observado (Fábrega, 2022).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083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La </a:t>
            </a:r>
            <a:r>
              <a:rPr b="1" lang="en" sz="1400">
                <a:solidFill>
                  <a:schemeClr val="dk1"/>
                </a:solidFill>
              </a:rPr>
              <a:t>validación de la estimación</a:t>
            </a:r>
            <a:r>
              <a:rPr lang="en" sz="1400">
                <a:solidFill>
                  <a:schemeClr val="dk1"/>
                </a:solidFill>
              </a:rPr>
              <a:t> se podría realizar sobre el criterio realizado por Fábrega (2022).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Referencias 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chemeClr val="dk1"/>
                </a:solidFill>
              </a:rPr>
              <a:t>Castiglioni, Rossana y Cristóbal Rovira. 2016. “Introduction. Challenges to Political Representation in Contemporary Chile”, </a:t>
            </a:r>
            <a:r>
              <a:rPr i="1" lang="en" sz="1300">
                <a:solidFill>
                  <a:schemeClr val="dk1"/>
                </a:solidFill>
              </a:rPr>
              <a:t>Journal of Politics in Latin America </a:t>
            </a:r>
            <a:r>
              <a:rPr lang="en" sz="1300">
                <a:solidFill>
                  <a:schemeClr val="dk1"/>
                </a:solidFill>
              </a:rPr>
              <a:t>8(3): 3-24.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chemeClr val="dk1"/>
                </a:solidFill>
              </a:rPr>
              <a:t>Fábrega, Jorge; Jorge González y Jaime Lindh. 2018. Polarization and Electoral Incentives: The End of the Chilean Consensus Democracy, 1990–2014. </a:t>
            </a:r>
            <a:r>
              <a:rPr i="1" lang="en" sz="1300">
                <a:solidFill>
                  <a:schemeClr val="dk1"/>
                </a:solidFill>
              </a:rPr>
              <a:t>Latin American Politics and Society </a:t>
            </a:r>
            <a:r>
              <a:rPr lang="en" sz="1300">
                <a:solidFill>
                  <a:schemeClr val="dk1"/>
                </a:solidFill>
              </a:rPr>
              <a:t>60(4): 49-68.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chemeClr val="dk1"/>
                </a:solidFill>
              </a:rPr>
              <a:t>Fábrega, J. 2022. Ideological Distribution in the Chilean Constitutional Convention. </a:t>
            </a:r>
            <a:r>
              <a:rPr i="1" lang="en" sz="1300">
                <a:solidFill>
                  <a:schemeClr val="dk1"/>
                </a:solidFill>
              </a:rPr>
              <a:t>Revista de Ciencia Política</a:t>
            </a:r>
            <a:r>
              <a:rPr lang="en" sz="1300">
                <a:solidFill>
                  <a:schemeClr val="dk1"/>
                </a:solidFill>
              </a:rPr>
              <a:t> 42(1): 127-151.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chemeClr val="dk1"/>
                </a:solidFill>
              </a:rPr>
              <a:t>Luna, Juan Pablo y David Altman. 2011. “Uprooted but Stable: Chilean Parties and the Concept of Party System Institutionalization.” </a:t>
            </a:r>
            <a:r>
              <a:rPr i="1" lang="en" sz="1300">
                <a:solidFill>
                  <a:schemeClr val="dk1"/>
                </a:solidFill>
              </a:rPr>
              <a:t>Latin American Politics and Society </a:t>
            </a:r>
            <a:r>
              <a:rPr lang="en" sz="1300">
                <a:solidFill>
                  <a:schemeClr val="dk1"/>
                </a:solidFill>
              </a:rPr>
              <a:t>53(2): 1–28.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Relevancia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Ley del Lobby se publicó en marzo de 2014 con el “objeto de fortalecer la transparencia y probidad en las relaciones con los órganos del Estado” (Artículo 1º, Ley 207300).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proyecto contribuye a este esfuerzo por aumentar la transparencia.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Investigaciones en otros países han mostrado que hay una relación entre las actividades de lobistas y la agenda política y el poder popular democratico.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resultados de esta investigación nos permitirán entender si y cómo estas redes afectan la agenda legislativa y los votos de los legisladores.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Estos resultados podrían cruzarse con una próxima investigación que tome en cuenta las acciones que tienen ciertos diputados/a en empresas, para ver si hay tendencias a tener relaciones favorables con empresas donde los/as políticos/as se encuentran involucrados/as.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 investigación cumple también con una finalidad de auditoría pública.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Audiencias: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Scrappeados de la </a:t>
            </a:r>
            <a:r>
              <a:rPr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página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cámara de diputado/as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contiene información sobre las reuniones entre diputados, lobbistas y materia a tratar en la audiencia.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datos están actualizados desde el año 2014. 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Afiliación Partidaria y Regional de lo/as diputado/as: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Scrappeados de Wikipedia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191550" y="30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742"/>
              <a:buNone/>
            </a:pPr>
            <a:r>
              <a:rPr lang="en"/>
              <a:t>Metodología: </a:t>
            </a:r>
            <a:r>
              <a:rPr lang="en" sz="1900"/>
              <a:t>Procesamiento preliminar de los datos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-170025" y="874750"/>
            <a:ext cx="91440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2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 le asignaron tres atributos a los/as diputados/as</a:t>
            </a:r>
            <a:endParaRPr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 Partido político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 Color politico (Izquierda, Derecha, Centro)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 Region 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2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Los/as lobbistas fueron caracterizados según el  tipo de  organización a la que pertenecen:</a:t>
            </a:r>
            <a:endParaRPr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→Economico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 Empresa (ej. Uber)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 Profesional (ej. Federación Nacional del Ministerio Público)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→No economico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	→ Academico (ej. COES)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	→ Interes publico (ej. Fundación Vegetarianos Hoy)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	→ Particular (ej. Rafael Harvey)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	→ Religioso ( ej. Corporacion Confamilia)</a:t>
            </a:r>
            <a:endParaRPr sz="1400">
              <a:solidFill>
                <a:schemeClr val="dk1"/>
              </a:solidFill>
            </a:endParaRPr>
          </a:p>
          <a:p>
            <a:pPr indent="-228600" lvl="0" marL="9715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4927375" y="1129775"/>
            <a:ext cx="3839100" cy="35868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311700" y="1129775"/>
            <a:ext cx="3839100" cy="3586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Metodología 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4017925" y="1427600"/>
            <a:ext cx="481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167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Las temáticas a tratar en cada audiencias se describen en un formato de texto abierto, sin una pauta clara, por lo que se plantea realizar un modelamiento de tópicos a aquella variable con el fin de luego poder observar:</a:t>
            </a:r>
            <a:endParaRPr sz="1500">
              <a:solidFill>
                <a:schemeClr val="dk1"/>
              </a:solidFill>
            </a:endParaRPr>
          </a:p>
          <a:p>
            <a:pPr indent="-316737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los tópicos más tratado por partido</a:t>
            </a:r>
            <a:endParaRPr sz="1500">
              <a:solidFill>
                <a:schemeClr val="dk1"/>
              </a:solidFill>
            </a:endParaRPr>
          </a:p>
          <a:p>
            <a:pPr indent="-316737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los tópicos más tratados por color</a:t>
            </a:r>
            <a:endParaRPr sz="1500">
              <a:solidFill>
                <a:schemeClr val="dk1"/>
              </a:solidFill>
            </a:endParaRPr>
          </a:p>
          <a:p>
            <a:pPr indent="-316737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los tópicos más tratados según los 10 lobbistas más importantes </a:t>
            </a:r>
            <a:endParaRPr sz="1500">
              <a:solidFill>
                <a:schemeClr val="dk1"/>
              </a:solidFill>
            </a:endParaRPr>
          </a:p>
          <a:p>
            <a:pPr indent="-3167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Se utilizará el modelo LDA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5508400" y="1219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Modelamiento de tópicos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31700" y="13000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Construcción de red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-530800" y="1727100"/>
            <a:ext cx="468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" sz="1350">
                <a:solidFill>
                  <a:schemeClr val="dk1"/>
                </a:solidFill>
              </a:rPr>
              <a:t>Se construye una red donde cada nodo es un/a diputado/a o un/a lobbista.</a:t>
            </a:r>
            <a:endParaRPr sz="13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" sz="1350">
                <a:solidFill>
                  <a:schemeClr val="dk1"/>
                </a:solidFill>
              </a:rPr>
              <a:t>Cada nodo tiene una serie de atributos.</a:t>
            </a:r>
            <a:endParaRPr sz="13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chemeClr val="dk1"/>
                </a:solidFill>
              </a:rPr>
              <a:t>→ Diputados: color, partido, region</a:t>
            </a:r>
            <a:endParaRPr sz="13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chemeClr val="dk1"/>
                </a:solidFill>
              </a:rPr>
              <a:t>→ Lobbista: tipo de organización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Hipótesis sobre la red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Los comportamientos de diputado/as se diferenciarán según color politico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Existirá más diversidad ideológica en las redes empresariales que en redes de interés público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Las empresariales se reunirán con los mismos diputado/as—existirá concentración en reuniones con algunos diputado/as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Hipótesis sobre los modelamiento de tópicos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Existirán diferencias en los tópicos más tratados según color politico.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Existirán diferencias de tópicos según tipo de lobbistas [Economicos (empresa, profesional); No Economicos (Academico, Interes público, particular, y religioso)].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253600" y="2212775"/>
            <a:ext cx="46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Ética de la investigación</a:t>
            </a:r>
            <a:endParaRPr sz="3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