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 Serif"/>
      <p:regular r:id="rId17"/>
      <p:bold r:id="rId18"/>
      <p:italic r:id="rId19"/>
      <p:boldItalic r:id="rId20"/>
    </p:embeddedFont>
    <p:embeddedFont>
      <p:font typeface="Roboto Serif Light"/>
      <p:regular r:id="rId21"/>
      <p:bold r:id="rId22"/>
      <p:italic r:id="rId23"/>
      <p:boldItalic r:id="rId24"/>
    </p:embeddedFont>
    <p:embeddedFont>
      <p:font typeface="Sorts Mill Goudy"/>
      <p:regular r:id="rId25"/>
      <p:italic r:id="rId26"/>
    </p:embeddedFont>
    <p:embeddedFont>
      <p:font typeface="Gill Sans"/>
      <p:regular r:id="rId27"/>
      <p:bold r:id="rId28"/>
    </p:embeddedFont>
    <p:embeddedFont>
      <p:font typeface="Roboto Serif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QKJIa2tgKuDewdnHNsnqhAx5I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Italic.fntdata"/><Relationship Id="rId22" Type="http://schemas.openxmlformats.org/officeDocument/2006/relationships/font" Target="fonts/RobotoSerifLight-bold.fntdata"/><Relationship Id="rId21" Type="http://schemas.openxmlformats.org/officeDocument/2006/relationships/font" Target="fonts/RobotoSerifLight-regular.fntdata"/><Relationship Id="rId24" Type="http://schemas.openxmlformats.org/officeDocument/2006/relationships/font" Target="fonts/RobotoSerifLight-boldItalic.fntdata"/><Relationship Id="rId23" Type="http://schemas.openxmlformats.org/officeDocument/2006/relationships/font" Target="fonts/RobotoSerif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rtsMillGoudy-italic.fntdata"/><Relationship Id="rId25" Type="http://schemas.openxmlformats.org/officeDocument/2006/relationships/font" Target="fonts/SortsMillGoudy-regular.fntdata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erif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SerifSemiBold-italic.fntdata"/><Relationship Id="rId30" Type="http://schemas.openxmlformats.org/officeDocument/2006/relationships/font" Target="fonts/RobotoSerifSemiBold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Serif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erif-regular.fntdata"/><Relationship Id="rId16" Type="http://schemas.openxmlformats.org/officeDocument/2006/relationships/slide" Target="slides/slide12.xml"/><Relationship Id="rId19" Type="http://schemas.openxmlformats.org/officeDocument/2006/relationships/font" Target="fonts/RobotoSerif-italic.fntdata"/><Relationship Id="rId18" Type="http://schemas.openxmlformats.org/officeDocument/2006/relationships/font" Target="fonts/RobotoSerif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c3ea7105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5c3ea7105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c3ea7105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5c3ea71050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2057400" y="685801"/>
            <a:ext cx="8115300" cy="3046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sz="36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2057400" y="4114800"/>
            <a:ext cx="8115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i="1"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4156001" y="-530298"/>
            <a:ext cx="3918098" cy="948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774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rts Mill Goudy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641624"/>
            <a:ext cx="10515600" cy="1448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i="1"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1346071" y="566278"/>
            <a:ext cx="9512429" cy="9654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909758" y="2057400"/>
            <a:ext cx="5031521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265408" y="2057401"/>
            <a:ext cx="5016834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6"/>
            <a:ext cx="10276552" cy="1149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b="1" i="0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2pPr>
            <a:lvl3pPr indent="-30861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3pPr>
            <a:lvl4pPr indent="-30861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4pPr>
            <a:lvl5pPr indent="-30861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3200"/>
            </a:lvl1pPr>
            <a:lvl2pPr indent="-35306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60"/>
              <a:buChar char="•"/>
              <a:defRPr sz="2800"/>
            </a:lvl2pPr>
            <a:lvl3pPr indent="-33528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20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8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4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ts Mill Goudy"/>
              <a:buNone/>
              <a:defRPr b="0" i="0" sz="3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48618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59169/pentaciencias.v5i3.58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venregistry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645200" y="2477850"/>
            <a:ext cx="54915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Sorts Mill Goudy"/>
              <a:buNone/>
            </a:pPr>
            <a:br>
              <a:rPr b="1" i="0" lang="es-CL" sz="8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br>
              <a:rPr b="1" i="0" lang="es-CL" sz="8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br>
              <a:rPr b="1" i="0" lang="es-CL" sz="8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br>
              <a:rPr b="1" i="0" lang="es-CL" sz="27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br>
              <a:rPr b="1" i="0" lang="es-CL" sz="27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r>
              <a:rPr b="1" i="0" lang="es-CL" sz="27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ANÁLISIS DE DISCURSOS SOBRE CAMBIO CLIMÁTICO EN MEDIOS PERIODÍSTICOS ONLINE: EVALUACIÓN DE DESAFÍOS Y OPORTUNIDADES </a:t>
            </a:r>
            <a:br>
              <a:rPr b="1" i="0" lang="es-CL" sz="800" u="none" cap="none" strike="noStrik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br>
              <a:rPr b="1" lang="es-CL" sz="800" cap="non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br>
              <a:rPr b="1" lang="es-CL" sz="800" cap="none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</a:br>
            <a:endParaRPr b="1" sz="800" cap="none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-125" y="4344525"/>
            <a:ext cx="67818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CL" u="none" strike="noStrike">
                <a:latin typeface="Roboto Serif Light"/>
                <a:ea typeface="Roboto Serif Light"/>
                <a:cs typeface="Roboto Serif Light"/>
                <a:sym typeface="Roboto Serif Light"/>
              </a:rPr>
              <a:t>Patricia Chandía, Jan Dimter, </a:t>
            </a:r>
            <a:endParaRPr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s-CL" u="none" strike="noStrike">
                <a:latin typeface="Roboto Serif Light"/>
                <a:ea typeface="Roboto Serif Light"/>
                <a:cs typeface="Roboto Serif Light"/>
                <a:sym typeface="Roboto Serif Light"/>
              </a:rPr>
              <a:t>Felipe Labra, Paula Reveco.</a:t>
            </a:r>
            <a:endParaRPr i="0" u="none" strike="noStrike">
              <a:latin typeface="Roboto Serif Light"/>
              <a:ea typeface="Roboto Serif Light"/>
              <a:cs typeface="Roboto Serif Light"/>
              <a:sym typeface="Roboto Serif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80"/>
              <a:buNone/>
            </a:pPr>
            <a:br>
              <a:rPr lang="es-CL">
                <a:latin typeface="Roboto Serif Light"/>
                <a:ea typeface="Roboto Serif Light"/>
                <a:cs typeface="Roboto Serif Light"/>
                <a:sym typeface="Roboto Serif Light"/>
              </a:rPr>
            </a:br>
            <a:br>
              <a:rPr lang="es-CL">
                <a:latin typeface="Roboto Serif Light"/>
                <a:ea typeface="Roboto Serif Light"/>
                <a:cs typeface="Roboto Serif Light"/>
                <a:sym typeface="Roboto Serif Light"/>
              </a:rPr>
            </a:br>
            <a:br>
              <a:rPr lang="es-CL">
                <a:latin typeface="Roboto Serif Light"/>
                <a:ea typeface="Roboto Serif Light"/>
                <a:cs typeface="Roboto Serif Light"/>
                <a:sym typeface="Roboto Serif Light"/>
              </a:rPr>
            </a:br>
            <a:br>
              <a:rPr lang="es-CL">
                <a:latin typeface="Roboto Serif Light"/>
                <a:ea typeface="Roboto Serif Light"/>
                <a:cs typeface="Roboto Serif Light"/>
                <a:sym typeface="Roboto Serif Light"/>
              </a:rPr>
            </a:br>
            <a:endParaRPr>
              <a:latin typeface="Roboto Serif Light"/>
              <a:ea typeface="Roboto Serif Light"/>
              <a:cs typeface="Roboto Serif Light"/>
              <a:sym typeface="Roboto Serif Light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15105" r="10726" t="0"/>
          <a:stretch/>
        </p:blipFill>
        <p:spPr>
          <a:xfrm>
            <a:off x="7480328" y="1393456"/>
            <a:ext cx="4025872" cy="407108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0267725" y="211025"/>
            <a:ext cx="30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latin typeface="Sorts Mill Goudy"/>
                <a:ea typeface="Sorts Mill Goudy"/>
                <a:cs typeface="Sorts Mill Goudy"/>
                <a:sym typeface="Sorts Mill Goudy"/>
              </a:rPr>
              <a:t>SICSS CHILE 2023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/>
          <p:nvPr/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rgbClr val="486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8"/>
          <p:cNvSpPr txBox="1"/>
          <p:nvPr>
            <p:ph type="title"/>
          </p:nvPr>
        </p:nvSpPr>
        <p:spPr>
          <a:xfrm>
            <a:off x="1371600" y="1371600"/>
            <a:ext cx="270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orts Mill Goudy"/>
              <a:buNone/>
            </a:pPr>
            <a:r>
              <a:rPr b="1" lang="es-CL" sz="2200">
                <a:solidFill>
                  <a:schemeClr val="lt2"/>
                </a:solidFill>
                <a:latin typeface="Roboto Serif"/>
                <a:ea typeface="Roboto Serif"/>
                <a:cs typeface="Roboto Serif"/>
                <a:sym typeface="Roboto Serif"/>
              </a:rPr>
              <a:t>APRENDIZAJES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grpSp>
        <p:nvGrpSpPr>
          <p:cNvPr id="197" name="Google Shape;197;p8"/>
          <p:cNvGrpSpPr/>
          <p:nvPr/>
        </p:nvGrpSpPr>
        <p:grpSpPr>
          <a:xfrm>
            <a:off x="5753323" y="687734"/>
            <a:ext cx="5409753" cy="5482531"/>
            <a:chOff x="343123" y="1934"/>
            <a:chExt cx="5409753" cy="5482531"/>
          </a:xfrm>
        </p:grpSpPr>
        <p:sp>
          <p:nvSpPr>
            <p:cNvPr id="198" name="Google Shape;198;p8"/>
            <p:cNvSpPr/>
            <p:nvPr/>
          </p:nvSpPr>
          <p:spPr>
            <a:xfrm>
              <a:off x="2767221" y="683984"/>
              <a:ext cx="52735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0640" y="60000"/>
                  </a:lnTo>
                </a:path>
                <a:path extrusionOk="0" h="120000" w="120000">
                  <a:moveTo>
                    <a:pt x="8936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BA67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2901872" y="608610"/>
              <a:ext cx="258054" cy="24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43123" y="1934"/>
              <a:ext cx="2425898" cy="1455539"/>
            </a:xfrm>
            <a:prstGeom prst="rect">
              <a:avLst/>
            </a:prstGeom>
            <a:solidFill>
              <a:srgbClr val="9BA67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343123" y="1934"/>
              <a:ext cx="2425898" cy="1455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775" lIns="118850" spcFirstLastPara="1" rIns="118850" wrap="square" tIns="12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Ética en el uso de los datos.</a:t>
              </a:r>
              <a:endParaRPr b="0" i="0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1556072" y="1455673"/>
              <a:ext cx="2983855" cy="52735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891"/>
                  </a:lnTo>
                  <a:lnTo>
                    <a:pt x="0" y="6389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2919936" y="1598258"/>
              <a:ext cx="256126" cy="24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3326978" y="1934"/>
              <a:ext cx="2425898" cy="1455539"/>
            </a:xfrm>
            <a:prstGeom prst="rect">
              <a:avLst/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3326978" y="1934"/>
              <a:ext cx="2425898" cy="1455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775" lIns="118850" spcFirstLastPara="1" rIns="118850" wrap="square" tIns="12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Precisión del diseño y necesidad de acotar objetivos.</a:t>
              </a:r>
              <a:endParaRPr b="0" i="0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767221" y="2697479"/>
              <a:ext cx="52735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0640" y="59999"/>
                  </a:lnTo>
                </a:path>
                <a:path extrusionOk="0" h="120000" w="120000">
                  <a:moveTo>
                    <a:pt x="89360" y="59999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76AC78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2901872" y="2622105"/>
              <a:ext cx="258054" cy="24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43123" y="2015430"/>
              <a:ext cx="2425898" cy="1455539"/>
            </a:xfrm>
            <a:prstGeom prst="rect">
              <a:avLst/>
            </a:prstGeom>
            <a:solidFill>
              <a:srgbClr val="76AC7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343123" y="2015430"/>
              <a:ext cx="2425898" cy="1455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775" lIns="118850" spcFirstLastPara="1" rIns="118850" wrap="square" tIns="12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Alcance del proyecto.</a:t>
              </a:r>
              <a:endParaRPr b="0" i="0" sz="2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1556072" y="3469169"/>
              <a:ext cx="2983855" cy="52735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891"/>
                  </a:lnTo>
                  <a:lnTo>
                    <a:pt x="0" y="6389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2919936" y="3611753"/>
              <a:ext cx="256126" cy="24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326978" y="2015430"/>
              <a:ext cx="2425898" cy="1455539"/>
            </a:xfrm>
            <a:prstGeom prst="rect">
              <a:avLst/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3326978" y="2015430"/>
              <a:ext cx="2425898" cy="1455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775" lIns="118850" spcFirstLastPara="1" rIns="118850" wrap="square" tIns="12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Viabilidad.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767221" y="4710975"/>
              <a:ext cx="52735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30640" y="60000"/>
                  </a:lnTo>
                </a:path>
                <a:path extrusionOk="0" h="120000" w="120000">
                  <a:moveTo>
                    <a:pt x="8936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2901872" y="4635601"/>
              <a:ext cx="258054" cy="242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05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343123" y="4028926"/>
              <a:ext cx="2425898" cy="145553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343123" y="4028926"/>
              <a:ext cx="2425898" cy="1455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775" lIns="118850" spcFirstLastPara="1" rIns="118850" wrap="square" tIns="12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Conocimientos específicos sobre procesamiento y visualización.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326978" y="4028926"/>
              <a:ext cx="2425898" cy="1455539"/>
            </a:xfrm>
            <a:prstGeom prst="rect">
              <a:avLst/>
            </a:prstGeom>
            <a:solidFill>
              <a:srgbClr val="9BA67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3326978" y="4028926"/>
              <a:ext cx="2425898" cy="14555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775" lIns="118850" spcFirstLastPara="1" rIns="118850" wrap="square" tIns="124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Gill Sans"/>
                <a:buNone/>
              </a:pPr>
              <a:r>
                <a:rPr b="0" i="0" lang="es-CL" sz="22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Consistencia interna.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4762500" y="1323449"/>
            <a:ext cx="60960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None/>
            </a:pPr>
            <a:r>
              <a:rPr b="1" lang="es-CL" sz="3000">
                <a:latin typeface="Roboto Serif"/>
                <a:ea typeface="Roboto Serif"/>
                <a:cs typeface="Roboto Serif"/>
                <a:sym typeface="Roboto Serif"/>
              </a:rPr>
              <a:t>PROYECCIÓN / TRABAJO FUTURO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Estructura molecular de ADN" id="227" name="Google Shape;227;p9"/>
          <p:cNvPicPr preferRelativeResize="0"/>
          <p:nvPr/>
        </p:nvPicPr>
        <p:blipFill rotWithShape="1">
          <a:blip r:embed="rId3">
            <a:alphaModFix/>
          </a:blip>
          <a:srcRect b="-1" l="28695" r="38300" t="0"/>
          <a:stretch/>
        </p:blipFill>
        <p:spPr>
          <a:xfrm>
            <a:off x="1" y="10"/>
            <a:ext cx="33908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4672977" y="2516938"/>
            <a:ext cx="62472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s-CL"/>
              <a:t>Perfeccionar el conocimiento en técnicas y métodos computacionales para el estudio de las ciencias sociales y mantener la comunicación y las redes establecidas en SICSS de modo de avanzar en alguna colaboración o bien publicación a futuro.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10"/>
          <p:cNvSpPr txBox="1"/>
          <p:nvPr>
            <p:ph type="title"/>
          </p:nvPr>
        </p:nvSpPr>
        <p:spPr>
          <a:xfrm>
            <a:off x="1371600" y="944528"/>
            <a:ext cx="94869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b="1" lang="es-CL">
                <a:latin typeface="Roboto Serif"/>
                <a:ea typeface="Roboto Serif"/>
                <a:cs typeface="Roboto Serif"/>
                <a:sym typeface="Roboto Serif"/>
              </a:rPr>
              <a:t>REFERENCIAS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37" name="Google Shape;237;p10"/>
          <p:cNvSpPr txBox="1"/>
          <p:nvPr>
            <p:ph idx="1" type="body"/>
          </p:nvPr>
        </p:nvSpPr>
        <p:spPr>
          <a:xfrm>
            <a:off x="1371600" y="2200940"/>
            <a:ext cx="9486901" cy="3577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</a:pPr>
            <a:r>
              <a:rPr lang="es-CL" sz="1700">
                <a:latin typeface="Times"/>
                <a:ea typeface="Times"/>
                <a:cs typeface="Times"/>
                <a:sym typeface="Times"/>
              </a:rPr>
              <a:t>Borraz, F. (2011) Las tecnologías de la información y el cambio climático en países en desarrollo. Lima: Diálogo regional sobre Sociedad de la Información.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</a:pPr>
            <a:r>
              <a:rPr lang="es-CL" sz="1700">
                <a:latin typeface="Times"/>
                <a:ea typeface="Times"/>
                <a:cs typeface="Times"/>
                <a:sym typeface="Times"/>
              </a:rPr>
              <a:t>Day, M. (2022) Ciencias Sociales Computacionales - Desafíos y Oportunidades. Revista Science, </a:t>
            </a:r>
            <a:r>
              <a:rPr lang="es-CL" sz="1700">
                <a:latin typeface="Arial"/>
                <a:ea typeface="Arial"/>
                <a:cs typeface="Arial"/>
                <a:sym typeface="Arial"/>
              </a:rPr>
              <a:t>Vol. 18, Año 15, p.69-74.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</a:pPr>
            <a:r>
              <a:rPr lang="es-CL" sz="1700">
                <a:latin typeface="Times"/>
                <a:ea typeface="Times"/>
                <a:cs typeface="Times"/>
                <a:sym typeface="Times"/>
              </a:rPr>
              <a:t>IPCC (2021) Climate change 2023. Synthesis Report. Summary for Policymakers.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</a:pPr>
            <a:r>
              <a:rPr lang="es-CL" sz="1700">
                <a:latin typeface="Times"/>
                <a:ea typeface="Times"/>
                <a:cs typeface="Times"/>
                <a:sym typeface="Times"/>
              </a:rPr>
              <a:t>Osejos Merino, M. ., Osejos Valencia , A. R. ., Cano Andrade , R. J., &amp; Merino Conforme, M. V. . (2023). Las (TIC) una estrategia para prevenir la contaminación ambiental . Revista Científica Arbitrada Multidisciplinaria PENTACIENCIAS, 5(3), 634–642. </a:t>
            </a:r>
            <a:r>
              <a:rPr lang="es-CL" sz="17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https://doi.org/10.59169/pentaciencias.v5i3.589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90"/>
              <a:buChar char="•"/>
            </a:pPr>
            <a:r>
              <a:rPr lang="es-CL" sz="1700">
                <a:latin typeface="Times"/>
                <a:ea typeface="Times"/>
                <a:cs typeface="Times"/>
                <a:sym typeface="Times"/>
              </a:rPr>
              <a:t>Teso-Alonso, G., y Lozano Ascencio, C. (2022). La comunicación online del Cambio Climático en España. Revista Latina de Comunicación Social, 80, 65-87. https://www.doi.org/10.4185/RLCS-2022-1531 </a:t>
            </a:r>
            <a:endParaRPr/>
          </a:p>
          <a:p>
            <a:pPr indent="-1530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90"/>
              <a:buNone/>
            </a:pPr>
            <a:r>
              <a:t/>
            </a:r>
            <a:endParaRPr sz="17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352550" y="426371"/>
            <a:ext cx="9486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b="1" lang="es-CL">
                <a:latin typeface="Roboto Serif"/>
                <a:ea typeface="Roboto Serif"/>
                <a:cs typeface="Roboto Serif"/>
                <a:sym typeface="Roboto Serif"/>
              </a:rPr>
              <a:t>PREGUNTA DE INVESTIGACIÓN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352550" y="1516650"/>
            <a:ext cx="9486900" cy="5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0598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0310"/>
              <a:buChar char="•"/>
            </a:pPr>
            <a:r>
              <a:rPr i="1" lang="es-CL" sz="2091">
                <a:latin typeface="Roboto Serif SemiBold"/>
                <a:ea typeface="Roboto Serif SemiBold"/>
                <a:cs typeface="Roboto Serif SemiBold"/>
                <a:sym typeface="Roboto Serif SemiBold"/>
              </a:rPr>
              <a:t>Antecedentes:</a:t>
            </a:r>
            <a:r>
              <a:rPr b="1" i="1" lang="es-CL"/>
              <a:t> </a:t>
            </a:r>
            <a:r>
              <a:rPr lang="es-CL"/>
              <a:t>Cambio climático (IPCC, 2023), nuevas tecnologías de información y comunicación (TICs) (Borraz, 2011), comunicación online del cambio climático (Teso-Alonso, 2022), procesos de influencia social a través de los medios de comunicación de masas: desafíos y oportunidades (Osejos, et al., 2023), análisis de discurso en prensa digital (Hasbun et al, 2017), ciencias sociales computacionales (Day, 2020). </a:t>
            </a:r>
            <a:endParaRPr/>
          </a:p>
          <a:p>
            <a:pPr indent="-220598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310"/>
              <a:buChar char="•"/>
            </a:pPr>
            <a:r>
              <a:rPr i="1" lang="es-CL" sz="2091">
                <a:latin typeface="Roboto Serif SemiBold"/>
                <a:ea typeface="Roboto Serif SemiBold"/>
                <a:cs typeface="Roboto Serif SemiBold"/>
                <a:sym typeface="Roboto Serif SemiBold"/>
              </a:rPr>
              <a:t>Pregunta</a:t>
            </a:r>
            <a:r>
              <a:rPr b="1" i="1" lang="es-CL"/>
              <a:t>: </a:t>
            </a:r>
            <a:r>
              <a:rPr lang="es-CL"/>
              <a:t>¿Cómo se caracteriza al cambio climático en los medios medios periodísticos digitales?</a:t>
            </a:r>
            <a:endParaRPr/>
          </a:p>
          <a:p>
            <a:pPr indent="-22059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310"/>
              <a:buChar char="•"/>
            </a:pPr>
            <a:r>
              <a:rPr i="1" lang="es-CL" sz="2091">
                <a:latin typeface="Roboto Serif SemiBold"/>
                <a:ea typeface="Roboto Serif SemiBold"/>
                <a:cs typeface="Roboto Serif SemiBold"/>
                <a:sym typeface="Roboto Serif SemiBold"/>
              </a:rPr>
              <a:t>Objetivo</a:t>
            </a:r>
            <a:r>
              <a:rPr b="1" i="1" lang="es-CL"/>
              <a:t>: </a:t>
            </a:r>
            <a:r>
              <a:rPr lang="es-CL"/>
              <a:t>Identificar y describir contenidos sobre cambio climático en los medios digitales </a:t>
            </a:r>
            <a:endParaRPr/>
          </a:p>
          <a:p>
            <a:pPr indent="-22059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80310"/>
              <a:buChar char="•"/>
            </a:pPr>
            <a:r>
              <a:rPr i="1" lang="es-CL" sz="2091">
                <a:latin typeface="Roboto Serif SemiBold"/>
                <a:ea typeface="Roboto Serif SemiBold"/>
                <a:cs typeface="Roboto Serif SemiBold"/>
                <a:sym typeface="Roboto Serif SemiBold"/>
              </a:rPr>
              <a:t>Área de estudio</a:t>
            </a:r>
            <a:r>
              <a:rPr lang="es-CL"/>
              <a:t>: Quintero-Puchuncaví, Mejillones y Tocopilla en Chile,  2019 a 2023.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192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70000"/>
              <a:buNone/>
            </a:pPr>
            <a:r>
              <a:t/>
            </a:r>
            <a:endParaRPr/>
          </a:p>
          <a:p>
            <a:pPr indent="-12192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85801" y="701040"/>
            <a:ext cx="10820400" cy="5471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1284850" y="1065791"/>
            <a:ext cx="6393688" cy="813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b="1" lang="es-CL">
                <a:latin typeface="Roboto Serif"/>
                <a:ea typeface="Roboto Serif"/>
                <a:cs typeface="Roboto Serif"/>
                <a:sym typeface="Roboto Serif"/>
              </a:rPr>
              <a:t>RELEVANCIA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1284850" y="2135938"/>
            <a:ext cx="6339840" cy="343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Char char="•"/>
            </a:pPr>
            <a:r>
              <a:rPr lang="es-CL"/>
              <a:t>El acceso a los contenidos de las noticias de medios digitales en las zonas de conflicto climático en Chile, permitiría </a:t>
            </a:r>
            <a:r>
              <a:rPr b="1" lang="es-CL"/>
              <a:t>evaluar críticamente </a:t>
            </a:r>
            <a:r>
              <a:rPr lang="es-CL"/>
              <a:t>el alcance que tienen para la ciudadanía y así, contribuir a una </a:t>
            </a:r>
            <a:r>
              <a:rPr b="1" lang="es-CL"/>
              <a:t>descripción actualizada</a:t>
            </a:r>
            <a:r>
              <a:rPr lang="es-CL"/>
              <a:t> de las </a:t>
            </a:r>
            <a:r>
              <a:rPr b="1" lang="es-CL"/>
              <a:t>oportunidades</a:t>
            </a:r>
            <a:r>
              <a:rPr lang="es-CL"/>
              <a:t> y </a:t>
            </a:r>
            <a:r>
              <a:rPr b="1" lang="es-CL"/>
              <a:t>desafíos </a:t>
            </a:r>
            <a:r>
              <a:rPr lang="es-CL"/>
              <a:t>que se desprenden de estos.  </a:t>
            </a:r>
            <a:endParaRPr/>
          </a:p>
        </p:txBody>
      </p:sp>
      <p:pic>
        <p:nvPicPr>
          <p:cNvPr descr="Periódico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2076450"/>
            <a:ext cx="27051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85800" y="701040"/>
            <a:ext cx="33909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orts Mill Goudy"/>
              <a:buNone/>
            </a:pPr>
            <a:r>
              <a:rPr b="1" lang="es-CL" sz="2500">
                <a:latin typeface="Roboto Serif"/>
                <a:ea typeface="Roboto Serif"/>
                <a:cs typeface="Roboto Serif"/>
                <a:sym typeface="Roboto Serif"/>
              </a:rPr>
              <a:t>DISEÑO METODOLÓGICO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grpSp>
        <p:nvGrpSpPr>
          <p:cNvPr id="112" name="Google Shape;112;p4"/>
          <p:cNvGrpSpPr/>
          <p:nvPr/>
        </p:nvGrpSpPr>
        <p:grpSpPr>
          <a:xfrm>
            <a:off x="5410200" y="703444"/>
            <a:ext cx="6096000" cy="5466985"/>
            <a:chOff x="0" y="1769"/>
            <a:chExt cx="6096000" cy="5466985"/>
          </a:xfrm>
        </p:grpSpPr>
        <p:sp>
          <p:nvSpPr>
            <p:cNvPr id="113" name="Google Shape;113;p4"/>
            <p:cNvSpPr/>
            <p:nvPr/>
          </p:nvSpPr>
          <p:spPr>
            <a:xfrm>
              <a:off x="0" y="1769"/>
              <a:ext cx="6096000" cy="75406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28105" y="171434"/>
              <a:ext cx="414736" cy="4147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70947" y="1769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870947" y="1769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9800" lIns="79800" spcFirstLastPara="1" rIns="79800" wrap="square" tIns="79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Diseño no experimental, transversal y descriptivo.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0" y="944353"/>
              <a:ext cx="6096000" cy="75406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28105" y="1114018"/>
              <a:ext cx="414736" cy="4147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0947" y="944353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870947" y="944353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9800" lIns="79800" spcFirstLastPara="1" rIns="79800" wrap="square" tIns="79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Utilización de métodos computacionales como NLP.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1886937"/>
              <a:ext cx="6096000" cy="75406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28105" y="2056602"/>
              <a:ext cx="414736" cy="4147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70947" y="1886937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870947" y="1886937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9800" lIns="79800" spcFirstLastPara="1" rIns="79800" wrap="square" tIns="79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 través de Python,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0" y="2829520"/>
              <a:ext cx="6096000" cy="75406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28105" y="2999185"/>
              <a:ext cx="414736" cy="41473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70947" y="2829520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870947" y="2829520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9800" lIns="79800" spcFirstLastPara="1" rIns="79800" wrap="square" tIns="79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Para el análisis cuantitativo (tablas de descriptivos) y 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0" y="3772104"/>
              <a:ext cx="6096000" cy="75406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28105" y="3941769"/>
              <a:ext cx="414736" cy="41473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70947" y="3772104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870947" y="3772104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9800" lIns="79800" spcFirstLastPara="1" rIns="79800" wrap="square" tIns="79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Cualitativo (análisis de contenido de los discursos de los medios). 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0" y="4714688"/>
              <a:ext cx="6096000" cy="754066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28105" y="4884353"/>
              <a:ext cx="414736" cy="41473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70947" y="4714688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70947" y="4714688"/>
              <a:ext cx="5225052" cy="754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9800" lIns="79800" spcFirstLastPara="1" rIns="79800" wrap="square" tIns="79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None/>
              </a:pPr>
              <a:r>
                <a:rPr b="0" i="0" lang="es-CL" sz="19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Con la técnica Text Based Ideal Points</a:t>
              </a:r>
              <a:endPara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86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685799" y="684431"/>
            <a:ext cx="10820401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5"/>
          <p:cNvSpPr txBox="1"/>
          <p:nvPr>
            <p:ph type="title"/>
          </p:nvPr>
        </p:nvSpPr>
        <p:spPr>
          <a:xfrm>
            <a:off x="2038350" y="684425"/>
            <a:ext cx="81153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s-CL" sz="4000" cap="non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OBTENCIÓN Y CALIDAD DE DATOS 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1952950" y="2539074"/>
            <a:ext cx="81153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None/>
            </a:pPr>
            <a:r>
              <a:rPr i="1" lang="es-CL" sz="2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Los datos de obtuvieron a través de la API de </a:t>
            </a:r>
            <a:r>
              <a:rPr i="1" lang="es-CL" sz="2800" u="sng">
                <a:solidFill>
                  <a:schemeClr val="hlink"/>
                </a:solidFill>
                <a:latin typeface="Sorts Mill Goudy"/>
                <a:ea typeface="Sorts Mill Goudy"/>
                <a:cs typeface="Sorts Mill Goudy"/>
                <a:sym typeface="Sorts Mill Goudy"/>
                <a:hlinkClick r:id="rId3"/>
              </a:rPr>
              <a:t>https://evenregistry.org/</a:t>
            </a:r>
            <a:endParaRPr i="1" sz="2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>
                <a:latin typeface="Arial"/>
                <a:ea typeface="Arial"/>
                <a:cs typeface="Arial"/>
                <a:sym typeface="Arial"/>
              </a:rPr>
              <a:t>Son datos que están disponibles en la web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>
                <a:latin typeface="Arial"/>
                <a:ea typeface="Arial"/>
                <a:cs typeface="Arial"/>
                <a:sym typeface="Arial"/>
              </a:rPr>
              <a:t>Incluyen noticias y blogs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>
                <a:latin typeface="Arial"/>
                <a:ea typeface="Arial"/>
                <a:cs typeface="Arial"/>
                <a:sym typeface="Arial"/>
              </a:rPr>
              <a:t>Se focalizará en territories y año determinado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>
                <a:latin typeface="Arial"/>
                <a:ea typeface="Arial"/>
                <a:cs typeface="Arial"/>
                <a:sym typeface="Arial"/>
              </a:rPr>
              <a:t>A través de palabras clave sobre cambio climático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1573575" y="2328100"/>
            <a:ext cx="39762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</a:pPr>
            <a:r>
              <a:rPr b="1" lang="es-CL">
                <a:latin typeface="Roboto Serif"/>
                <a:ea typeface="Roboto Serif"/>
                <a:cs typeface="Roboto Serif"/>
                <a:sym typeface="Roboto Serif"/>
              </a:rPr>
              <a:t>RESULTADOS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801" y="685800"/>
            <a:ext cx="4071761" cy="54863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type="title"/>
          </p:nvPr>
        </p:nvSpPr>
        <p:spPr>
          <a:xfrm>
            <a:off x="1573575" y="3232982"/>
            <a:ext cx="39762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Sorts Mill Goudy"/>
              <a:buNone/>
            </a:pPr>
            <a:r>
              <a:rPr lang="es-CL" sz="1979">
                <a:latin typeface="Roboto Serif Light"/>
                <a:ea typeface="Roboto Serif Light"/>
                <a:cs typeface="Roboto Serif Light"/>
                <a:sym typeface="Roboto Serif Light"/>
              </a:rPr>
              <a:t>Análisis del corpus de noticias utilizando Text Based Ideal Points (TBID)</a:t>
            </a:r>
            <a:endParaRPr sz="1979">
              <a:latin typeface="Roboto Serif Light"/>
              <a:ea typeface="Roboto Serif Light"/>
              <a:cs typeface="Roboto Serif Light"/>
              <a:sym typeface="Roboto Serif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c3ea71050_1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g25c3ea71050_1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81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g25c3ea71050_1_1"/>
          <p:cNvSpPr/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3" name="Google Shape;163;g25c3ea71050_1_1"/>
          <p:cNvPicPr preferRelativeResize="0"/>
          <p:nvPr/>
        </p:nvPicPr>
        <p:blipFill rotWithShape="1">
          <a:blip r:embed="rId3">
            <a:alphaModFix/>
          </a:blip>
          <a:srcRect b="44001" l="0" r="0" t="0"/>
          <a:stretch/>
        </p:blipFill>
        <p:spPr>
          <a:xfrm>
            <a:off x="1676494" y="762000"/>
            <a:ext cx="7058576" cy="53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c3ea71050_1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g25c3ea71050_1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181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g25c3ea71050_1_9"/>
          <p:cNvSpPr/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1" name="Google Shape;171;g25c3ea71050_1_9"/>
          <p:cNvPicPr preferRelativeResize="0"/>
          <p:nvPr/>
        </p:nvPicPr>
        <p:blipFill rotWithShape="1">
          <a:blip r:embed="rId3">
            <a:alphaModFix/>
          </a:blip>
          <a:srcRect b="0" l="0" r="0" t="49415"/>
          <a:stretch/>
        </p:blipFill>
        <p:spPr>
          <a:xfrm>
            <a:off x="1492775" y="725150"/>
            <a:ext cx="8049426" cy="5486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rgbClr val="486181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685800" y="701040"/>
            <a:ext cx="33909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Sorts Mill Goudy"/>
              <a:buNone/>
            </a:pPr>
            <a:r>
              <a:rPr b="1" lang="es-CL" sz="2700">
                <a:latin typeface="Roboto Serif"/>
                <a:ea typeface="Roboto Serif"/>
                <a:cs typeface="Roboto Serif"/>
                <a:sym typeface="Roboto Serif"/>
              </a:rPr>
              <a:t>ÉTICA DE INVESTIGACIÓN 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grpSp>
        <p:nvGrpSpPr>
          <p:cNvPr id="178" name="Google Shape;178;p7"/>
          <p:cNvGrpSpPr/>
          <p:nvPr/>
        </p:nvGrpSpPr>
        <p:grpSpPr>
          <a:xfrm>
            <a:off x="5410200" y="702342"/>
            <a:ext cx="6096000" cy="5469189"/>
            <a:chOff x="0" y="667"/>
            <a:chExt cx="6096000" cy="5469189"/>
          </a:xfrm>
        </p:grpSpPr>
        <p:sp>
          <p:nvSpPr>
            <p:cNvPr id="179" name="Google Shape;179;p7"/>
            <p:cNvSpPr/>
            <p:nvPr/>
          </p:nvSpPr>
          <p:spPr>
            <a:xfrm>
              <a:off x="0" y="667"/>
              <a:ext cx="6096000" cy="1562625"/>
            </a:xfrm>
            <a:prstGeom prst="roundRect">
              <a:avLst>
                <a:gd fmla="val 10000" name="adj"/>
              </a:avLst>
            </a:prstGeom>
            <a:solidFill>
              <a:srgbClr val="9BA6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472694" y="352258"/>
              <a:ext cx="859444" cy="8594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804832" y="667"/>
              <a:ext cx="4291167" cy="156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1804832" y="667"/>
              <a:ext cx="4291167" cy="156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375" lIns="165375" spcFirstLastPara="1" rIns="165375" wrap="square" tIns="16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Es muy importante conocer la fuente de los datos, la autoría y los permisos éticos que se requieren para su utilización, de acuerdo con las licencias existentes.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0" y="1953949"/>
              <a:ext cx="6096000" cy="1562625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472694" y="2305540"/>
              <a:ext cx="859444" cy="8594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804832" y="1953949"/>
              <a:ext cx="4291167" cy="156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1804832" y="1953949"/>
              <a:ext cx="4291167" cy="156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375" lIns="165375" spcFirstLastPara="1" rIns="165375" wrap="square" tIns="16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También es importante, las consideraciones éticas en el procesamiento y almacenamiento de la información producida por el proyecto.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0" y="3907231"/>
              <a:ext cx="6096000" cy="1562625"/>
            </a:xfrm>
            <a:prstGeom prst="roundRect">
              <a:avLst>
                <a:gd fmla="val 10000" name="adj"/>
              </a:avLst>
            </a:prstGeom>
            <a:solidFill>
              <a:srgbClr val="76AC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72694" y="4258822"/>
              <a:ext cx="859444" cy="85944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804832" y="3907231"/>
              <a:ext cx="4291167" cy="156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1804832" y="3907231"/>
              <a:ext cx="4291167" cy="1562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375" lIns="165375" spcFirstLastPara="1" rIns="165375" wrap="square" tIns="165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s-CL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Y por último, la consciencia respecto de los propios sesgos asociados al rol de investigador/a. 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ssicFram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2023-07-27T14:46:22Z</dcterms:created>
  <dc:creator>Paula Reveco</dc:creator>
</cp:coreProperties>
</file>