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9" r:id="rId3"/>
    <p:sldId id="257" r:id="rId4"/>
    <p:sldId id="265" r:id="rId5"/>
    <p:sldId id="267" r:id="rId6"/>
    <p:sldId id="266" r:id="rId7"/>
    <p:sldId id="268" r:id="rId8"/>
    <p:sldId id="269" r:id="rId9"/>
    <p:sldId id="272" r:id="rId10"/>
    <p:sldId id="271" r:id="rId11"/>
    <p:sldId id="263" r:id="rId12"/>
    <p:sldId id="258" r:id="rId13"/>
    <p:sldId id="262" r:id="rId14"/>
    <p:sldId id="270" r:id="rId15"/>
    <p:sldId id="260" r:id="rId16"/>
    <p:sldId id="26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B8FDD-2A14-FD9D-6A30-7302E9911D34}" v="38" dt="2023-07-27T17:03:36.505"/>
    <p1510:client id="{30A72FCE-96EE-A19F-A1F0-90E4053D7277}" v="702" dt="2023-07-27T16:52:27.624"/>
    <p1510:client id="{B5B68085-04AB-8128-868C-D79A32ACE2F9}" v="15" dt="2023-07-27T16:22:03.623"/>
    <p1510:client id="{FCC68038-CC4C-48E8-BC1F-5D1CB92321C0}" v="984" dt="2023-07-27T18:08:29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3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carrasco.shinyapps.io/app-exampl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verse/index.html" TargetMode="External"/><Relationship Id="rId2" Type="http://schemas.openxmlformats.org/officeDocument/2006/relationships/hyperlink" Target="https://cran.r-project.org/web/packages/shin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r-project.org/web/packages/sf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A628A230-0414-8481-7B14-54569715C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40" b="1009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2B4F5-EA82-229F-DA88-B8344B11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pPr algn="ctr"/>
            <a:r>
              <a:rPr lang="es-ES" sz="3200">
                <a:solidFill>
                  <a:schemeClr val="bg1"/>
                </a:solidFill>
              </a:rPr>
              <a:t>EDU*VIZ</a:t>
            </a:r>
            <a:br>
              <a:rPr lang="es-ES" sz="3200">
                <a:solidFill>
                  <a:schemeClr val="tx1"/>
                </a:solidFill>
              </a:rPr>
            </a:br>
            <a:br>
              <a:rPr lang="es-ES" sz="3200">
                <a:solidFill>
                  <a:schemeClr val="tx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Visualizamos datos para abrir la discusión sobre desigualdad educativa</a:t>
            </a:r>
            <a:endParaRPr lang="es-CL" sz="32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7374B-340E-70DC-E049-874BB4E55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589" y="5391767"/>
            <a:ext cx="4401589" cy="903513"/>
          </a:xfrm>
        </p:spPr>
        <p:txBody>
          <a:bodyPr>
            <a:normAutofit fontScale="92500"/>
          </a:bodyPr>
          <a:lstStyle/>
          <a:p>
            <a:pPr algn="ctr">
              <a:lnSpc>
                <a:spcPct val="170000"/>
              </a:lnSpc>
            </a:pPr>
            <a:r>
              <a:rPr lang="es-ES" sz="1200" b="1">
                <a:solidFill>
                  <a:srgbClr val="FFFFFF"/>
                </a:solidFill>
              </a:rPr>
              <a:t>Roberto </a:t>
            </a:r>
            <a:r>
              <a:rPr lang="es-ES" sz="1200" b="1" err="1">
                <a:solidFill>
                  <a:srgbClr val="FFFFFF"/>
                </a:solidFill>
              </a:rPr>
              <a:t>Cantillán</a:t>
            </a:r>
            <a:r>
              <a:rPr lang="es-CL" sz="1200" b="1">
                <a:solidFill>
                  <a:srgbClr val="FFFFFF"/>
                </a:solidFill>
              </a:rPr>
              <a:t> – Kevin Carrasco-</a:t>
            </a:r>
          </a:p>
          <a:p>
            <a:pPr algn="ctr">
              <a:lnSpc>
                <a:spcPct val="170000"/>
              </a:lnSpc>
            </a:pPr>
            <a:r>
              <a:rPr lang="es-CL" sz="1200" b="1">
                <a:solidFill>
                  <a:srgbClr val="FFFFFF"/>
                </a:solidFill>
              </a:rPr>
              <a:t>Ximena Catalán- Valentina González – Javiera Rosell</a:t>
            </a:r>
            <a:endParaRPr lang="es-ES" sz="1200" b="1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8C3C2D-620E-5FC4-C030-6E3477786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24"/>
          <a:stretch/>
        </p:blipFill>
        <p:spPr>
          <a:xfrm>
            <a:off x="71120" y="6325326"/>
            <a:ext cx="4653280" cy="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5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FBD7-6760-67CF-F10B-830B0370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320-FBE1-FE79-0E6A-322C877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984203"/>
            <a:ext cx="9493250" cy="40065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1D0CA9-D357-E55D-6A49-0B23C857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29" y="2155372"/>
            <a:ext cx="6531428" cy="298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2409B-7788-5D02-91E3-6492E811D08C}"/>
              </a:ext>
            </a:extLst>
          </p:cNvPr>
          <p:cNvSpPr txBox="1"/>
          <p:nvPr/>
        </p:nvSpPr>
        <p:spPr>
          <a:xfrm>
            <a:off x="1494972" y="5450114"/>
            <a:ext cx="7010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https://kevincarrasco.shinyapps.io/app-example/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02979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44E8C-E834-88E3-A3EF-7555807F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Reflexiones éticas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5AEF4-4F3E-CF8D-959F-23098FC0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CL"/>
          </a:p>
          <a:p>
            <a:r>
              <a:rPr lang="es-CL"/>
              <a:t>Cuidado en la segregación y revictimización de ciertos grupos sociales.</a:t>
            </a:r>
          </a:p>
          <a:p>
            <a:r>
              <a:rPr lang="es-CL"/>
              <a:t>Verificación de calidad de los datos y relevancia de las asociaciones presentadas.</a:t>
            </a:r>
          </a:p>
        </p:txBody>
      </p:sp>
    </p:spTree>
    <p:extLst>
      <p:ext uri="{BB962C8B-B14F-4D97-AF65-F5344CB8AC3E}">
        <p14:creationId xmlns:p14="http://schemas.microsoft.com/office/powerpoint/2010/main" val="68786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AC73-8AFC-B009-00E5-5502294C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Proyección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DE020-CCF5-A1D6-9297-6E59E48F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Nuestro proyecto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 usa la visualización de </a:t>
            </a: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datos sobre educación de carácter público, pero visibilizando además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desigualdades estructurales asociadas.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  <a:endParaRPr lang="es-ES">
              <a:effectLst/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La información pública actualmente visualizada se orienta a presentar datos sobre resultados educativos, pero no sensibiliza en relación con qué aspectos puedan estar afectando estos resultados.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</a:p>
          <a:p>
            <a:pPr algn="just"/>
            <a:r>
              <a:rPr lang="es-ES">
                <a:latin typeface="Consolas"/>
                <a:cs typeface="Times New Roman"/>
              </a:rPr>
              <a:t>Determinantes de los resultados educativos se abordan usualmente con comentarios de expertos. Pero una imagen vale más que mil palabras….</a:t>
            </a:r>
            <a:r>
              <a:rPr lang="es-ES" sz="1800">
                <a:latin typeface="Calibri"/>
                <a:cs typeface="Times New Roman"/>
              </a:rPr>
              <a:t> </a:t>
            </a:r>
          </a:p>
          <a:p>
            <a:pPr marL="0" indent="0" algn="just">
              <a:buNone/>
            </a:pPr>
            <a:endParaRPr lang="es-ES" sz="180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9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E21C-2464-4B03-C85D-FFF65424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Otras temáticas para visualizar</a:t>
            </a:r>
            <a:endParaRPr lang="es-CL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58AD4-1B32-5BF0-5A91-B06B13A6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CL">
              <a:effectLst/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IVE y resultados SIMCE (dependencia educativa pone en foco en la administración)</a:t>
            </a:r>
            <a:endParaRPr lang="es-CL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Oferta educativa local y resultados SIMCE</a:t>
            </a:r>
            <a:endParaRPr lang="es-CL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Oferta educativa local y acceso a la educación superior</a:t>
            </a:r>
            <a:endParaRPr lang="es-CL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Proporciones de grupos de acuerdo con distintos resultados educativos</a:t>
            </a:r>
            <a:endParaRPr lang="es-CL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97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3B5AF-C833-05E0-B9E3-BCE539FB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D8D3F-D9B8-BADA-CA30-0387E63F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1050">
                <a:ea typeface="+mn-lt"/>
                <a:cs typeface="+mn-lt"/>
              </a:rPr>
              <a:t>Chang, W., Cheng, J., Allaire, J. J., Sievert, C., Schloerke, B., Xie, Y., Allen, J., McPherson, J., Dipert, A., Borges, B., RStudio, library),  jQuery F. (jQuery library and jQuery U., inst/www/shared/jquery-AUTHORS.txt),  jQuery contributors (jQuery library; authors listed in, inst/www/shared/jqueryui/AUTHORS.txt),  jQuery U. contributors (jQuery U. library; authors listed in, library), M. O. (Bootstrap, library), J. T. (Bootstrap, library), B. contributors (Bootstrap, Twitter, library), I. (Bootstrap, … R), R. C. T. (tar implementation from. (2023). shiny: Web Application Framework for R (1.7.4.1) [Computer software]. </a:t>
            </a:r>
            <a:r>
              <a:rPr lang="es-ES" sz="1050">
                <a:ea typeface="+mn-lt"/>
                <a:cs typeface="+mn-lt"/>
                <a:hlinkClick r:id="rId2"/>
              </a:rPr>
              <a:t>https://cran.r-project.org/web/packages/shiny/index.html</a:t>
            </a:r>
            <a:endParaRPr lang="es-ES" sz="1050">
              <a:ea typeface="+mn-lt"/>
              <a:cs typeface="+mn-lt"/>
            </a:endParaRPr>
          </a:p>
          <a:p>
            <a:endParaRPr lang="es-ES" sz="1050">
              <a:ea typeface="+mn-lt"/>
              <a:cs typeface="+mn-lt"/>
            </a:endParaRPr>
          </a:p>
          <a:p>
            <a:r>
              <a:rPr lang="es-ES" sz="1100" err="1">
                <a:ea typeface="+mn-lt"/>
                <a:cs typeface="+mn-lt"/>
              </a:rPr>
              <a:t>Wickham</a:t>
            </a:r>
            <a:r>
              <a:rPr lang="es-ES" sz="1100">
                <a:ea typeface="+mn-lt"/>
                <a:cs typeface="+mn-lt"/>
              </a:rPr>
              <a:t>, H., &amp; </a:t>
            </a:r>
            <a:r>
              <a:rPr lang="es-ES" sz="1100" err="1">
                <a:ea typeface="+mn-lt"/>
                <a:cs typeface="+mn-lt"/>
              </a:rPr>
              <a:t>RStudio</a:t>
            </a:r>
            <a:r>
              <a:rPr lang="es-ES" sz="1100">
                <a:ea typeface="+mn-lt"/>
                <a:cs typeface="+mn-lt"/>
              </a:rPr>
              <a:t>. (2023). </a:t>
            </a:r>
            <a:r>
              <a:rPr lang="es-ES" sz="1100" err="1">
                <a:ea typeface="+mn-lt"/>
                <a:cs typeface="+mn-lt"/>
              </a:rPr>
              <a:t>tidyverse</a:t>
            </a:r>
            <a:r>
              <a:rPr lang="es-ES" sz="1100">
                <a:ea typeface="+mn-lt"/>
                <a:cs typeface="+mn-lt"/>
              </a:rPr>
              <a:t>: </a:t>
            </a:r>
            <a:r>
              <a:rPr lang="es-ES" sz="1100" err="1">
                <a:ea typeface="+mn-lt"/>
                <a:cs typeface="+mn-lt"/>
              </a:rPr>
              <a:t>Easily</a:t>
            </a:r>
            <a:r>
              <a:rPr lang="es-ES" sz="1100">
                <a:ea typeface="+mn-lt"/>
                <a:cs typeface="+mn-lt"/>
              </a:rPr>
              <a:t> </a:t>
            </a:r>
            <a:r>
              <a:rPr lang="es-ES" sz="1100" err="1">
                <a:ea typeface="+mn-lt"/>
                <a:cs typeface="+mn-lt"/>
              </a:rPr>
              <a:t>Install</a:t>
            </a:r>
            <a:r>
              <a:rPr lang="es-ES" sz="1100">
                <a:ea typeface="+mn-lt"/>
                <a:cs typeface="+mn-lt"/>
              </a:rPr>
              <a:t> and Load </a:t>
            </a:r>
            <a:r>
              <a:rPr lang="es-ES" sz="1100" err="1">
                <a:ea typeface="+mn-lt"/>
                <a:cs typeface="+mn-lt"/>
              </a:rPr>
              <a:t>the</a:t>
            </a:r>
            <a:r>
              <a:rPr lang="es-ES" sz="1100">
                <a:ea typeface="+mn-lt"/>
                <a:cs typeface="+mn-lt"/>
              </a:rPr>
              <a:t> “</a:t>
            </a:r>
            <a:r>
              <a:rPr lang="es-ES" sz="1100" err="1">
                <a:ea typeface="+mn-lt"/>
                <a:cs typeface="+mn-lt"/>
              </a:rPr>
              <a:t>Tidyverse</a:t>
            </a:r>
            <a:r>
              <a:rPr lang="es-ES" sz="1100">
                <a:ea typeface="+mn-lt"/>
                <a:cs typeface="+mn-lt"/>
              </a:rPr>
              <a:t>” (2.0.0) [</a:t>
            </a:r>
            <a:r>
              <a:rPr lang="es-ES" sz="1100" err="1">
                <a:ea typeface="+mn-lt"/>
                <a:cs typeface="+mn-lt"/>
              </a:rPr>
              <a:t>Computer</a:t>
            </a:r>
            <a:r>
              <a:rPr lang="es-ES" sz="1100">
                <a:ea typeface="+mn-lt"/>
                <a:cs typeface="+mn-lt"/>
              </a:rPr>
              <a:t> software]. </a:t>
            </a:r>
            <a:r>
              <a:rPr lang="es-ES" sz="1100">
                <a:ea typeface="+mn-lt"/>
                <a:cs typeface="+mn-lt"/>
                <a:hlinkClick r:id="rId3"/>
              </a:rPr>
              <a:t>https://cran.r-project.org/web/packages/tidyverse/index.html</a:t>
            </a:r>
            <a:endParaRPr lang="es-ES" sz="1100"/>
          </a:p>
          <a:p>
            <a:r>
              <a:rPr lang="es-ES" sz="1100" err="1">
                <a:ea typeface="+mn-lt"/>
                <a:cs typeface="+mn-lt"/>
              </a:rPr>
              <a:t>Pebesma</a:t>
            </a:r>
            <a:r>
              <a:rPr lang="es-ES" sz="1100">
                <a:ea typeface="+mn-lt"/>
                <a:cs typeface="+mn-lt"/>
              </a:rPr>
              <a:t>, E., </a:t>
            </a:r>
            <a:r>
              <a:rPr lang="es-ES" sz="1100" err="1">
                <a:ea typeface="+mn-lt"/>
                <a:cs typeface="+mn-lt"/>
              </a:rPr>
              <a:t>Bivand</a:t>
            </a:r>
            <a:r>
              <a:rPr lang="es-ES" sz="1100">
                <a:ea typeface="+mn-lt"/>
                <a:cs typeface="+mn-lt"/>
              </a:rPr>
              <a:t>, R., Racine, E., Sumner, M., Cook, I., </a:t>
            </a:r>
            <a:r>
              <a:rPr lang="es-ES" sz="1100" err="1">
                <a:ea typeface="+mn-lt"/>
                <a:cs typeface="+mn-lt"/>
              </a:rPr>
              <a:t>Keitt</a:t>
            </a:r>
            <a:r>
              <a:rPr lang="es-ES" sz="1100">
                <a:ea typeface="+mn-lt"/>
                <a:cs typeface="+mn-lt"/>
              </a:rPr>
              <a:t>, T., Lovelace, R., </a:t>
            </a:r>
            <a:r>
              <a:rPr lang="es-ES" sz="1100" err="1">
                <a:ea typeface="+mn-lt"/>
                <a:cs typeface="+mn-lt"/>
              </a:rPr>
              <a:t>Wickham</a:t>
            </a:r>
            <a:r>
              <a:rPr lang="es-ES" sz="1100">
                <a:ea typeface="+mn-lt"/>
                <a:cs typeface="+mn-lt"/>
              </a:rPr>
              <a:t>, H., </a:t>
            </a:r>
            <a:r>
              <a:rPr lang="es-ES" sz="1100" err="1">
                <a:ea typeface="+mn-lt"/>
                <a:cs typeface="+mn-lt"/>
              </a:rPr>
              <a:t>Ooms</a:t>
            </a:r>
            <a:r>
              <a:rPr lang="es-ES" sz="1100">
                <a:ea typeface="+mn-lt"/>
                <a:cs typeface="+mn-lt"/>
              </a:rPr>
              <a:t>, J., Müller, K., Pedersen, T. L., </a:t>
            </a:r>
            <a:r>
              <a:rPr lang="es-ES" sz="1100" err="1">
                <a:ea typeface="+mn-lt"/>
                <a:cs typeface="+mn-lt"/>
              </a:rPr>
              <a:t>Baston</a:t>
            </a:r>
            <a:r>
              <a:rPr lang="es-ES" sz="1100">
                <a:ea typeface="+mn-lt"/>
                <a:cs typeface="+mn-lt"/>
              </a:rPr>
              <a:t>, D., &amp; </a:t>
            </a:r>
            <a:r>
              <a:rPr lang="es-ES" sz="1100" err="1">
                <a:ea typeface="+mn-lt"/>
                <a:cs typeface="+mn-lt"/>
              </a:rPr>
              <a:t>Dunnington</a:t>
            </a:r>
            <a:r>
              <a:rPr lang="es-ES" sz="1100">
                <a:ea typeface="+mn-lt"/>
                <a:cs typeface="+mn-lt"/>
              </a:rPr>
              <a:t>, D. (2023). </a:t>
            </a:r>
            <a:r>
              <a:rPr lang="es-ES" sz="1100" err="1">
                <a:ea typeface="+mn-lt"/>
                <a:cs typeface="+mn-lt"/>
              </a:rPr>
              <a:t>sf</a:t>
            </a:r>
            <a:r>
              <a:rPr lang="es-ES" sz="1100">
                <a:ea typeface="+mn-lt"/>
                <a:cs typeface="+mn-lt"/>
              </a:rPr>
              <a:t>: Simple </a:t>
            </a:r>
            <a:r>
              <a:rPr lang="es-ES" sz="1100" err="1">
                <a:ea typeface="+mn-lt"/>
                <a:cs typeface="+mn-lt"/>
              </a:rPr>
              <a:t>Features</a:t>
            </a:r>
            <a:r>
              <a:rPr lang="es-ES" sz="1100">
                <a:ea typeface="+mn-lt"/>
                <a:cs typeface="+mn-lt"/>
              </a:rPr>
              <a:t> </a:t>
            </a:r>
            <a:r>
              <a:rPr lang="es-ES" sz="1100" err="1">
                <a:ea typeface="+mn-lt"/>
                <a:cs typeface="+mn-lt"/>
              </a:rPr>
              <a:t>for</a:t>
            </a:r>
            <a:r>
              <a:rPr lang="es-ES" sz="1100">
                <a:ea typeface="+mn-lt"/>
                <a:cs typeface="+mn-lt"/>
              </a:rPr>
              <a:t> R (1.0-14) [</a:t>
            </a:r>
            <a:r>
              <a:rPr lang="es-ES" sz="1100" err="1">
                <a:ea typeface="+mn-lt"/>
                <a:cs typeface="+mn-lt"/>
              </a:rPr>
              <a:t>Computer</a:t>
            </a:r>
            <a:r>
              <a:rPr lang="es-ES" sz="1100">
                <a:ea typeface="+mn-lt"/>
                <a:cs typeface="+mn-lt"/>
              </a:rPr>
              <a:t> software]. </a:t>
            </a:r>
            <a:r>
              <a:rPr lang="es-ES" sz="1100">
                <a:ea typeface="+mn-lt"/>
                <a:cs typeface="+mn-lt"/>
                <a:hlinkClick r:id="rId4"/>
              </a:rPr>
              <a:t>https://cloud.r-project.org/web/packages/sf/index.html</a:t>
            </a:r>
            <a:endParaRPr lang="es-ES" sz="1100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92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ACE1-B57A-B0B9-F3FC-E755E16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 propuesta de valor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29721-99EE-A419-8C46-03CF7448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Edu*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un enfoque exploratorio y descriptivo, pero la selección de variables se basa en investigación previa en el área: esto nos diferencia de otros proyectos de ciencia de datos. </a:t>
            </a:r>
          </a:p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otro lado, nos interesa comunicar información relevante en un lenguaje sencillo y relaciones que puedan ser visualizadas con facilidad: esto nos diferencia de la investigación académica.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638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E964-78AC-F7F0-6DD6-3FEAF21D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Desafíos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F9AF1-9FE7-1DA8-646F-C2CA6FE1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Mejorar la visualización (gráfica)</a:t>
            </a:r>
            <a:endParaRPr lang="es-CL" sz="18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Generar indicadores de </a:t>
            </a:r>
            <a:r>
              <a:rPr lang="es-ES" sz="1800">
                <a:latin typeface="Calibri"/>
                <a:ea typeface="Calibri" panose="020F0502020204030204" pitchFamily="34" charset="0"/>
                <a:cs typeface="Times New Roman"/>
              </a:rPr>
              <a:t>desigualdad</a:t>
            </a:r>
            <a:r>
              <a:rPr lang="es-E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educativa para visualizar</a:t>
            </a:r>
            <a:endParaRPr lang="es-CL" sz="18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Probar la herramienta con usuarios finales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Disponibilizar</a:t>
            </a:r>
            <a:r>
              <a:rPr lang="es-E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(sitio web)</a:t>
            </a:r>
            <a:endParaRPr lang="es-CL" sz="18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BEE6A-C86C-8290-F203-370FF82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Primer prototipo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F0A01-419E-8300-702B-888B31F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ffectLst/>
                <a:latin typeface="Calibri"/>
                <a:ea typeface="Calibri" panose="020F0502020204030204" pitchFamily="34" charset="0"/>
                <a:cs typeface="Times New Roman"/>
              </a:rPr>
              <a:t>El primer visualizador desarrollado en el marco del proyecto se enfoca en visualizar la correlación entre los resultados SIMCE y los niveles de contaminación ambiental a los que se ven enfrentado los establecimientos y sus estudiantes.</a:t>
            </a:r>
            <a:r>
              <a:rPr lang="es-ES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E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>
                <a:effectLst/>
                <a:latin typeface="Calibri"/>
                <a:ea typeface="Calibri" panose="020F0502020204030204" pitchFamily="34" charset="0"/>
                <a:cs typeface="Times New Roman"/>
              </a:rPr>
              <a:t>Se presenta un gráfico de disper</a:t>
            </a:r>
            <a:r>
              <a:rPr lang="es-ES">
                <a:latin typeface="Calibri"/>
                <a:ea typeface="Calibri" panose="020F0502020204030204" pitchFamily="34" charset="0"/>
                <a:cs typeface="Times New Roman"/>
              </a:rPr>
              <a:t>sión considerando ambas variables. El usuario puede seleccionar el año. </a:t>
            </a:r>
            <a:endParaRPr lang="es-CL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1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5039EC-2DD4-E06B-C511-2591F684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3" y="2729199"/>
            <a:ext cx="5580970" cy="1863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506CE0-809B-A9CC-18F2-C37025F81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04" b="37240"/>
          <a:stretch/>
        </p:blipFill>
        <p:spPr>
          <a:xfrm>
            <a:off x="6401789" y="1849815"/>
            <a:ext cx="5418890" cy="34181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156B46-1739-8AC7-79DE-7046FD8E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00242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DBC1B-71F7-39B5-6941-B3EDC7C6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895" y="2003812"/>
            <a:ext cx="9493250" cy="4006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Los resultados educativos son uno de los temas de mayor interés público.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  <a:endParaRPr lang="es-ES">
              <a:effectLst/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Ranking, listas, tendencias, mapas.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 Los vemos en prensa, comentados en radio y en televisión.</a:t>
            </a:r>
            <a:r>
              <a:rPr lang="es-ES">
                <a:latin typeface="Consolas"/>
                <a:ea typeface="Calibri" panose="020F0502020204030204" pitchFamily="34" charset="0"/>
                <a:cs typeface="Times New Roman"/>
              </a:rPr>
              <a:t> </a:t>
            </a:r>
            <a:endParaRPr lang="es-ES">
              <a:effectLst/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>
                <a:effectLst/>
                <a:latin typeface="Consolas"/>
                <a:ea typeface="Calibri" panose="020F0502020204030204" pitchFamily="34" charset="0"/>
                <a:cs typeface="Times New Roman"/>
              </a:rPr>
              <a:t>Sin embargo, pocas veces se presentan estos resultados de modo de abrir la discusión a los determinantes de estos resultados. Y cuando se hace…</a:t>
            </a:r>
            <a:endParaRPr lang="es-CL">
              <a:latin typeface="Consolas"/>
              <a:cs typeface="Times New Roman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8E7338-2301-358A-3942-F9DD920A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63" y="3942670"/>
            <a:ext cx="3981302" cy="2389678"/>
          </a:xfrm>
          <a:prstGeom prst="rect">
            <a:avLst/>
          </a:prstGeom>
        </p:spPr>
      </p:pic>
      <p:pic>
        <p:nvPicPr>
          <p:cNvPr id="11" name="Picture 2" descr="Resultado de imagen de mapa semaforo simce">
            <a:extLst>
              <a:ext uri="{FF2B5EF4-FFF2-40B4-BE49-F238E27FC236}">
                <a16:creationId xmlns:a16="http://schemas.microsoft.com/office/drawing/2014/main" id="{040917E3-C163-A05E-75F6-5CAA590C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1" y="3882319"/>
            <a:ext cx="4576887" cy="23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8BF134-BB3D-5D82-3B27-2CBCE396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err="1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4884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472D-D164-5B03-0FB8-21DB1D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Problemática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AD7B-C446-0946-5136-2E1DBADE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Consolas"/>
                <a:cs typeface="Calibri"/>
              </a:rPr>
              <a:t>¿</a:t>
            </a:r>
            <a:r>
              <a:rPr lang="en-US" sz="1800" dirty="0" err="1">
                <a:latin typeface="Consolas"/>
                <a:cs typeface="Calibri"/>
              </a:rPr>
              <a:t>Cómo</a:t>
            </a:r>
            <a:r>
              <a:rPr lang="en-US" sz="1800" dirty="0">
                <a:latin typeface="Consolas"/>
                <a:cs typeface="Calibri"/>
              </a:rPr>
              <a:t> se </a:t>
            </a:r>
            <a:r>
              <a:rPr lang="en-US" sz="1800" dirty="0" err="1">
                <a:latin typeface="Consolas"/>
                <a:cs typeface="Calibri"/>
              </a:rPr>
              <a:t>asocian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los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niveles</a:t>
            </a:r>
            <a:r>
              <a:rPr lang="en-US" sz="1800" dirty="0">
                <a:latin typeface="Consolas"/>
                <a:cs typeface="Calibri"/>
              </a:rPr>
              <a:t> de </a:t>
            </a:r>
            <a:r>
              <a:rPr lang="en-US" sz="1800" dirty="0" err="1">
                <a:latin typeface="Consolas"/>
                <a:cs typeface="Calibri"/>
              </a:rPr>
              <a:t>contaminación</a:t>
            </a:r>
            <a:r>
              <a:rPr lang="en-US" sz="1800" dirty="0">
                <a:latin typeface="Consolas"/>
                <a:cs typeface="Calibri"/>
              </a:rPr>
              <a:t> con </a:t>
            </a:r>
            <a:r>
              <a:rPr lang="en-US" sz="1800" dirty="0" err="1">
                <a:latin typeface="Consolas"/>
                <a:cs typeface="Calibri"/>
              </a:rPr>
              <a:t>el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desempeño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académico</a:t>
            </a:r>
            <a:r>
              <a:rPr lang="en-US" sz="1800" dirty="0">
                <a:latin typeface="Consolas"/>
                <a:cs typeface="Calibri"/>
              </a:rPr>
              <a:t> de </a:t>
            </a:r>
            <a:r>
              <a:rPr lang="en-US" sz="1800" dirty="0" err="1">
                <a:latin typeface="Consolas"/>
                <a:cs typeface="Calibri"/>
              </a:rPr>
              <a:t>los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estudiantes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en</a:t>
            </a:r>
            <a:r>
              <a:rPr lang="en-US" sz="1800" dirty="0">
                <a:latin typeface="Consolas"/>
                <a:cs typeface="Calibri"/>
              </a:rPr>
              <a:t> Chile?</a:t>
            </a:r>
          </a:p>
          <a:p>
            <a:r>
              <a:rPr lang="en-US" sz="1800" dirty="0" err="1">
                <a:latin typeface="Consolas"/>
                <a:cs typeface="Calibri"/>
              </a:rPr>
              <a:t>Hipótesis</a:t>
            </a:r>
            <a:r>
              <a:rPr lang="en-US" sz="1800" dirty="0">
                <a:latin typeface="Consolas"/>
                <a:cs typeface="Calibri"/>
              </a:rPr>
              <a:t>: </a:t>
            </a:r>
          </a:p>
          <a:p>
            <a:pPr marL="228600" lvl="1" indent="0">
              <a:buNone/>
            </a:pPr>
            <a:r>
              <a:rPr lang="en-US" sz="1600" dirty="0" err="1">
                <a:latin typeface="Consolas"/>
                <a:cs typeface="Calibri"/>
              </a:rPr>
              <a:t>Asociación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negativa</a:t>
            </a:r>
            <a:r>
              <a:rPr lang="en-US" sz="1600" dirty="0">
                <a:latin typeface="Consolas"/>
                <a:cs typeface="Calibri"/>
              </a:rPr>
              <a:t> entre </a:t>
            </a:r>
            <a:r>
              <a:rPr lang="en-US" sz="1600" dirty="0" err="1">
                <a:latin typeface="Consolas"/>
                <a:cs typeface="Calibri"/>
              </a:rPr>
              <a:t>exposición</a:t>
            </a:r>
            <a:r>
              <a:rPr lang="en-US" sz="1600" dirty="0">
                <a:latin typeface="Consolas"/>
                <a:cs typeface="Calibri"/>
              </a:rPr>
              <a:t> a </a:t>
            </a:r>
            <a:r>
              <a:rPr lang="en-US" sz="1600" dirty="0" err="1">
                <a:latin typeface="Consolas"/>
                <a:cs typeface="Calibri"/>
              </a:rPr>
              <a:t>contaminación</a:t>
            </a:r>
            <a:r>
              <a:rPr lang="en-US" sz="1600" dirty="0">
                <a:latin typeface="Consolas"/>
                <a:cs typeface="Calibri"/>
              </a:rPr>
              <a:t> </a:t>
            </a:r>
            <a:r>
              <a:rPr lang="en-US" sz="1600" dirty="0" err="1">
                <a:latin typeface="Consolas"/>
                <a:cs typeface="Calibri"/>
              </a:rPr>
              <a:t>en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el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establecimiento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educativo</a:t>
            </a:r>
            <a:r>
              <a:rPr lang="en-US" sz="1600" dirty="0">
                <a:latin typeface="Consolas"/>
                <a:cs typeface="Calibri"/>
              </a:rPr>
              <a:t> y </a:t>
            </a:r>
            <a:r>
              <a:rPr lang="en-US" sz="1600" dirty="0" err="1">
                <a:latin typeface="Consolas"/>
                <a:cs typeface="Calibri"/>
              </a:rPr>
              <a:t>desempeño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académico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en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pruebas</a:t>
            </a:r>
            <a:r>
              <a:rPr lang="en-US" sz="1600" dirty="0">
                <a:latin typeface="Consolas"/>
                <a:cs typeface="Calibri"/>
              </a:rPr>
              <a:t> SIMCE: "A mayor </a:t>
            </a:r>
            <a:r>
              <a:rPr lang="en-US" sz="1600" dirty="0" err="1">
                <a:latin typeface="Consolas"/>
                <a:cs typeface="Calibri"/>
              </a:rPr>
              <a:t>nivel</a:t>
            </a:r>
            <a:r>
              <a:rPr lang="en-US" sz="1600" dirty="0">
                <a:latin typeface="Consolas"/>
                <a:cs typeface="Calibri"/>
              </a:rPr>
              <a:t> de </a:t>
            </a:r>
            <a:r>
              <a:rPr lang="en-US" sz="1600" dirty="0" err="1">
                <a:latin typeface="Consolas"/>
                <a:cs typeface="Calibri"/>
              </a:rPr>
              <a:t>exposición</a:t>
            </a:r>
            <a:r>
              <a:rPr lang="en-US" sz="1600" dirty="0">
                <a:latin typeface="Consolas"/>
                <a:cs typeface="Calibri"/>
              </a:rPr>
              <a:t> a la </a:t>
            </a:r>
            <a:r>
              <a:rPr lang="en-US" sz="1600" dirty="0" err="1">
                <a:latin typeface="Consolas"/>
                <a:cs typeface="Calibri"/>
              </a:rPr>
              <a:t>contaminación</a:t>
            </a:r>
            <a:r>
              <a:rPr lang="en-US" sz="1600" dirty="0">
                <a:latin typeface="Consolas"/>
                <a:cs typeface="Calibri"/>
              </a:rPr>
              <a:t>, </a:t>
            </a:r>
            <a:r>
              <a:rPr lang="en-US" sz="1600" dirty="0" err="1">
                <a:latin typeface="Consolas"/>
                <a:cs typeface="Calibri"/>
              </a:rPr>
              <a:t>menor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nivel</a:t>
            </a:r>
            <a:r>
              <a:rPr lang="en-US" sz="1600" dirty="0">
                <a:latin typeface="Consolas"/>
                <a:cs typeface="Calibri"/>
              </a:rPr>
              <a:t> de </a:t>
            </a:r>
            <a:r>
              <a:rPr lang="en-US" sz="1600" dirty="0" err="1">
                <a:latin typeface="Consolas"/>
                <a:cs typeface="Calibri"/>
              </a:rPr>
              <a:t>desempeño</a:t>
            </a:r>
            <a:r>
              <a:rPr lang="en-US" sz="1600" dirty="0">
                <a:latin typeface="Consolas"/>
                <a:cs typeface="Calibri"/>
              </a:rPr>
              <a:t> </a:t>
            </a:r>
            <a:r>
              <a:rPr lang="en-US" sz="1600" dirty="0" err="1">
                <a:latin typeface="Consolas"/>
                <a:cs typeface="Calibri"/>
              </a:rPr>
              <a:t>académico</a:t>
            </a:r>
            <a:r>
              <a:rPr lang="en-US" sz="1600" dirty="0">
                <a:latin typeface="Consolas"/>
                <a:cs typeface="Calibri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30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F16-3EB9-7631-BA45-F43D299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Relevancia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AE58-3D0F-DD17-FCF1-2FD3EF1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1. La </a:t>
            </a:r>
            <a:r>
              <a:rPr lang="en-US" dirty="0" err="1">
                <a:latin typeface="Consolas"/>
                <a:ea typeface="+mn-lt"/>
                <a:cs typeface="+mn-lt"/>
              </a:rPr>
              <a:t>contaminación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cerca</a:t>
            </a:r>
            <a:r>
              <a:rPr lang="en-US" dirty="0">
                <a:latin typeface="Consolas"/>
                <a:ea typeface="+mn-lt"/>
                <a:cs typeface="+mn-lt"/>
              </a:rPr>
              <a:t> de colegios </a:t>
            </a:r>
            <a:r>
              <a:rPr lang="en-US" dirty="0" err="1">
                <a:latin typeface="Consolas"/>
                <a:ea typeface="+mn-lt"/>
                <a:cs typeface="+mn-lt"/>
              </a:rPr>
              <a:t>afecta</a:t>
            </a:r>
            <a:r>
              <a:rPr lang="en-US" dirty="0">
                <a:latin typeface="Consolas"/>
                <a:ea typeface="+mn-lt"/>
                <a:cs typeface="+mn-lt"/>
              </a:rPr>
              <a:t> la </a:t>
            </a:r>
            <a:r>
              <a:rPr lang="en-US" dirty="0" err="1">
                <a:latin typeface="Consolas"/>
                <a:ea typeface="+mn-lt"/>
                <a:cs typeface="+mn-lt"/>
              </a:rPr>
              <a:t>salud</a:t>
            </a:r>
            <a:r>
              <a:rPr lang="en-US" dirty="0">
                <a:latin typeface="Consolas"/>
                <a:ea typeface="+mn-lt"/>
                <a:cs typeface="+mn-lt"/>
              </a:rPr>
              <a:t> y </a:t>
            </a:r>
            <a:r>
              <a:rPr lang="en-US" dirty="0" err="1">
                <a:latin typeface="Consolas"/>
                <a:ea typeface="+mn-lt"/>
                <a:cs typeface="+mn-lt"/>
              </a:rPr>
              <a:t>bienestar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los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estudiantes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endParaRPr lang="en-US" dirty="0">
              <a:latin typeface="Consolas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     </a:t>
            </a:r>
            <a:r>
              <a:rPr lang="en-US" dirty="0" err="1">
                <a:latin typeface="Consolas"/>
                <a:ea typeface="+mn-lt"/>
                <a:cs typeface="+mn-lt"/>
              </a:rPr>
              <a:t>Problemas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respiratorios</a:t>
            </a:r>
            <a:r>
              <a:rPr lang="en-US" dirty="0">
                <a:latin typeface="Consolas"/>
                <a:ea typeface="+mn-lt"/>
                <a:cs typeface="+mn-lt"/>
              </a:rPr>
              <a:t> y </a:t>
            </a:r>
            <a:r>
              <a:rPr lang="en-US" dirty="0" err="1">
                <a:latin typeface="Consolas"/>
                <a:ea typeface="+mn-lt"/>
                <a:cs typeface="+mn-lt"/>
              </a:rPr>
              <a:t>cardiovasculares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     </a:t>
            </a:r>
            <a:r>
              <a:rPr lang="en-US" dirty="0" err="1">
                <a:latin typeface="Consolas"/>
                <a:ea typeface="+mn-lt"/>
                <a:cs typeface="+mn-lt"/>
              </a:rPr>
              <a:t>Afecta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el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desarrollo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cognitivo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los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niños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     </a:t>
            </a:r>
            <a:r>
              <a:rPr lang="en-US" dirty="0" err="1">
                <a:latin typeface="Consolas"/>
                <a:ea typeface="+mn-lt"/>
                <a:cs typeface="+mn-lt"/>
              </a:rPr>
              <a:t>Ausentismo</a:t>
            </a:r>
            <a:r>
              <a:rPr lang="en-US" dirty="0">
                <a:latin typeface="Consolas"/>
                <a:ea typeface="+mn-lt"/>
                <a:cs typeface="+mn-lt"/>
              </a:rPr>
              <a:t> escolar y </a:t>
            </a:r>
            <a:r>
              <a:rPr lang="en-US" dirty="0" err="1">
                <a:latin typeface="Consolas"/>
                <a:ea typeface="+mn-lt"/>
                <a:cs typeface="+mn-lt"/>
              </a:rPr>
              <a:t>rendimiento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académico</a:t>
            </a:r>
            <a:r>
              <a:rPr lang="en-US" dirty="0">
                <a:latin typeface="Consolas"/>
                <a:ea typeface="+mn-lt"/>
                <a:cs typeface="+mn-lt"/>
              </a:rPr>
              <a:t>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     </a:t>
            </a:r>
            <a:r>
              <a:rPr lang="en-US" dirty="0" err="1">
                <a:latin typeface="Consolas"/>
                <a:ea typeface="+mn-lt"/>
                <a:cs typeface="+mn-lt"/>
              </a:rPr>
              <a:t>Afecta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los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espacios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aprendizaje</a:t>
            </a:r>
            <a:r>
              <a:rPr lang="en-US" dirty="0">
                <a:latin typeface="Consolas"/>
                <a:ea typeface="+mn-lt"/>
                <a:cs typeface="+mn-lt"/>
              </a:rPr>
              <a:t> y la </a:t>
            </a:r>
            <a:r>
              <a:rPr lang="en-US" dirty="0" err="1">
                <a:latin typeface="Consolas"/>
                <a:ea typeface="+mn-lt"/>
                <a:cs typeface="+mn-lt"/>
              </a:rPr>
              <a:t>eficacia</a:t>
            </a:r>
            <a:r>
              <a:rPr lang="en-US" dirty="0">
                <a:latin typeface="Consolas"/>
                <a:ea typeface="+mn-lt"/>
                <a:cs typeface="+mn-lt"/>
              </a:rPr>
              <a:t> de la </a:t>
            </a:r>
            <a:r>
              <a:rPr lang="en-US" dirty="0" err="1">
                <a:latin typeface="Consolas"/>
                <a:ea typeface="+mn-lt"/>
                <a:cs typeface="+mn-lt"/>
              </a:rPr>
              <a:t>enseñanza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endParaRPr lang="en-US" dirty="0">
              <a:latin typeface="Consolas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2. </a:t>
            </a:r>
            <a:r>
              <a:rPr lang="en-US" dirty="0" err="1">
                <a:latin typeface="Consolas"/>
                <a:ea typeface="+mn-lt"/>
                <a:cs typeface="+mn-lt"/>
              </a:rPr>
              <a:t>Podría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aportar</a:t>
            </a:r>
            <a:r>
              <a:rPr lang="en-US" dirty="0">
                <a:latin typeface="Consolas"/>
                <a:ea typeface="+mn-lt"/>
                <a:cs typeface="+mn-lt"/>
              </a:rPr>
              <a:t> a la </a:t>
            </a:r>
            <a:r>
              <a:rPr lang="en-US" dirty="0" err="1">
                <a:latin typeface="Consolas"/>
                <a:ea typeface="+mn-lt"/>
                <a:cs typeface="+mn-lt"/>
              </a:rPr>
              <a:t>toma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decisiones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informadas</a:t>
            </a:r>
            <a:r>
              <a:rPr lang="en-US" dirty="0">
                <a:latin typeface="Consolas"/>
                <a:ea typeface="+mn-lt"/>
                <a:cs typeface="+mn-lt"/>
              </a:rPr>
              <a:t> y </a:t>
            </a:r>
            <a:r>
              <a:rPr lang="en-US" dirty="0" err="1">
                <a:latin typeface="Consolas"/>
                <a:ea typeface="+mn-lt"/>
                <a:cs typeface="+mn-lt"/>
              </a:rPr>
              <a:t>diseñar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estrategias</a:t>
            </a:r>
            <a:r>
              <a:rPr lang="en-US" dirty="0">
                <a:latin typeface="Consolas"/>
                <a:ea typeface="+mn-lt"/>
                <a:cs typeface="+mn-lt"/>
              </a:rPr>
              <a:t> para </a:t>
            </a:r>
            <a:r>
              <a:rPr lang="en-US" dirty="0" err="1">
                <a:latin typeface="Consolas"/>
                <a:ea typeface="+mn-lt"/>
                <a:cs typeface="+mn-lt"/>
              </a:rPr>
              <a:t>mejorar</a:t>
            </a:r>
            <a:r>
              <a:rPr lang="en-US" dirty="0">
                <a:latin typeface="Consolas"/>
                <a:ea typeface="+mn-lt"/>
                <a:cs typeface="+mn-lt"/>
              </a:rPr>
              <a:t> la </a:t>
            </a:r>
            <a:r>
              <a:rPr lang="en-US" dirty="0" err="1">
                <a:latin typeface="Consolas"/>
                <a:ea typeface="+mn-lt"/>
                <a:cs typeface="+mn-lt"/>
              </a:rPr>
              <a:t>calidad</a:t>
            </a:r>
            <a:r>
              <a:rPr lang="en-US" dirty="0">
                <a:latin typeface="Consolas"/>
                <a:ea typeface="+mn-lt"/>
                <a:cs typeface="+mn-lt"/>
              </a:rPr>
              <a:t> del </a:t>
            </a:r>
            <a:r>
              <a:rPr lang="en-US" dirty="0" err="1">
                <a:latin typeface="Consolas"/>
                <a:ea typeface="+mn-lt"/>
                <a:cs typeface="+mn-lt"/>
              </a:rPr>
              <a:t>aire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desde</a:t>
            </a:r>
            <a:r>
              <a:rPr lang="en-US" dirty="0">
                <a:latin typeface="Consolas"/>
                <a:ea typeface="+mn-lt"/>
                <a:cs typeface="+mn-lt"/>
              </a:rPr>
              <a:t> las </a:t>
            </a:r>
            <a:r>
              <a:rPr lang="en-US" dirty="0" err="1">
                <a:latin typeface="Consolas"/>
                <a:ea typeface="+mn-lt"/>
                <a:cs typeface="+mn-lt"/>
              </a:rPr>
              <a:t>políticas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públicas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endParaRPr lang="en-US" dirty="0">
              <a:latin typeface="Consolas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3. La </a:t>
            </a:r>
            <a:r>
              <a:rPr lang="en-US" dirty="0" err="1">
                <a:latin typeface="Consolas"/>
                <a:ea typeface="+mn-lt"/>
                <a:cs typeface="+mn-lt"/>
              </a:rPr>
              <a:t>disponibilidad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datos</a:t>
            </a:r>
            <a:r>
              <a:rPr lang="en-US" dirty="0">
                <a:latin typeface="Consolas"/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fomenta</a:t>
            </a:r>
            <a:r>
              <a:rPr lang="en-US" dirty="0">
                <a:latin typeface="Consolas"/>
                <a:ea typeface="+mn-lt"/>
                <a:cs typeface="+mn-lt"/>
              </a:rPr>
              <a:t> la </a:t>
            </a:r>
            <a:r>
              <a:rPr lang="en-US" dirty="0" err="1">
                <a:latin typeface="Consolas"/>
                <a:ea typeface="+mn-lt"/>
                <a:cs typeface="+mn-lt"/>
              </a:rPr>
              <a:t>participación</a:t>
            </a:r>
            <a:r>
              <a:rPr lang="en-US" dirty="0">
                <a:latin typeface="Consolas"/>
                <a:ea typeface="+mn-lt"/>
                <a:cs typeface="+mn-lt"/>
              </a:rPr>
              <a:t> de la </a:t>
            </a:r>
            <a:r>
              <a:rPr lang="en-US" dirty="0" err="1">
                <a:latin typeface="Consolas"/>
                <a:ea typeface="+mn-lt"/>
                <a:cs typeface="+mn-lt"/>
              </a:rPr>
              <a:t>comunidad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en</a:t>
            </a:r>
            <a:r>
              <a:rPr lang="en-US" dirty="0">
                <a:latin typeface="Consolas"/>
                <a:ea typeface="+mn-lt"/>
                <a:cs typeface="+mn-lt"/>
              </a:rPr>
              <a:t> la </a:t>
            </a:r>
            <a:r>
              <a:rPr lang="en-US" dirty="0" err="1">
                <a:latin typeface="Consolas"/>
                <a:ea typeface="+mn-lt"/>
                <a:cs typeface="+mn-lt"/>
              </a:rPr>
              <a:t>búsqueda</a:t>
            </a:r>
            <a:r>
              <a:rPr lang="en-US" dirty="0">
                <a:latin typeface="Consolas"/>
                <a:ea typeface="+mn-lt"/>
                <a:cs typeface="+mn-lt"/>
              </a:rPr>
              <a:t> de </a:t>
            </a:r>
            <a:r>
              <a:rPr lang="en-US" dirty="0" err="1">
                <a:latin typeface="Consolas"/>
                <a:ea typeface="+mn-lt"/>
                <a:cs typeface="+mn-lt"/>
              </a:rPr>
              <a:t>soluciones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endParaRPr lang="en-US" dirty="0">
              <a:latin typeface="Consolas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4. </a:t>
            </a:r>
            <a:r>
              <a:rPr lang="en-US" dirty="0" err="1">
                <a:latin typeface="Consolas"/>
                <a:ea typeface="+mn-lt"/>
                <a:cs typeface="+mn-lt"/>
              </a:rPr>
              <a:t>Promueve</a:t>
            </a:r>
            <a:r>
              <a:rPr lang="en-US" dirty="0">
                <a:latin typeface="Consolas"/>
                <a:ea typeface="+mn-lt"/>
                <a:cs typeface="+mn-lt"/>
              </a:rPr>
              <a:t> la </a:t>
            </a:r>
            <a:r>
              <a:rPr lang="en-US" dirty="0" err="1">
                <a:latin typeface="Consolas"/>
                <a:ea typeface="+mn-lt"/>
                <a:cs typeface="+mn-lt"/>
              </a:rPr>
              <a:t>importancia</a:t>
            </a:r>
            <a:r>
              <a:rPr lang="en-US" dirty="0">
                <a:latin typeface="Consolas"/>
                <a:ea typeface="+mn-lt"/>
                <a:cs typeface="+mn-lt"/>
              </a:rPr>
              <a:t> de un </a:t>
            </a:r>
            <a:r>
              <a:rPr lang="en-US" dirty="0" err="1">
                <a:latin typeface="Consolas"/>
                <a:ea typeface="+mn-lt"/>
                <a:cs typeface="+mn-lt"/>
              </a:rPr>
              <a:t>ambiente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saludable</a:t>
            </a:r>
            <a:r>
              <a:rPr lang="en-US" dirty="0">
                <a:latin typeface="Consolas"/>
                <a:ea typeface="+mn-lt"/>
                <a:cs typeface="+mn-lt"/>
              </a:rPr>
              <a:t> para </a:t>
            </a:r>
            <a:r>
              <a:rPr lang="en-US" dirty="0" err="1">
                <a:latin typeface="Consolas"/>
                <a:ea typeface="+mn-lt"/>
                <a:cs typeface="+mn-lt"/>
              </a:rPr>
              <a:t>el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desarrollo</a:t>
            </a:r>
            <a:r>
              <a:rPr lang="en-US" dirty="0">
                <a:latin typeface="Consolas"/>
                <a:ea typeface="+mn-lt"/>
                <a:cs typeface="+mn-lt"/>
              </a:rPr>
              <a:t> de las personas.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99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3E55BA-97D7-6CC1-1309-C39100D9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Datos</a:t>
            </a:r>
            <a:r>
              <a:rPr lang="en-US"/>
              <a:t> I</a:t>
            </a:r>
          </a:p>
        </p:txBody>
      </p:sp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BA4E4D1-28FD-4EB9-4297-93624243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31" y="363712"/>
            <a:ext cx="6840186" cy="59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BEBDB9-B281-17C6-5B2E-9E21169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Datos II </a:t>
            </a:r>
          </a:p>
        </p:txBody>
      </p:sp>
      <p:pic>
        <p:nvPicPr>
          <p:cNvPr id="4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0B9166C-DCCA-1962-5D8E-C072C4EC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66" y="792988"/>
            <a:ext cx="589935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CE221-C7F5-2AC0-7F1A-0AAC4283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III: Proceso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92D0D-6146-E1A1-9708-864B7651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b="1"/>
              <a:t>Construimos una base de datos por colegio (</a:t>
            </a:r>
            <a:r>
              <a:rPr lang="es-ES" b="1" err="1"/>
              <a:t>rbd</a:t>
            </a:r>
            <a:r>
              <a:rPr lang="es-ES" b="1"/>
              <a:t>) desde el año 1998: Esta base incluye las siguientes variables: </a:t>
            </a:r>
          </a:p>
          <a:p>
            <a:pPr lvl="1"/>
            <a:r>
              <a:rPr lang="es-ES"/>
              <a:t>Año, nivel de la aplicación, estatus socioeconómico del colegio, promedio de puntaje de prueba de matemática, promedio de puntaje en prueba de lenguaje. </a:t>
            </a:r>
          </a:p>
          <a:p>
            <a:r>
              <a:rPr lang="es-ES" b="1"/>
              <a:t>Descargamos datos de polución desde la web del </a:t>
            </a:r>
            <a:r>
              <a:rPr lang="es-ES" b="1" err="1">
                <a:ea typeface="+mn-lt"/>
                <a:cs typeface="+mn-lt"/>
              </a:rPr>
              <a:t>Atmospheric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Composition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Analysis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Group</a:t>
            </a:r>
            <a:r>
              <a:rPr lang="es-ES" b="1">
                <a:ea typeface="+mn-lt"/>
                <a:cs typeface="+mn-lt"/>
              </a:rPr>
              <a:t> de la Universidad de Washington (St. Louis) desde el año 1998 hasta el 2019. </a:t>
            </a:r>
            <a:endParaRPr lang="es-ES" b="1"/>
          </a:p>
          <a:p>
            <a:pPr lvl="1"/>
            <a:r>
              <a:rPr lang="es-ES">
                <a:solidFill>
                  <a:srgbClr val="FFFFFF"/>
                </a:solidFill>
              </a:rPr>
              <a:t>Los datos incluyen el nivel promedio de contaminación atmosférica para millones de </a:t>
            </a:r>
            <a:r>
              <a:rPr lang="es-ES" err="1">
                <a:solidFill>
                  <a:srgbClr val="FFFFFF"/>
                </a:solidFill>
              </a:rPr>
              <a:t>geolocalizaciónes</a:t>
            </a:r>
            <a:r>
              <a:rPr lang="es-ES">
                <a:solidFill>
                  <a:srgbClr val="FFFFFF"/>
                </a:solidFill>
              </a:rPr>
              <a:t> (puntos). 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 err="1">
                <a:solidFill>
                  <a:srgbClr val="FFFFFF"/>
                </a:solidFill>
              </a:rPr>
              <a:t>Unimos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los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datos</a:t>
            </a:r>
            <a:r>
              <a:rPr lang="en-US" b="1">
                <a:solidFill>
                  <a:srgbClr val="FFFFFF"/>
                </a:solidFill>
              </a:rPr>
              <a:t> de </a:t>
            </a:r>
            <a:r>
              <a:rPr lang="en-US" b="1" err="1">
                <a:solidFill>
                  <a:srgbClr val="FFFFFF"/>
                </a:solidFill>
              </a:rPr>
              <a:t>manera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aproximada</a:t>
            </a:r>
            <a:r>
              <a:rPr lang="en-US" b="1">
                <a:solidFill>
                  <a:srgbClr val="FFFFFF"/>
                </a:solidFill>
              </a:rPr>
              <a:t> ("Spatial merge" con </a:t>
            </a:r>
            <a:r>
              <a:rPr lang="en-US" b="1" err="1">
                <a:solidFill>
                  <a:srgbClr val="FFFFFF"/>
                </a:solidFill>
              </a:rPr>
              <a:t>librería</a:t>
            </a:r>
            <a:r>
              <a:rPr lang="en-US" b="1">
                <a:solidFill>
                  <a:srgbClr val="FFFFFF"/>
                </a:solidFill>
              </a:rPr>
              <a:t> Sf </a:t>
            </a:r>
            <a:r>
              <a:rPr lang="en-US" b="1" err="1">
                <a:solidFill>
                  <a:srgbClr val="FFFFFF"/>
                </a:solidFill>
              </a:rPr>
              <a:t>diseñada</a:t>
            </a:r>
            <a:r>
              <a:rPr lang="en-US" b="1">
                <a:solidFill>
                  <a:srgbClr val="FFFFFF"/>
                </a:solidFill>
              </a:rPr>
              <a:t> para </a:t>
            </a:r>
            <a:r>
              <a:rPr lang="en-US" b="1" err="1">
                <a:solidFill>
                  <a:srgbClr val="FFFFFF"/>
                </a:solidFill>
              </a:rPr>
              <a:t>entorno</a:t>
            </a:r>
            <a:r>
              <a:rPr lang="en-US" b="1">
                <a:solidFill>
                  <a:srgbClr val="FFFFFF"/>
                </a:solidFill>
              </a:rPr>
              <a:t> R), es </a:t>
            </a:r>
            <a:r>
              <a:rPr lang="en-US" b="1" err="1">
                <a:solidFill>
                  <a:srgbClr val="FFFFFF"/>
                </a:solidFill>
              </a:rPr>
              <a:t>decir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considerando</a:t>
            </a:r>
            <a:r>
              <a:rPr lang="en-US" b="1">
                <a:solidFill>
                  <a:srgbClr val="FFFFFF"/>
                </a:solidFill>
              </a:rPr>
              <a:t> un ratio de un 1km a la redonda de las </a:t>
            </a:r>
            <a:r>
              <a:rPr lang="en-US" b="1" err="1">
                <a:solidFill>
                  <a:srgbClr val="FFFFFF"/>
                </a:solidFill>
              </a:rPr>
              <a:t>geolocalizaciones</a:t>
            </a:r>
            <a:r>
              <a:rPr lang="en-US" b="1">
                <a:solidFill>
                  <a:srgbClr val="FFFFFF"/>
                </a:solidFill>
              </a:rPr>
              <a:t> de </a:t>
            </a:r>
            <a:r>
              <a:rPr lang="en-US" b="1" err="1">
                <a:solidFill>
                  <a:srgbClr val="FFFFFF"/>
                </a:solidFill>
              </a:rPr>
              <a:t>los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establecimientos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eduacionales</a:t>
            </a:r>
            <a:r>
              <a:rPr lang="en-US" b="1">
                <a:solidFill>
                  <a:srgbClr val="FFFFFF"/>
                </a:solidFill>
              </a:rPr>
              <a:t>. </a:t>
            </a:r>
            <a:br>
              <a:rPr lang="en-US" b="1"/>
            </a:br>
            <a:endParaRPr lang="en-US" b="1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33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FEC0B-253A-B79E-B690-DEC7B72A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IV</a:t>
            </a:r>
          </a:p>
        </p:txBody>
      </p:sp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42DAAC34-7EB7-9BDD-AD7B-8106A8FB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336" y="368500"/>
            <a:ext cx="6347678" cy="6025372"/>
          </a:xfrm>
        </p:spPr>
      </p:pic>
    </p:spTree>
    <p:extLst>
      <p:ext uri="{BB962C8B-B14F-4D97-AF65-F5344CB8AC3E}">
        <p14:creationId xmlns:p14="http://schemas.microsoft.com/office/powerpoint/2010/main" val="114242217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</TotalTime>
  <Words>1015</Words>
  <Application>Microsoft Office PowerPoint</Application>
  <PresentationFormat>Panorámica</PresentationFormat>
  <Paragraphs>62</Paragraphs>
  <Slides>17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Franklin Gothic Heavy</vt:lpstr>
      <vt:lpstr>Symbol</vt:lpstr>
      <vt:lpstr>AfterhoursVTI</vt:lpstr>
      <vt:lpstr>EDU*VIZ  Visualizamos datos para abrir la discusión sobre desigualdad educativa</vt:lpstr>
      <vt:lpstr>Contexto</vt:lpstr>
      <vt:lpstr>Contexto</vt:lpstr>
      <vt:lpstr>Problemática</vt:lpstr>
      <vt:lpstr>Relevancia</vt:lpstr>
      <vt:lpstr>Datos I</vt:lpstr>
      <vt:lpstr>Datos II </vt:lpstr>
      <vt:lpstr>Datos III: Proceso </vt:lpstr>
      <vt:lpstr>Datos IV</vt:lpstr>
      <vt:lpstr>Resultados</vt:lpstr>
      <vt:lpstr>Reflexiones éticas</vt:lpstr>
      <vt:lpstr>Proyección</vt:lpstr>
      <vt:lpstr>Otras temáticas para visualizar</vt:lpstr>
      <vt:lpstr>Bibliografía </vt:lpstr>
      <vt:lpstr>Nuestra propuesta de valor</vt:lpstr>
      <vt:lpstr>Desafíos</vt:lpstr>
      <vt:lpstr>Primer prototipo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EDU-VIZ  Visualizamos datos para abrir la discusión sobre resultados educativos</dc:title>
  <dc:creator>Ximena Raquel Catalán Avendaño</dc:creator>
  <cp:lastModifiedBy>Ximena Raquel Catalán Avendaño</cp:lastModifiedBy>
  <cp:revision>2</cp:revision>
  <dcterms:created xsi:type="dcterms:W3CDTF">2023-07-26T14:35:33Z</dcterms:created>
  <dcterms:modified xsi:type="dcterms:W3CDTF">2023-07-27T19:11:44Z</dcterms:modified>
</cp:coreProperties>
</file>