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>
        <p:scale>
          <a:sx n="66" d="100"/>
          <a:sy n="66" d="100"/>
        </p:scale>
        <p:origin x="28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3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1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9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2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8D7E-A682-4D9A-8B39-E909F08944C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269A-13F4-4D35-AF24-6C32C16A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5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5.xml"/><Relationship Id="rId5" Type="http://schemas.openxmlformats.org/officeDocument/2006/relationships/image" Target="../media/image8.png"/><Relationship Id="rId10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5.xml"/><Relationship Id="rId5" Type="http://schemas.openxmlformats.org/officeDocument/2006/relationships/image" Target="../media/image8.png"/><Relationship Id="rId10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86B50-C6CD-4B72-A1F9-5E98EF77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381328"/>
            <a:ext cx="921473" cy="36144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B31B72B-FE32-484F-ACBC-DBD920789D71}"/>
              </a:ext>
            </a:extLst>
          </p:cNvPr>
          <p:cNvCxnSpPr>
            <a:cxnSpLocks/>
          </p:cNvCxnSpPr>
          <p:nvPr/>
        </p:nvCxnSpPr>
        <p:spPr>
          <a:xfrm>
            <a:off x="159657" y="6066971"/>
            <a:ext cx="5297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0499ED-E994-4D3E-8692-CAE1B2159E55}"/>
              </a:ext>
            </a:extLst>
          </p:cNvPr>
          <p:cNvSpPr/>
          <p:nvPr/>
        </p:nvSpPr>
        <p:spPr>
          <a:xfrm>
            <a:off x="1291771" y="6291106"/>
            <a:ext cx="802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(35208)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대전광역시 서구 청사로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189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정부대전청사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3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동</a:t>
            </a:r>
            <a:endParaRPr lang="en-US" altLang="ko-KR" sz="1100" dirty="0">
              <a:solidFill>
                <a:srgbClr val="666666"/>
              </a:solidFill>
              <a:latin typeface="NanumSquareR"/>
            </a:endParaRPr>
          </a:p>
          <a:p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 </a:t>
            </a:r>
            <a:r>
              <a:rPr lang="en-US" altLang="ko-KR" sz="1100" u="sng" dirty="0">
                <a:solidFill>
                  <a:srgbClr val="096FBA"/>
                </a:solidFill>
                <a:latin typeface="NanumSquareR"/>
              </a:rPr>
              <a:t>mailhae@korea.kr</a:t>
            </a:r>
            <a:r>
              <a:rPr lang="ko-KR" altLang="en-US" sz="1100" u="sng" dirty="0">
                <a:solidFill>
                  <a:srgbClr val="096FBA"/>
                </a:solidFill>
                <a:latin typeface="NanumSquareR"/>
              </a:rPr>
              <a:t>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문의전화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042-724-6179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Copyright(c)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All rights reserved.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2C5146-0C80-4225-8008-B0D9F397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42373"/>
            <a:ext cx="1584176" cy="792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A453BF-B7A3-481A-BCF5-80738D3D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82" y="2503037"/>
            <a:ext cx="2292959" cy="2678562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2C8A7CE7-4E96-41F5-95AF-968E8F68F585}"/>
              </a:ext>
            </a:extLst>
          </p:cNvPr>
          <p:cNvSpPr/>
          <p:nvPr/>
        </p:nvSpPr>
        <p:spPr>
          <a:xfrm>
            <a:off x="3425373" y="2365829"/>
            <a:ext cx="8331198" cy="2249713"/>
          </a:xfrm>
          <a:prstGeom prst="wedgeRoundRectCallout">
            <a:avLst>
              <a:gd name="adj1" fmla="val -64010"/>
              <a:gd name="adj2" fmla="val 48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dirty="0">
                <a:solidFill>
                  <a:schemeClr val="bg2"/>
                </a:solidFill>
                <a:latin typeface="맑은 고딕" pitchFamily="50" charset="-127"/>
              </a:rPr>
              <a:t>조달청 </a:t>
            </a:r>
            <a:r>
              <a:rPr lang="ko-KR" altLang="en-US" sz="2800" dirty="0" err="1">
                <a:solidFill>
                  <a:schemeClr val="bg2"/>
                </a:solidFill>
                <a:latin typeface="맑은 고딕" pitchFamily="50" charset="-127"/>
              </a:rPr>
              <a:t>외자구매관련하여</a:t>
            </a:r>
            <a:r>
              <a:rPr lang="ko-KR" altLang="en-US" sz="2800" dirty="0">
                <a:solidFill>
                  <a:schemeClr val="bg2"/>
                </a:solidFill>
                <a:latin typeface="맑은 고딕" pitchFamily="50" charset="-127"/>
              </a:rPr>
              <a:t> 해외물자과에서 </a:t>
            </a:r>
            <a:r>
              <a:rPr lang="en-US" altLang="ko-KR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itchFamily="50" charset="-127"/>
              </a:rPr>
              <a:t>‘</a:t>
            </a:r>
            <a:r>
              <a:rPr lang="ko-KR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itchFamily="50" charset="-127"/>
              </a:rPr>
              <a:t>찾아가는 사전컨설팅＇ </a:t>
            </a:r>
            <a:r>
              <a:rPr lang="ko-KR" altLang="en-US" sz="2800" dirty="0">
                <a:solidFill>
                  <a:schemeClr val="bg2"/>
                </a:solidFill>
                <a:latin typeface="맑은 고딕" pitchFamily="50" charset="-127"/>
              </a:rPr>
              <a:t>등을 수행한 정보를 기반으로 사전컨설팅에 필요한 결과물을 자동으로 생성하고 제공하는 </a:t>
            </a:r>
            <a:r>
              <a:rPr lang="en-US" altLang="ko-KR" sz="2800" dirty="0">
                <a:solidFill>
                  <a:schemeClr val="bg2"/>
                </a:solidFill>
                <a:latin typeface="맑은 고딕" pitchFamily="50" charset="-127"/>
              </a:rPr>
              <a:t>AI </a:t>
            </a:r>
            <a:r>
              <a:rPr lang="ko-KR" altLang="en-US" sz="2800" dirty="0">
                <a:solidFill>
                  <a:schemeClr val="bg2"/>
                </a:solidFill>
                <a:latin typeface="맑은 고딕" pitchFamily="50" charset="-127"/>
              </a:rPr>
              <a:t>기능을 제공 합니다</a:t>
            </a:r>
            <a:r>
              <a:rPr lang="en-US" altLang="ko-KR" sz="2800" dirty="0">
                <a:solidFill>
                  <a:schemeClr val="bg2"/>
                </a:solidFill>
                <a:latin typeface="맑은 고딕" pitchFamily="50" charset="-127"/>
              </a:rPr>
              <a:t>.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B0F170-E6F5-4423-B137-738567605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43" y="5243995"/>
            <a:ext cx="3439886" cy="63024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9D952F-5870-4183-B8A8-A048F6238504}"/>
              </a:ext>
            </a:extLst>
          </p:cNvPr>
          <p:cNvSpPr/>
          <p:nvPr/>
        </p:nvSpPr>
        <p:spPr>
          <a:xfrm>
            <a:off x="0" y="943431"/>
            <a:ext cx="12192000" cy="537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 action="ppaction://hlinksldjump"/>
              </a:rPr>
              <a:t>사전컨설팅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 action="ppaction://hlinksldjump"/>
              </a:rPr>
              <a:t>?     </a:t>
            </a:r>
            <a:r>
              <a:rPr lang="ko-KR" altLang="en-US" dirty="0">
                <a:hlinkClick r:id="rId7" action="ppaction://hlinksldjump"/>
              </a:rPr>
              <a:t>작성기능</a:t>
            </a:r>
            <a:r>
              <a:rPr lang="ko-KR" altLang="en-US" dirty="0"/>
              <a:t>   </a:t>
            </a:r>
            <a:r>
              <a:rPr lang="ko-KR" altLang="en-US" dirty="0">
                <a:hlinkClick r:id="rId8" action="ppaction://hlinksldjump"/>
              </a:rPr>
              <a:t>점검기능</a:t>
            </a:r>
            <a:r>
              <a:rPr lang="ko-KR" altLang="en-US" dirty="0"/>
              <a:t>  </a:t>
            </a:r>
            <a:r>
              <a:rPr lang="ko-KR" altLang="en-US" dirty="0">
                <a:hlinkClick r:id="rId9" action="ppaction://hlinksldjump"/>
              </a:rPr>
              <a:t>안내기능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3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007546-1628-4A38-A918-F5EA8F4A0F4C}"/>
              </a:ext>
            </a:extLst>
          </p:cNvPr>
          <p:cNvSpPr/>
          <p:nvPr/>
        </p:nvSpPr>
        <p:spPr>
          <a:xfrm>
            <a:off x="0" y="943431"/>
            <a:ext cx="12192000" cy="537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 action="ppaction://hlinksldjump"/>
              </a:rPr>
              <a:t>사전컨설팅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 action="ppaction://hlinksldjump"/>
              </a:rPr>
              <a:t>?     </a:t>
            </a:r>
            <a:r>
              <a:rPr lang="ko-KR" altLang="en-US" dirty="0">
                <a:hlinkClick r:id="rId3" action="ppaction://hlinksldjump"/>
              </a:rPr>
              <a:t>작성기능</a:t>
            </a:r>
            <a:r>
              <a:rPr lang="ko-KR" altLang="en-US" dirty="0"/>
              <a:t>   </a:t>
            </a:r>
            <a:r>
              <a:rPr lang="ko-KR" altLang="en-US" dirty="0">
                <a:hlinkClick r:id="rId4" action="ppaction://hlinksldjump"/>
              </a:rPr>
              <a:t>점검기능</a:t>
            </a:r>
            <a:r>
              <a:rPr lang="ko-KR" altLang="en-US" dirty="0"/>
              <a:t>  </a:t>
            </a:r>
            <a:r>
              <a:rPr lang="ko-KR" altLang="en-US" dirty="0">
                <a:hlinkClick r:id="rId5" action="ppaction://hlinksldjump"/>
              </a:rPr>
              <a:t>안내기능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F4178-0F68-4C8C-8373-EFEEF204D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88" y="42373"/>
            <a:ext cx="1584176" cy="792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097EA2-267D-4AB1-882C-EC73C2DD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64" y="6381328"/>
            <a:ext cx="921473" cy="3614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E64892-A248-4C57-AA36-A1575FEBFE07}"/>
              </a:ext>
            </a:extLst>
          </p:cNvPr>
          <p:cNvSpPr/>
          <p:nvPr/>
        </p:nvSpPr>
        <p:spPr>
          <a:xfrm>
            <a:off x="1291771" y="6291106"/>
            <a:ext cx="802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(35208)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대전광역시 서구 청사로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189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정부대전청사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3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동</a:t>
            </a:r>
            <a:endParaRPr lang="en-US" altLang="ko-KR" sz="1100" dirty="0">
              <a:solidFill>
                <a:srgbClr val="666666"/>
              </a:solidFill>
              <a:latin typeface="NanumSquareR"/>
            </a:endParaRPr>
          </a:p>
          <a:p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 </a:t>
            </a:r>
            <a:r>
              <a:rPr lang="en-US" altLang="ko-KR" sz="1100" u="sng" dirty="0" err="1">
                <a:solidFill>
                  <a:srgbClr val="096FBA"/>
                </a:solidFill>
                <a:latin typeface="NanumSquareR"/>
              </a:rPr>
              <a:t>mailhae@korea</a:t>
            </a:r>
            <a:r>
              <a:rPr lang="en-US" altLang="ko-KR" sz="1100" u="sng" dirty="0">
                <a:solidFill>
                  <a:srgbClr val="096FBA"/>
                </a:solidFill>
                <a:latin typeface="NanumSquareR"/>
              </a:rPr>
              <a:t>.</a:t>
            </a:r>
            <a:r>
              <a:rPr lang="ko-KR" altLang="en-US" sz="1100" u="sng" dirty="0">
                <a:solidFill>
                  <a:srgbClr val="096FBA"/>
                </a:solidFill>
                <a:latin typeface="NanumSquareR"/>
              </a:rPr>
              <a:t>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문의전화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042-724-6179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Copyright(c)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All rights reserved.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D65B35-5DDB-4689-B6E4-39316CC643B5}"/>
              </a:ext>
            </a:extLst>
          </p:cNvPr>
          <p:cNvSpPr/>
          <p:nvPr/>
        </p:nvSpPr>
        <p:spPr>
          <a:xfrm>
            <a:off x="2859314" y="2101750"/>
            <a:ext cx="9013373" cy="327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○ </a:t>
            </a:r>
            <a:r>
              <a:rPr lang="en-US" altLang="ko-KR" sz="2000" dirty="0"/>
              <a:t>(</a:t>
            </a:r>
            <a:r>
              <a:rPr lang="ko-KR" altLang="en-US" sz="2000" dirty="0"/>
              <a:t>요청서 관련</a:t>
            </a:r>
            <a:r>
              <a:rPr lang="en-US" altLang="ko-KR" sz="2000" dirty="0"/>
              <a:t>)</a:t>
            </a:r>
            <a:r>
              <a:rPr lang="ko-KR" altLang="en-US" sz="2000" dirty="0"/>
              <a:t> 계약요청 구비서류 및 진행사항 안내</a:t>
            </a:r>
            <a:r>
              <a:rPr lang="en-US" altLang="ko-KR" sz="2000" dirty="0"/>
              <a:t>, </a:t>
            </a:r>
            <a:r>
              <a:rPr lang="ko-KR" altLang="en-US" sz="2000" dirty="0"/>
              <a:t>제안요청서</a:t>
            </a:r>
            <a:r>
              <a:rPr lang="en-US" altLang="ko-KR" sz="2000" dirty="0"/>
              <a:t>, </a:t>
            </a:r>
            <a:r>
              <a:rPr lang="ko-KR" altLang="en-US" sz="2000" dirty="0"/>
              <a:t>구매규격서</a:t>
            </a:r>
            <a:r>
              <a:rPr lang="en-US" altLang="ko-KR" sz="2000" dirty="0"/>
              <a:t>, </a:t>
            </a:r>
            <a:r>
              <a:rPr lang="ko-KR" altLang="en-US" sz="2000" dirty="0"/>
              <a:t>규격적합조사표 작성 방법 관련 컨설팅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핵심규격 위주 경쟁 입찰이 가능한 공통규격으로 구매규격서 작성</a:t>
            </a:r>
            <a:r>
              <a:rPr lang="en-US" altLang="ko-KR" sz="2000" dirty="0"/>
              <a:t>,</a:t>
            </a:r>
            <a:r>
              <a:rPr lang="ko-KR" altLang="en-US" sz="2000" dirty="0"/>
              <a:t> 구매규격을 충족하는 복수의 제작자 모델을 조사하여 </a:t>
            </a:r>
            <a:r>
              <a:rPr lang="en-US" altLang="ko-KR" sz="2000" dirty="0"/>
              <a:t>   </a:t>
            </a:r>
            <a:r>
              <a:rPr lang="ko-KR" altLang="en-US" sz="2000" dirty="0"/>
              <a:t>규격적합조사표 작성</a:t>
            </a:r>
            <a:r>
              <a:rPr lang="en-US" altLang="ko-KR" sz="2000" dirty="0"/>
              <a:t>, </a:t>
            </a:r>
            <a:r>
              <a:rPr lang="ko-KR" altLang="en-US" sz="2000" dirty="0"/>
              <a:t>경쟁 </a:t>
            </a:r>
            <a:r>
              <a:rPr lang="ko-KR" altLang="en-US" sz="2000" dirty="0" err="1"/>
              <a:t>불성립</a:t>
            </a:r>
            <a:r>
              <a:rPr lang="ko-KR" altLang="en-US" sz="2000" dirty="0"/>
              <a:t> 시 시장조사서 작성 등 안내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○ </a:t>
            </a:r>
            <a:r>
              <a:rPr lang="en-US" altLang="ko-KR" sz="2000" dirty="0"/>
              <a:t>(</a:t>
            </a:r>
            <a:r>
              <a:rPr lang="ko-KR" altLang="en-US" sz="2000" dirty="0"/>
              <a:t>제안서 관련</a:t>
            </a:r>
            <a:r>
              <a:rPr lang="en-US" altLang="ko-KR" sz="2000" dirty="0"/>
              <a:t>)</a:t>
            </a:r>
            <a:r>
              <a:rPr lang="ko-KR" altLang="en-US" sz="2000" dirty="0"/>
              <a:t> 제안요청서 작성 방법</a:t>
            </a:r>
            <a:r>
              <a:rPr lang="en-US" altLang="ko-KR" sz="2000" dirty="0"/>
              <a:t>, </a:t>
            </a:r>
            <a:r>
              <a:rPr lang="ko-KR" altLang="en-US" sz="2000" dirty="0"/>
              <a:t>제안서 평가 항목 및 각 항목별 배점</a:t>
            </a:r>
            <a:r>
              <a:rPr lang="en-US" altLang="ko-KR" sz="2000" dirty="0"/>
              <a:t>, </a:t>
            </a:r>
            <a:r>
              <a:rPr lang="ko-KR" altLang="en-US" sz="2000" dirty="0"/>
              <a:t>심사 관련 컨설팅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4177393-5E14-435B-A778-B64750DF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71" y="2940309"/>
            <a:ext cx="1699444" cy="173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1ED1CE-E71F-4532-8C9B-6B731384C3E0}"/>
              </a:ext>
            </a:extLst>
          </p:cNvPr>
          <p:cNvCxnSpPr>
            <a:cxnSpLocks/>
          </p:cNvCxnSpPr>
          <p:nvPr/>
        </p:nvCxnSpPr>
        <p:spPr>
          <a:xfrm>
            <a:off x="159657" y="6066971"/>
            <a:ext cx="5297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40A3BFA-FB88-46E1-804A-E9932016D8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5332607"/>
            <a:ext cx="3831771" cy="6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993F601-6B14-4819-B034-4A970C4E9D26}"/>
              </a:ext>
            </a:extLst>
          </p:cNvPr>
          <p:cNvSpPr/>
          <p:nvPr/>
        </p:nvSpPr>
        <p:spPr>
          <a:xfrm>
            <a:off x="6096001" y="1509487"/>
            <a:ext cx="6052457" cy="530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F4178-0F68-4C8C-8373-EFEEF204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42373"/>
            <a:ext cx="1584176" cy="792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097EA2-267D-4AB1-882C-EC73C2DD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381328"/>
            <a:ext cx="921473" cy="3614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E64892-A248-4C57-AA36-A1575FEBFE07}"/>
              </a:ext>
            </a:extLst>
          </p:cNvPr>
          <p:cNvSpPr/>
          <p:nvPr/>
        </p:nvSpPr>
        <p:spPr>
          <a:xfrm>
            <a:off x="1291771" y="6291106"/>
            <a:ext cx="802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(35208)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대전광역시 서구 청사로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189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정부대전청사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3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동</a:t>
            </a:r>
            <a:endParaRPr lang="en-US" altLang="ko-KR" sz="1100" dirty="0">
              <a:solidFill>
                <a:srgbClr val="666666"/>
              </a:solidFill>
              <a:latin typeface="NanumSquareR"/>
            </a:endParaRPr>
          </a:p>
          <a:p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 </a:t>
            </a:r>
            <a:r>
              <a:rPr lang="en-US" altLang="ko-KR" sz="1100" u="sng" dirty="0" err="1">
                <a:solidFill>
                  <a:srgbClr val="096FBA"/>
                </a:solidFill>
                <a:latin typeface="NanumSquareR"/>
              </a:rPr>
              <a:t>mailhae@korea</a:t>
            </a:r>
            <a:r>
              <a:rPr lang="en-US" altLang="ko-KR" sz="1100" u="sng" dirty="0">
                <a:solidFill>
                  <a:srgbClr val="096FBA"/>
                </a:solidFill>
                <a:latin typeface="NanumSquareR"/>
              </a:rPr>
              <a:t>.</a:t>
            </a:r>
            <a:r>
              <a:rPr lang="ko-KR" altLang="en-US" sz="1100" u="sng" dirty="0">
                <a:solidFill>
                  <a:srgbClr val="096FBA"/>
                </a:solidFill>
                <a:latin typeface="NanumSquareR"/>
              </a:rPr>
              <a:t>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문의전화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042-724-6179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Copyright(c)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All rights reserved.</a:t>
            </a:r>
            <a:endParaRPr lang="ko-KR" altLang="en-US" sz="11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C700BE-005A-49F5-9E9F-A3CCAA7A8BFB}"/>
              </a:ext>
            </a:extLst>
          </p:cNvPr>
          <p:cNvSpPr/>
          <p:nvPr/>
        </p:nvSpPr>
        <p:spPr bwMode="auto">
          <a:xfrm>
            <a:off x="2418503" y="3682504"/>
            <a:ext cx="1368152" cy="43204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품목명세서 작성하기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9D0B94-B46C-4DE9-9069-C78A4867BFC1}"/>
              </a:ext>
            </a:extLst>
          </p:cNvPr>
          <p:cNvSpPr/>
          <p:nvPr/>
        </p:nvSpPr>
        <p:spPr bwMode="auto">
          <a:xfrm>
            <a:off x="3959135" y="4596904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dist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kumimoji="0" lang="ko-KR" altLang="en-US" sz="1400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규격적합조사서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작성하기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A245B8-C36B-4241-B044-4BB01FB21570}"/>
              </a:ext>
            </a:extLst>
          </p:cNvPr>
          <p:cNvSpPr/>
          <p:nvPr/>
        </p:nvSpPr>
        <p:spPr bwMode="auto">
          <a:xfrm>
            <a:off x="2374959" y="5244976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산출내역서 작성하기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D31C60-A60F-4D9A-B05F-98A485B079CE}"/>
              </a:ext>
            </a:extLst>
          </p:cNvPr>
          <p:cNvSpPr/>
          <p:nvPr/>
        </p:nvSpPr>
        <p:spPr bwMode="auto">
          <a:xfrm>
            <a:off x="3959135" y="5244976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영문규격서 작성하기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EF83CAAF-AE1D-49CB-B6FD-A3CCE3FE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159" y="2031179"/>
            <a:ext cx="1636155" cy="180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D62555F6-D6D2-46D7-871F-D89BB265AB4B}"/>
              </a:ext>
            </a:extLst>
          </p:cNvPr>
          <p:cNvSpPr/>
          <p:nvPr/>
        </p:nvSpPr>
        <p:spPr>
          <a:xfrm>
            <a:off x="2278742" y="1959428"/>
            <a:ext cx="2220687" cy="1277258"/>
          </a:xfrm>
          <a:prstGeom prst="wedgeEllipseCallout">
            <a:avLst>
              <a:gd name="adj1" fmla="val -74268"/>
              <a:gd name="adj2" fmla="val 2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</a:rPr>
              <a:t>원하는 생성기능을 선택하세요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6215997D-D4E3-4904-AAA7-BAC902D69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0622" y="4711891"/>
            <a:ext cx="686034" cy="6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8A20B1-BDF7-4A87-8136-6CB50576857F}"/>
              </a:ext>
            </a:extLst>
          </p:cNvPr>
          <p:cNvSpPr/>
          <p:nvPr/>
        </p:nvSpPr>
        <p:spPr>
          <a:xfrm>
            <a:off x="4947634" y="1664454"/>
            <a:ext cx="5125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규격적합조사서 작성하기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22B025-4304-43A7-8257-8DA113587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803" y="2368892"/>
            <a:ext cx="4629254" cy="925851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84648-78FD-4E23-83D1-93559D88165C}"/>
              </a:ext>
            </a:extLst>
          </p:cNvPr>
          <p:cNvSpPr/>
          <p:nvPr/>
        </p:nvSpPr>
        <p:spPr>
          <a:xfrm>
            <a:off x="6813351" y="242877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❶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CDE641-C01C-4ABD-87F3-CFC01F37F7E8}"/>
              </a:ext>
            </a:extLst>
          </p:cNvPr>
          <p:cNvSpPr/>
          <p:nvPr/>
        </p:nvSpPr>
        <p:spPr>
          <a:xfrm>
            <a:off x="6819844" y="37791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❷</a:t>
            </a:r>
            <a:endParaRPr lang="ko-KR" altLang="en-US" dirty="0"/>
          </a:p>
        </p:txBody>
      </p:sp>
      <p:pic>
        <p:nvPicPr>
          <p:cNvPr id="23" name="Picture 595" descr="1">
            <a:extLst>
              <a:ext uri="{FF2B5EF4-FFF2-40B4-BE49-F238E27FC236}">
                <a16:creationId xmlns:a16="http://schemas.microsoft.com/office/drawing/2014/main" id="{4664753F-E730-4E33-9211-69720DF8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-18000" contrast="-14000"/>
          </a:blip>
          <a:srcRect/>
          <a:stretch>
            <a:fillRect/>
          </a:stretch>
        </p:blipFill>
        <p:spPr bwMode="auto">
          <a:xfrm>
            <a:off x="7258225" y="3678988"/>
            <a:ext cx="637547" cy="53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EB3161DA-1414-416E-A27B-6A87E0497B5C}"/>
              </a:ext>
            </a:extLst>
          </p:cNvPr>
          <p:cNvSpPr/>
          <p:nvPr/>
        </p:nvSpPr>
        <p:spPr>
          <a:xfrm>
            <a:off x="6749142" y="4978400"/>
            <a:ext cx="5152571" cy="1756228"/>
          </a:xfrm>
          <a:prstGeom prst="wedgeRoundRectCallout">
            <a:avLst>
              <a:gd name="adj1" fmla="val -52257"/>
              <a:gd name="adj2" fmla="val -366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852A42-BFE6-43DD-9B87-AB0E96CFFE90}"/>
              </a:ext>
            </a:extLst>
          </p:cNvPr>
          <p:cNvSpPr/>
          <p:nvPr/>
        </p:nvSpPr>
        <p:spPr>
          <a:xfrm>
            <a:off x="6917963" y="460867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❸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42268-C3DC-474B-B1FF-EC0301CE590C}"/>
              </a:ext>
            </a:extLst>
          </p:cNvPr>
          <p:cNvSpPr/>
          <p:nvPr/>
        </p:nvSpPr>
        <p:spPr>
          <a:xfrm>
            <a:off x="7692572" y="3769025"/>
            <a:ext cx="13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7CDBDE-73F1-4ED9-9F14-E1B6B5168CDA}"/>
              </a:ext>
            </a:extLst>
          </p:cNvPr>
          <p:cNvSpPr/>
          <p:nvPr/>
        </p:nvSpPr>
        <p:spPr>
          <a:xfrm>
            <a:off x="7315199" y="4596340"/>
            <a:ext cx="2888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생성확인</a:t>
            </a:r>
            <a:r>
              <a:rPr lang="en-US" altLang="ko-KR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CF99D-4470-4EE9-B239-728307BEE402}"/>
              </a:ext>
            </a:extLst>
          </p:cNvPr>
          <p:cNvSpPr/>
          <p:nvPr/>
        </p:nvSpPr>
        <p:spPr>
          <a:xfrm>
            <a:off x="7167683" y="5044106"/>
            <a:ext cx="273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&gt;&gt;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생성결과 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……..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C5C74A-6CF1-485B-B31B-99D004F0DC3D}"/>
              </a:ext>
            </a:extLst>
          </p:cNvPr>
          <p:cNvCxnSpPr>
            <a:cxnSpLocks/>
          </p:cNvCxnSpPr>
          <p:nvPr/>
        </p:nvCxnSpPr>
        <p:spPr>
          <a:xfrm>
            <a:off x="159657" y="6066971"/>
            <a:ext cx="5297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E6F284-854F-4B32-8CB2-CF2A949EE57C}"/>
              </a:ext>
            </a:extLst>
          </p:cNvPr>
          <p:cNvSpPr/>
          <p:nvPr/>
        </p:nvSpPr>
        <p:spPr>
          <a:xfrm>
            <a:off x="9753601" y="1707553"/>
            <a:ext cx="2656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 </a:t>
            </a:r>
            <a:r>
              <a:rPr lang="ko-KR" altLang="en-US" dirty="0" err="1"/>
              <a:t>크로마토그래피</a:t>
            </a:r>
            <a:endParaRPr lang="ko-KR" altLang="en-US" dirty="0"/>
          </a:p>
          <a:p>
            <a:r>
              <a:rPr lang="ko-KR" altLang="en-US" dirty="0"/>
              <a:t>2.  질량분석기</a:t>
            </a:r>
          </a:p>
          <a:p>
            <a:r>
              <a:rPr lang="ko-KR" altLang="en-US" dirty="0"/>
              <a:t>3.  총 </a:t>
            </a:r>
            <a:r>
              <a:rPr lang="ko-KR" altLang="en-US" dirty="0" err="1"/>
              <a:t>유기탄소측정기</a:t>
            </a:r>
            <a:endParaRPr lang="ko-KR" altLang="en-US" dirty="0"/>
          </a:p>
          <a:p>
            <a:r>
              <a:rPr lang="ko-KR" altLang="en-US" dirty="0"/>
              <a:t>4.  </a:t>
            </a:r>
            <a:r>
              <a:rPr lang="ko-KR" altLang="en-US" dirty="0" err="1"/>
              <a:t>원자방출분광기</a:t>
            </a:r>
            <a:endParaRPr lang="ko-KR" altLang="en-US" dirty="0"/>
          </a:p>
          <a:p>
            <a:r>
              <a:rPr lang="ko-KR" altLang="en-US" dirty="0"/>
              <a:t>5.  DNA 서열분석기</a:t>
            </a:r>
          </a:p>
          <a:p>
            <a:r>
              <a:rPr lang="ko-KR" altLang="en-US" dirty="0"/>
              <a:t>6.  주사전자현미경</a:t>
            </a:r>
          </a:p>
          <a:p>
            <a:r>
              <a:rPr lang="ko-KR" altLang="en-US" dirty="0"/>
              <a:t>7.  엑스선 회절분석기</a:t>
            </a:r>
          </a:p>
          <a:p>
            <a:r>
              <a:rPr lang="ko-KR" altLang="en-US" dirty="0"/>
              <a:t>8.  엑스선 형광분석기</a:t>
            </a:r>
          </a:p>
          <a:p>
            <a:r>
              <a:rPr lang="ko-KR" altLang="en-US" dirty="0"/>
              <a:t>9.  피로시험기</a:t>
            </a:r>
          </a:p>
          <a:p>
            <a:r>
              <a:rPr lang="ko-KR" altLang="en-US" dirty="0"/>
              <a:t>10.  3차원 프린터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364071D-7A93-401C-A932-FAAE861D0C0C}"/>
              </a:ext>
            </a:extLst>
          </p:cNvPr>
          <p:cNvSpPr/>
          <p:nvPr/>
        </p:nvSpPr>
        <p:spPr>
          <a:xfrm>
            <a:off x="8781142" y="1698172"/>
            <a:ext cx="928915" cy="333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C9214D-0A59-49EC-8B1B-33530D204B66}"/>
              </a:ext>
            </a:extLst>
          </p:cNvPr>
          <p:cNvSpPr/>
          <p:nvPr/>
        </p:nvSpPr>
        <p:spPr>
          <a:xfrm>
            <a:off x="0" y="943431"/>
            <a:ext cx="12192000" cy="537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 action="ppaction://hlinksldjump"/>
              </a:rPr>
              <a:t>사전컨설팅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 action="ppaction://hlinksldjump"/>
              </a:rPr>
              <a:t>?     </a:t>
            </a:r>
            <a:r>
              <a:rPr lang="ko-KR" altLang="en-US" dirty="0">
                <a:hlinkClick r:id="rId9" action="ppaction://hlinksldjump"/>
              </a:rPr>
              <a:t>작성기능</a:t>
            </a:r>
            <a:r>
              <a:rPr lang="ko-KR" altLang="en-US" dirty="0"/>
              <a:t>   </a:t>
            </a:r>
            <a:r>
              <a:rPr lang="ko-KR" altLang="en-US" dirty="0">
                <a:hlinkClick r:id="rId10" action="ppaction://hlinksldjump"/>
              </a:rPr>
              <a:t>점검기능</a:t>
            </a:r>
            <a:r>
              <a:rPr lang="ko-KR" altLang="en-US" dirty="0"/>
              <a:t>  </a:t>
            </a:r>
            <a:r>
              <a:rPr lang="ko-KR" altLang="en-US" dirty="0">
                <a:hlinkClick r:id="rId11" action="ppaction://hlinksldjump"/>
              </a:rPr>
              <a:t>안내기능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7F4178-0F68-4C8C-8373-EFEEF204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42373"/>
            <a:ext cx="1584176" cy="7920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F586F5-FD7E-49BC-B091-5CE0B559772C}"/>
              </a:ext>
            </a:extLst>
          </p:cNvPr>
          <p:cNvSpPr/>
          <p:nvPr/>
        </p:nvSpPr>
        <p:spPr>
          <a:xfrm>
            <a:off x="6096001" y="1509487"/>
            <a:ext cx="6052457" cy="530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B089F9B-9ADB-4CC2-ADA7-20DF57CF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381328"/>
            <a:ext cx="921473" cy="36144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E217E4-7889-4595-B144-D33FEB1151F7}"/>
              </a:ext>
            </a:extLst>
          </p:cNvPr>
          <p:cNvSpPr/>
          <p:nvPr/>
        </p:nvSpPr>
        <p:spPr>
          <a:xfrm>
            <a:off x="1291771" y="6291106"/>
            <a:ext cx="802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(35208)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대전광역시 서구 청사로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189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정부대전청사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3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동</a:t>
            </a:r>
            <a:endParaRPr lang="en-US" altLang="ko-KR" sz="1100" dirty="0">
              <a:solidFill>
                <a:srgbClr val="666666"/>
              </a:solidFill>
              <a:latin typeface="NanumSquareR"/>
            </a:endParaRPr>
          </a:p>
          <a:p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 </a:t>
            </a:r>
            <a:r>
              <a:rPr lang="en-US" altLang="ko-KR" sz="1100" u="sng" dirty="0" err="1">
                <a:solidFill>
                  <a:srgbClr val="096FBA"/>
                </a:solidFill>
                <a:latin typeface="NanumSquareR"/>
              </a:rPr>
              <a:t>mailhae@korea</a:t>
            </a:r>
            <a:r>
              <a:rPr lang="en-US" altLang="ko-KR" sz="1100" u="sng" dirty="0">
                <a:solidFill>
                  <a:srgbClr val="096FBA"/>
                </a:solidFill>
                <a:latin typeface="NanumSquareR"/>
              </a:rPr>
              <a:t>.</a:t>
            </a:r>
            <a:r>
              <a:rPr lang="ko-KR" altLang="en-US" sz="1100" u="sng" dirty="0">
                <a:solidFill>
                  <a:srgbClr val="096FBA"/>
                </a:solidFill>
                <a:latin typeface="NanumSquareR"/>
              </a:rPr>
              <a:t>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문의전화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042-724-6179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Copyright(c)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All rights reserved.</a:t>
            </a:r>
            <a:endParaRPr lang="ko-KR" altLang="en-US" sz="11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FA09F5C-C9B8-4AD7-BC7F-958C14EFFA3D}"/>
              </a:ext>
            </a:extLst>
          </p:cNvPr>
          <p:cNvSpPr/>
          <p:nvPr/>
        </p:nvSpPr>
        <p:spPr bwMode="auto">
          <a:xfrm>
            <a:off x="2374959" y="3682504"/>
            <a:ext cx="1368152" cy="43204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규격검토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90B8A4F-1025-411C-9143-A64B6887F6B6}"/>
              </a:ext>
            </a:extLst>
          </p:cNvPr>
          <p:cNvSpPr/>
          <p:nvPr/>
        </p:nvSpPr>
        <p:spPr bwMode="auto">
          <a:xfrm>
            <a:off x="3959135" y="4582390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발주서류검토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F1E77A-D55D-45F7-A6DF-4CB47545F0FD}"/>
              </a:ext>
            </a:extLst>
          </p:cNvPr>
          <p:cNvSpPr/>
          <p:nvPr/>
        </p:nvSpPr>
        <p:spPr bwMode="auto">
          <a:xfrm>
            <a:off x="2360445" y="5215947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법제도검토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C57873-C4AD-439B-B204-EAE918FA93CD}"/>
              </a:ext>
            </a:extLst>
          </p:cNvPr>
          <p:cNvSpPr/>
          <p:nvPr/>
        </p:nvSpPr>
        <p:spPr bwMode="auto">
          <a:xfrm>
            <a:off x="3944621" y="5215947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기타 가격검토</a:t>
            </a: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A3B12BB8-3B3F-4C83-B5ED-D65ACA79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159" y="2031179"/>
            <a:ext cx="1636155" cy="180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말풍선: 타원형 38">
            <a:extLst>
              <a:ext uri="{FF2B5EF4-FFF2-40B4-BE49-F238E27FC236}">
                <a16:creationId xmlns:a16="http://schemas.microsoft.com/office/drawing/2014/main" id="{54EC3AD9-74EE-4CF5-8161-21315E11E021}"/>
              </a:ext>
            </a:extLst>
          </p:cNvPr>
          <p:cNvSpPr/>
          <p:nvPr/>
        </p:nvSpPr>
        <p:spPr>
          <a:xfrm>
            <a:off x="2278742" y="1959428"/>
            <a:ext cx="2220687" cy="1277258"/>
          </a:xfrm>
          <a:prstGeom prst="wedgeEllipseCallout">
            <a:avLst>
              <a:gd name="adj1" fmla="val -74268"/>
              <a:gd name="adj2" fmla="val 2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</a:rPr>
              <a:t>원하는 점검기능을 선택하세요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91D78346-EFAD-42F7-BB24-9696B69E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0622" y="4711891"/>
            <a:ext cx="686034" cy="6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8DD296-92D3-40EF-BA5D-A3A4CCD9A346}"/>
              </a:ext>
            </a:extLst>
          </p:cNvPr>
          <p:cNvSpPr/>
          <p:nvPr/>
        </p:nvSpPr>
        <p:spPr>
          <a:xfrm>
            <a:off x="4947634" y="1664454"/>
            <a:ext cx="5125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규격적합조사서 작성하기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C003DE8-2B64-4200-BA1B-36A0B1C21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803" y="2368892"/>
            <a:ext cx="4629254" cy="925851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421BDB-2066-44AC-A83A-00A630F9B2A0}"/>
              </a:ext>
            </a:extLst>
          </p:cNvPr>
          <p:cNvSpPr/>
          <p:nvPr/>
        </p:nvSpPr>
        <p:spPr>
          <a:xfrm>
            <a:off x="6813351" y="242877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❶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30114A-C407-4DC7-AB81-B34429880B58}"/>
              </a:ext>
            </a:extLst>
          </p:cNvPr>
          <p:cNvSpPr/>
          <p:nvPr/>
        </p:nvSpPr>
        <p:spPr>
          <a:xfrm>
            <a:off x="6819844" y="37791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❷</a:t>
            </a:r>
            <a:endParaRPr lang="ko-KR" altLang="en-US" dirty="0"/>
          </a:p>
        </p:txBody>
      </p:sp>
      <p:pic>
        <p:nvPicPr>
          <p:cNvPr id="45" name="Picture 595" descr="1">
            <a:extLst>
              <a:ext uri="{FF2B5EF4-FFF2-40B4-BE49-F238E27FC236}">
                <a16:creationId xmlns:a16="http://schemas.microsoft.com/office/drawing/2014/main" id="{37146118-C9F3-49C6-B0C1-FA0E1BA9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-18000" contrast="-14000"/>
          </a:blip>
          <a:srcRect/>
          <a:stretch>
            <a:fillRect/>
          </a:stretch>
        </p:blipFill>
        <p:spPr bwMode="auto">
          <a:xfrm>
            <a:off x="7258225" y="3678988"/>
            <a:ext cx="637547" cy="53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id="{20174380-3F99-4ACB-AAC0-068E28094A94}"/>
              </a:ext>
            </a:extLst>
          </p:cNvPr>
          <p:cNvSpPr/>
          <p:nvPr/>
        </p:nvSpPr>
        <p:spPr>
          <a:xfrm>
            <a:off x="6749142" y="4978400"/>
            <a:ext cx="5152571" cy="1756228"/>
          </a:xfrm>
          <a:prstGeom prst="wedgeRoundRectCallout">
            <a:avLst>
              <a:gd name="adj1" fmla="val -52257"/>
              <a:gd name="adj2" fmla="val -366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6699B4-669C-4802-AB02-FC35CCC61659}"/>
              </a:ext>
            </a:extLst>
          </p:cNvPr>
          <p:cNvSpPr/>
          <p:nvPr/>
        </p:nvSpPr>
        <p:spPr>
          <a:xfrm>
            <a:off x="6917963" y="460867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❸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F928A-EA56-40B7-9FD5-AA01CDA44554}"/>
              </a:ext>
            </a:extLst>
          </p:cNvPr>
          <p:cNvSpPr/>
          <p:nvPr/>
        </p:nvSpPr>
        <p:spPr>
          <a:xfrm>
            <a:off x="7692572" y="3769025"/>
            <a:ext cx="13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점검하기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245CDC-9CEB-4A6A-B157-7B15E501FFC0}"/>
              </a:ext>
            </a:extLst>
          </p:cNvPr>
          <p:cNvSpPr/>
          <p:nvPr/>
        </p:nvSpPr>
        <p:spPr>
          <a:xfrm>
            <a:off x="7315199" y="4596340"/>
            <a:ext cx="2888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점검확인</a:t>
            </a:r>
            <a:r>
              <a:rPr lang="en-US" altLang="ko-KR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1C8602-B476-4CDB-8A02-497DF656A687}"/>
              </a:ext>
            </a:extLst>
          </p:cNvPr>
          <p:cNvSpPr/>
          <p:nvPr/>
        </p:nvSpPr>
        <p:spPr>
          <a:xfrm>
            <a:off x="7167683" y="5044106"/>
            <a:ext cx="273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&gt;&gt;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점검결과 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……..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83D17D0-2DA2-4AD4-A240-CF30FCED153E}"/>
              </a:ext>
            </a:extLst>
          </p:cNvPr>
          <p:cNvCxnSpPr>
            <a:cxnSpLocks/>
          </p:cNvCxnSpPr>
          <p:nvPr/>
        </p:nvCxnSpPr>
        <p:spPr>
          <a:xfrm>
            <a:off x="159657" y="6066971"/>
            <a:ext cx="5297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A5B354-7954-4BD3-A32D-07C0337F49A2}"/>
              </a:ext>
            </a:extLst>
          </p:cNvPr>
          <p:cNvSpPr/>
          <p:nvPr/>
        </p:nvSpPr>
        <p:spPr>
          <a:xfrm>
            <a:off x="9753601" y="1707553"/>
            <a:ext cx="2656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 </a:t>
            </a:r>
            <a:r>
              <a:rPr lang="ko-KR" altLang="en-US" dirty="0" err="1"/>
              <a:t>크로마토그래피</a:t>
            </a:r>
            <a:endParaRPr lang="ko-KR" altLang="en-US" dirty="0"/>
          </a:p>
          <a:p>
            <a:r>
              <a:rPr lang="ko-KR" altLang="en-US" dirty="0"/>
              <a:t>2.  질량분석기</a:t>
            </a:r>
          </a:p>
          <a:p>
            <a:r>
              <a:rPr lang="ko-KR" altLang="en-US" dirty="0"/>
              <a:t>3.  총 </a:t>
            </a:r>
            <a:r>
              <a:rPr lang="ko-KR" altLang="en-US" dirty="0" err="1"/>
              <a:t>유기탄소측정기</a:t>
            </a:r>
            <a:endParaRPr lang="ko-KR" altLang="en-US" dirty="0"/>
          </a:p>
          <a:p>
            <a:r>
              <a:rPr lang="ko-KR" altLang="en-US" dirty="0"/>
              <a:t>4.  </a:t>
            </a:r>
            <a:r>
              <a:rPr lang="ko-KR" altLang="en-US" dirty="0" err="1"/>
              <a:t>원자방출분광기</a:t>
            </a:r>
            <a:endParaRPr lang="ko-KR" altLang="en-US" dirty="0"/>
          </a:p>
          <a:p>
            <a:r>
              <a:rPr lang="ko-KR" altLang="en-US" dirty="0"/>
              <a:t>5.  DNA 서열분석기</a:t>
            </a:r>
          </a:p>
          <a:p>
            <a:r>
              <a:rPr lang="ko-KR" altLang="en-US" dirty="0"/>
              <a:t>6.  주사전자현미경</a:t>
            </a:r>
          </a:p>
          <a:p>
            <a:r>
              <a:rPr lang="ko-KR" altLang="en-US" dirty="0"/>
              <a:t>7.  엑스선 회절분석기</a:t>
            </a:r>
          </a:p>
          <a:p>
            <a:r>
              <a:rPr lang="ko-KR" altLang="en-US" dirty="0"/>
              <a:t>8.  엑스선 형광분석기</a:t>
            </a:r>
          </a:p>
          <a:p>
            <a:r>
              <a:rPr lang="ko-KR" altLang="en-US" dirty="0"/>
              <a:t>9.  피로시험기</a:t>
            </a:r>
          </a:p>
          <a:p>
            <a:r>
              <a:rPr lang="ko-KR" altLang="en-US" dirty="0"/>
              <a:t>10.  3차원 프린터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8A0E6D-D817-4DB7-81BD-7283F2C9EB7D}"/>
              </a:ext>
            </a:extLst>
          </p:cNvPr>
          <p:cNvSpPr/>
          <p:nvPr/>
        </p:nvSpPr>
        <p:spPr>
          <a:xfrm>
            <a:off x="8781142" y="1698172"/>
            <a:ext cx="928915" cy="333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3BA7C2-2408-4CFD-ABF5-5F9B3879858F}"/>
              </a:ext>
            </a:extLst>
          </p:cNvPr>
          <p:cNvSpPr/>
          <p:nvPr/>
        </p:nvSpPr>
        <p:spPr>
          <a:xfrm>
            <a:off x="0" y="943431"/>
            <a:ext cx="12192000" cy="537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 action="ppaction://hlinksldjump"/>
              </a:rPr>
              <a:t>사전컨설팅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 action="ppaction://hlinksldjump"/>
              </a:rPr>
              <a:t>?     </a:t>
            </a:r>
            <a:r>
              <a:rPr lang="ko-KR" altLang="en-US" dirty="0">
                <a:hlinkClick r:id="rId9" action="ppaction://hlinksldjump"/>
              </a:rPr>
              <a:t>작성기능</a:t>
            </a:r>
            <a:r>
              <a:rPr lang="ko-KR" altLang="en-US" dirty="0"/>
              <a:t>   </a:t>
            </a:r>
            <a:r>
              <a:rPr lang="ko-KR" altLang="en-US" dirty="0">
                <a:hlinkClick r:id="rId10" action="ppaction://hlinksldjump"/>
              </a:rPr>
              <a:t>점검기능</a:t>
            </a:r>
            <a:r>
              <a:rPr lang="ko-KR" altLang="en-US" dirty="0"/>
              <a:t>  </a:t>
            </a:r>
            <a:r>
              <a:rPr lang="ko-KR" altLang="en-US" dirty="0">
                <a:hlinkClick r:id="rId11" action="ppaction://hlinksldjump"/>
              </a:rPr>
              <a:t>안내기능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7F4178-0F68-4C8C-8373-EFEEF204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42373"/>
            <a:ext cx="1584176" cy="7920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F586F5-FD7E-49BC-B091-5CE0B559772C}"/>
              </a:ext>
            </a:extLst>
          </p:cNvPr>
          <p:cNvSpPr/>
          <p:nvPr/>
        </p:nvSpPr>
        <p:spPr>
          <a:xfrm>
            <a:off x="6096001" y="1509487"/>
            <a:ext cx="6052457" cy="530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B089F9B-9ADB-4CC2-ADA7-20DF57CF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381328"/>
            <a:ext cx="921473" cy="36144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E217E4-7889-4595-B144-D33FEB1151F7}"/>
              </a:ext>
            </a:extLst>
          </p:cNvPr>
          <p:cNvSpPr/>
          <p:nvPr/>
        </p:nvSpPr>
        <p:spPr>
          <a:xfrm>
            <a:off x="1291771" y="6291106"/>
            <a:ext cx="802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(35208)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대전광역시 서구 청사로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189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정부대전청사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3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동</a:t>
            </a:r>
            <a:endParaRPr lang="en-US" altLang="ko-KR" sz="1100" dirty="0">
              <a:solidFill>
                <a:srgbClr val="666666"/>
              </a:solidFill>
              <a:latin typeface="NanumSquareR"/>
            </a:endParaRPr>
          </a:p>
          <a:p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 </a:t>
            </a:r>
            <a:r>
              <a:rPr lang="en-US" altLang="ko-KR" sz="1100" u="sng" dirty="0" err="1">
                <a:solidFill>
                  <a:srgbClr val="096FBA"/>
                </a:solidFill>
                <a:latin typeface="NanumSquareR"/>
              </a:rPr>
              <a:t>mailhae@korea</a:t>
            </a:r>
            <a:r>
              <a:rPr lang="en-US" altLang="ko-KR" sz="1100" u="sng" dirty="0">
                <a:solidFill>
                  <a:srgbClr val="096FBA"/>
                </a:solidFill>
                <a:latin typeface="NanumSquareR"/>
              </a:rPr>
              <a:t>.</a:t>
            </a:r>
            <a:r>
              <a:rPr lang="ko-KR" altLang="en-US" sz="1100" u="sng" dirty="0">
                <a:solidFill>
                  <a:srgbClr val="096FBA"/>
                </a:solidFill>
                <a:latin typeface="NanumSquareR"/>
              </a:rPr>
              <a:t>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문의전화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042-724-6179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Copyright(c) </a:t>
            </a:r>
            <a:r>
              <a:rPr lang="ko-KR" altLang="en-US" sz="1100" dirty="0">
                <a:solidFill>
                  <a:srgbClr val="666666"/>
                </a:solidFill>
                <a:latin typeface="NanumSquareR"/>
              </a:rPr>
              <a:t>조달청 </a:t>
            </a:r>
            <a:r>
              <a:rPr lang="en-US" altLang="ko-KR" sz="1100" dirty="0">
                <a:solidFill>
                  <a:srgbClr val="666666"/>
                </a:solidFill>
                <a:latin typeface="NanumSquareR"/>
              </a:rPr>
              <a:t>All rights reserved.</a:t>
            </a:r>
            <a:endParaRPr lang="ko-KR" altLang="en-US" sz="11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FA09F5C-C9B8-4AD7-BC7F-958C14EFFA3D}"/>
              </a:ext>
            </a:extLst>
          </p:cNvPr>
          <p:cNvSpPr/>
          <p:nvPr/>
        </p:nvSpPr>
        <p:spPr bwMode="auto">
          <a:xfrm>
            <a:off x="2374959" y="3682504"/>
            <a:ext cx="1368152" cy="43204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최신 법제도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90B8A4F-1025-411C-9143-A64B6887F6B6}"/>
              </a:ext>
            </a:extLst>
          </p:cNvPr>
          <p:cNvSpPr/>
          <p:nvPr/>
        </p:nvSpPr>
        <p:spPr bwMode="auto">
          <a:xfrm>
            <a:off x="3959135" y="4582390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최신 양식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F1E77A-D55D-45F7-A6DF-4CB47545F0FD}"/>
              </a:ext>
            </a:extLst>
          </p:cNvPr>
          <p:cNvSpPr/>
          <p:nvPr/>
        </p:nvSpPr>
        <p:spPr bwMode="auto">
          <a:xfrm>
            <a:off x="2360445" y="5215947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FAQ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및 사례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C57873-C4AD-439B-B204-EAE918FA93CD}"/>
              </a:ext>
            </a:extLst>
          </p:cNvPr>
          <p:cNvSpPr/>
          <p:nvPr/>
        </p:nvSpPr>
        <p:spPr bwMode="auto">
          <a:xfrm>
            <a:off x="3944621" y="5215947"/>
            <a:ext cx="1368152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이용문의 등</a:t>
            </a: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A3B12BB8-3B3F-4C83-B5ED-D65ACA79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159" y="2031179"/>
            <a:ext cx="1636155" cy="180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말풍선: 타원형 38">
            <a:extLst>
              <a:ext uri="{FF2B5EF4-FFF2-40B4-BE49-F238E27FC236}">
                <a16:creationId xmlns:a16="http://schemas.microsoft.com/office/drawing/2014/main" id="{54EC3AD9-74EE-4CF5-8161-21315E11E021}"/>
              </a:ext>
            </a:extLst>
          </p:cNvPr>
          <p:cNvSpPr/>
          <p:nvPr/>
        </p:nvSpPr>
        <p:spPr>
          <a:xfrm>
            <a:off x="2278742" y="1959428"/>
            <a:ext cx="2220687" cy="1277258"/>
          </a:xfrm>
          <a:prstGeom prst="wedgeEllipseCallout">
            <a:avLst>
              <a:gd name="adj1" fmla="val -74268"/>
              <a:gd name="adj2" fmla="val 2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</a:rPr>
              <a:t>원하는 안내기능을 선택하세요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91D78346-EFAD-42F7-BB24-9696B69E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0622" y="4711891"/>
            <a:ext cx="686034" cy="6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8DD296-92D3-40EF-BA5D-A3A4CCD9A346}"/>
              </a:ext>
            </a:extLst>
          </p:cNvPr>
          <p:cNvSpPr/>
          <p:nvPr/>
        </p:nvSpPr>
        <p:spPr>
          <a:xfrm>
            <a:off x="4947634" y="1664454"/>
            <a:ext cx="5125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최신 법제도 안내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421BDB-2066-44AC-A83A-00A630F9B2A0}"/>
              </a:ext>
            </a:extLst>
          </p:cNvPr>
          <p:cNvSpPr/>
          <p:nvPr/>
        </p:nvSpPr>
        <p:spPr>
          <a:xfrm>
            <a:off x="6813351" y="242877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❶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30114A-C407-4DC7-AB81-B34429880B58}"/>
              </a:ext>
            </a:extLst>
          </p:cNvPr>
          <p:cNvSpPr/>
          <p:nvPr/>
        </p:nvSpPr>
        <p:spPr>
          <a:xfrm>
            <a:off x="6819844" y="37791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❷</a:t>
            </a:r>
            <a:endParaRPr lang="ko-KR" altLang="en-US" dirty="0"/>
          </a:p>
        </p:txBody>
      </p:sp>
      <p:pic>
        <p:nvPicPr>
          <p:cNvPr id="45" name="Picture 595" descr="1">
            <a:extLst>
              <a:ext uri="{FF2B5EF4-FFF2-40B4-BE49-F238E27FC236}">
                <a16:creationId xmlns:a16="http://schemas.microsoft.com/office/drawing/2014/main" id="{37146118-C9F3-49C6-B0C1-FA0E1BA9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-18000" contrast="-14000"/>
          </a:blip>
          <a:srcRect/>
          <a:stretch>
            <a:fillRect/>
          </a:stretch>
        </p:blipFill>
        <p:spPr bwMode="auto">
          <a:xfrm>
            <a:off x="7258225" y="3678988"/>
            <a:ext cx="637547" cy="53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id="{20174380-3F99-4ACB-AAC0-068E28094A94}"/>
              </a:ext>
            </a:extLst>
          </p:cNvPr>
          <p:cNvSpPr/>
          <p:nvPr/>
        </p:nvSpPr>
        <p:spPr>
          <a:xfrm>
            <a:off x="6749142" y="4978400"/>
            <a:ext cx="5152571" cy="1756228"/>
          </a:xfrm>
          <a:prstGeom prst="wedgeRoundRectCallout">
            <a:avLst>
              <a:gd name="adj1" fmla="val -52257"/>
              <a:gd name="adj2" fmla="val -366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6699B4-669C-4802-AB02-FC35CCC61659}"/>
              </a:ext>
            </a:extLst>
          </p:cNvPr>
          <p:cNvSpPr/>
          <p:nvPr/>
        </p:nvSpPr>
        <p:spPr>
          <a:xfrm>
            <a:off x="6917963" y="460867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❸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F928A-EA56-40B7-9FD5-AA01CDA44554}"/>
              </a:ext>
            </a:extLst>
          </p:cNvPr>
          <p:cNvSpPr/>
          <p:nvPr/>
        </p:nvSpPr>
        <p:spPr>
          <a:xfrm>
            <a:off x="7692572" y="3769025"/>
            <a:ext cx="13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조회하기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245CDC-9CEB-4A6A-B157-7B15E501FFC0}"/>
              </a:ext>
            </a:extLst>
          </p:cNvPr>
          <p:cNvSpPr/>
          <p:nvPr/>
        </p:nvSpPr>
        <p:spPr>
          <a:xfrm>
            <a:off x="7315199" y="4596340"/>
            <a:ext cx="2888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안내결과</a:t>
            </a:r>
            <a:r>
              <a:rPr lang="en-US" altLang="ko-KR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kern="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1C8602-B476-4CDB-8A02-497DF656A687}"/>
              </a:ext>
            </a:extLst>
          </p:cNvPr>
          <p:cNvSpPr/>
          <p:nvPr/>
        </p:nvSpPr>
        <p:spPr>
          <a:xfrm>
            <a:off x="6746897" y="5044106"/>
            <a:ext cx="357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&gt;&gt;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관련사항을 안내해 드립니다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83D17D0-2DA2-4AD4-A240-CF30FCED153E}"/>
              </a:ext>
            </a:extLst>
          </p:cNvPr>
          <p:cNvCxnSpPr>
            <a:cxnSpLocks/>
          </p:cNvCxnSpPr>
          <p:nvPr/>
        </p:nvCxnSpPr>
        <p:spPr>
          <a:xfrm>
            <a:off x="159657" y="6066971"/>
            <a:ext cx="5297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7221548-2E22-4A4B-BFDD-8414A71C06F3}"/>
              </a:ext>
            </a:extLst>
          </p:cNvPr>
          <p:cNvSpPr/>
          <p:nvPr/>
        </p:nvSpPr>
        <p:spPr>
          <a:xfrm>
            <a:off x="7373256" y="2423887"/>
            <a:ext cx="928915" cy="333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40D307-6775-4DC1-9B57-5B376BFDAFF6}"/>
              </a:ext>
            </a:extLst>
          </p:cNvPr>
          <p:cNvSpPr/>
          <p:nvPr/>
        </p:nvSpPr>
        <p:spPr>
          <a:xfrm>
            <a:off x="8752115" y="2302639"/>
            <a:ext cx="2656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고시</a:t>
            </a:r>
            <a:r>
              <a:rPr lang="en-US" altLang="ko-KR" dirty="0"/>
              <a:t>/</a:t>
            </a:r>
            <a:r>
              <a:rPr lang="ko-KR" altLang="en-US" dirty="0"/>
              <a:t>훈련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가이드</a:t>
            </a:r>
            <a:r>
              <a:rPr lang="en-US" altLang="ko-KR" dirty="0"/>
              <a:t>/</a:t>
            </a:r>
            <a:r>
              <a:rPr lang="ko-KR" altLang="en-US" dirty="0"/>
              <a:t>매뉴얼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공고서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발주제도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3F9687-78A1-4911-9850-900AEA7C44CB}"/>
              </a:ext>
            </a:extLst>
          </p:cNvPr>
          <p:cNvSpPr/>
          <p:nvPr/>
        </p:nvSpPr>
        <p:spPr>
          <a:xfrm>
            <a:off x="0" y="943431"/>
            <a:ext cx="12192000" cy="537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7" action="ppaction://hlinksldjump"/>
              </a:rPr>
              <a:t>사전컨설팅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7" action="ppaction://hlinksldjump"/>
              </a:rPr>
              <a:t>?     </a:t>
            </a:r>
            <a:r>
              <a:rPr lang="ko-KR" altLang="en-US" dirty="0">
                <a:hlinkClick r:id="rId8" action="ppaction://hlinksldjump"/>
              </a:rPr>
              <a:t>작성기능</a:t>
            </a:r>
            <a:r>
              <a:rPr lang="ko-KR" altLang="en-US" dirty="0"/>
              <a:t>   </a:t>
            </a:r>
            <a:r>
              <a:rPr lang="ko-KR" altLang="en-US" dirty="0">
                <a:hlinkClick r:id="rId9" action="ppaction://hlinksldjump"/>
              </a:rPr>
              <a:t>점검기능</a:t>
            </a:r>
            <a:r>
              <a:rPr lang="ko-KR" altLang="en-US" dirty="0"/>
              <a:t>  </a:t>
            </a:r>
            <a:r>
              <a:rPr lang="ko-KR" altLang="en-US" dirty="0">
                <a:hlinkClick r:id="rId10" action="ppaction://hlinksldjump"/>
              </a:rPr>
              <a:t>안내기능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322</Words>
  <Application>Microsoft Office PowerPoint</Application>
  <PresentationFormat>와이드스크린</PresentationFormat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NanumSquareR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김훈희</dc:creator>
  <cp:lastModifiedBy>김훈희</cp:lastModifiedBy>
  <cp:revision>10</cp:revision>
  <dcterms:created xsi:type="dcterms:W3CDTF">2025-05-10T23:04:58Z</dcterms:created>
  <dcterms:modified xsi:type="dcterms:W3CDTF">2025-05-11T01:31:17Z</dcterms:modified>
</cp:coreProperties>
</file>