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76" autoAdjust="0"/>
  </p:normalViewPr>
  <p:slideViewPr>
    <p:cSldViewPr snapToGrid="0">
      <p:cViewPr varScale="1">
        <p:scale>
          <a:sx n="90" d="100"/>
          <a:sy n="90"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CB024-BA30-4D98-B1C2-13277EDD27D5}" type="datetimeFigureOut">
              <a:rPr lang="zh-CN" altLang="en-US" smtClean="0"/>
              <a:t>2024/11/30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DF63A-FFB0-46C2-89EB-9DA974663396}" type="slidenum">
              <a:rPr lang="zh-CN" altLang="en-US" smtClean="0"/>
              <a:t>‹#›</a:t>
            </a:fld>
            <a:endParaRPr lang="zh-CN" altLang="en-US"/>
          </a:p>
        </p:txBody>
      </p:sp>
    </p:spTree>
    <p:extLst>
      <p:ext uri="{BB962C8B-B14F-4D97-AF65-F5344CB8AC3E}">
        <p14:creationId xmlns:p14="http://schemas.microsoft.com/office/powerpoint/2010/main" val="280303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we’re going to learn about the Bubble Sort algorithm. </a:t>
            </a:r>
            <a:r>
              <a:rPr lang="en-US" altLang="zh-CN"/>
              <a:t>I’ll be walking you through how it works, step by step, so you can understand its mechanics and see how it sorts data.</a:t>
            </a:r>
            <a:endParaRPr lang="zh-CN" altLang="en-US" dirty="0"/>
          </a:p>
        </p:txBody>
      </p:sp>
      <p:sp>
        <p:nvSpPr>
          <p:cNvPr id="4" name="灯片编号占位符 3"/>
          <p:cNvSpPr>
            <a:spLocks noGrp="1"/>
          </p:cNvSpPr>
          <p:nvPr>
            <p:ph type="sldNum" sz="quarter" idx="5"/>
          </p:nvPr>
        </p:nvSpPr>
        <p:spPr/>
        <p:txBody>
          <a:bodyPr/>
          <a:lstStyle/>
          <a:p>
            <a:fld id="{E20DF63A-FFB0-46C2-89EB-9DA974663396}" type="slidenum">
              <a:rPr lang="zh-CN" altLang="en-US" smtClean="0"/>
              <a:t>1</a:t>
            </a:fld>
            <a:endParaRPr lang="zh-CN" altLang="en-US"/>
          </a:p>
        </p:txBody>
      </p:sp>
    </p:spTree>
    <p:extLst>
      <p:ext uri="{BB962C8B-B14F-4D97-AF65-F5344CB8AC3E}">
        <p14:creationId xmlns:p14="http://schemas.microsoft.com/office/powerpoint/2010/main" val="159427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747CE-AAF4-B8F8-F14C-4702BCF3CB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415CDD-F4A3-F934-C5BF-745868AE69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21077D-F44C-B9E6-B9C2-AD3061839AFF}"/>
              </a:ext>
            </a:extLst>
          </p:cNvPr>
          <p:cNvSpPr>
            <a:spLocks noGrp="1"/>
          </p:cNvSpPr>
          <p:nvPr>
            <p:ph type="body" idx="1"/>
          </p:nvPr>
        </p:nvSpPr>
        <p:spPr/>
        <p:txBody>
          <a:bodyPr/>
          <a:lstStyle/>
          <a:p>
            <a:r>
              <a:rPr lang="en-US" altLang="zh-CN" dirty="0"/>
              <a:t>The algorithm starts again from the beginning, but this time it ignores the last element since it is already sorted. The second-largest element will now bubble up to its </a:t>
            </a:r>
            <a:r>
              <a:rPr lang="en-US" altLang="zh-CN"/>
              <a:t>correct position</a:t>
            </a:r>
            <a:endParaRPr lang="zh-CN" altLang="en-US" dirty="0"/>
          </a:p>
        </p:txBody>
      </p:sp>
      <p:sp>
        <p:nvSpPr>
          <p:cNvPr id="4" name="灯片编号占位符 3">
            <a:extLst>
              <a:ext uri="{FF2B5EF4-FFF2-40B4-BE49-F238E27FC236}">
                <a16:creationId xmlns:a16="http://schemas.microsoft.com/office/drawing/2014/main" id="{ABFAFA83-D412-4001-6FD4-DD6AEE5B04C7}"/>
              </a:ext>
            </a:extLst>
          </p:cNvPr>
          <p:cNvSpPr>
            <a:spLocks noGrp="1"/>
          </p:cNvSpPr>
          <p:nvPr>
            <p:ph type="sldNum" sz="quarter" idx="5"/>
          </p:nvPr>
        </p:nvSpPr>
        <p:spPr/>
        <p:txBody>
          <a:bodyPr/>
          <a:lstStyle/>
          <a:p>
            <a:fld id="{E20DF63A-FFB0-46C2-89EB-9DA974663396}" type="slidenum">
              <a:rPr lang="zh-CN" altLang="en-US" smtClean="0"/>
              <a:t>10</a:t>
            </a:fld>
            <a:endParaRPr lang="zh-CN" altLang="en-US"/>
          </a:p>
        </p:txBody>
      </p:sp>
    </p:spTree>
    <p:extLst>
      <p:ext uri="{BB962C8B-B14F-4D97-AF65-F5344CB8AC3E}">
        <p14:creationId xmlns:p14="http://schemas.microsoft.com/office/powerpoint/2010/main" val="325864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2E7DB-5548-B953-889F-C67D2C6497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BF8B5E-8353-7362-2C55-81848137C0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87E3A6-CDB0-4FB7-461F-4D0D4E43D587}"/>
              </a:ext>
            </a:extLst>
          </p:cNvPr>
          <p:cNvSpPr>
            <a:spLocks noGrp="1"/>
          </p:cNvSpPr>
          <p:nvPr>
            <p:ph type="body" idx="1"/>
          </p:nvPr>
        </p:nvSpPr>
        <p:spPr/>
        <p:txBody>
          <a:bodyPr/>
          <a:lstStyle/>
          <a:p>
            <a:r>
              <a:rPr lang="en-US" altLang="zh-CN" dirty="0"/>
              <a:t>We compare 3 with 4,</a:t>
            </a:r>
            <a:r>
              <a:rPr lang="zh-CN" altLang="en-US" dirty="0"/>
              <a:t> </a:t>
            </a:r>
            <a:r>
              <a:rPr lang="en-US" altLang="zh-CN" dirty="0"/>
              <a:t>no swap made</a:t>
            </a:r>
            <a:endParaRPr lang="zh-CN" altLang="en-US" dirty="0"/>
          </a:p>
        </p:txBody>
      </p:sp>
      <p:sp>
        <p:nvSpPr>
          <p:cNvPr id="4" name="灯片编号占位符 3">
            <a:extLst>
              <a:ext uri="{FF2B5EF4-FFF2-40B4-BE49-F238E27FC236}">
                <a16:creationId xmlns:a16="http://schemas.microsoft.com/office/drawing/2014/main" id="{649EECA7-B690-9CB4-F57C-30465923E865}"/>
              </a:ext>
            </a:extLst>
          </p:cNvPr>
          <p:cNvSpPr>
            <a:spLocks noGrp="1"/>
          </p:cNvSpPr>
          <p:nvPr>
            <p:ph type="sldNum" sz="quarter" idx="5"/>
          </p:nvPr>
        </p:nvSpPr>
        <p:spPr/>
        <p:txBody>
          <a:bodyPr/>
          <a:lstStyle/>
          <a:p>
            <a:fld id="{E20DF63A-FFB0-46C2-89EB-9DA974663396}" type="slidenum">
              <a:rPr lang="zh-CN" altLang="en-US" smtClean="0"/>
              <a:t>11</a:t>
            </a:fld>
            <a:endParaRPr lang="zh-CN" altLang="en-US"/>
          </a:p>
        </p:txBody>
      </p:sp>
    </p:spTree>
    <p:extLst>
      <p:ext uri="{BB962C8B-B14F-4D97-AF65-F5344CB8AC3E}">
        <p14:creationId xmlns:p14="http://schemas.microsoft.com/office/powerpoint/2010/main" val="551129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82D6B-3BDA-C6D2-FADF-ED2C002AC7C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4FBACA-F6B5-A3A5-B5A0-C2E8AA2FF98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29EC9EA-0D09-12A2-16F2-D81CDAF6718A}"/>
              </a:ext>
            </a:extLst>
          </p:cNvPr>
          <p:cNvSpPr>
            <a:spLocks noGrp="1"/>
          </p:cNvSpPr>
          <p:nvPr>
            <p:ph type="body" idx="1"/>
          </p:nvPr>
        </p:nvSpPr>
        <p:spPr/>
        <p:txBody>
          <a:bodyPr/>
          <a:lstStyle/>
          <a:p>
            <a:r>
              <a:rPr lang="en-US" altLang="zh-CN" dirty="0"/>
              <a:t>Next, 4 and 1 are swapped</a:t>
            </a:r>
            <a:endParaRPr lang="zh-CN" altLang="en-US" dirty="0"/>
          </a:p>
        </p:txBody>
      </p:sp>
      <p:sp>
        <p:nvSpPr>
          <p:cNvPr id="4" name="灯片编号占位符 3">
            <a:extLst>
              <a:ext uri="{FF2B5EF4-FFF2-40B4-BE49-F238E27FC236}">
                <a16:creationId xmlns:a16="http://schemas.microsoft.com/office/drawing/2014/main" id="{5F5970EB-56C3-901F-ACDD-204CE818ABCC}"/>
              </a:ext>
            </a:extLst>
          </p:cNvPr>
          <p:cNvSpPr>
            <a:spLocks noGrp="1"/>
          </p:cNvSpPr>
          <p:nvPr>
            <p:ph type="sldNum" sz="quarter" idx="5"/>
          </p:nvPr>
        </p:nvSpPr>
        <p:spPr/>
        <p:txBody>
          <a:bodyPr/>
          <a:lstStyle/>
          <a:p>
            <a:fld id="{E20DF63A-FFB0-46C2-89EB-9DA974663396}" type="slidenum">
              <a:rPr lang="zh-CN" altLang="en-US" smtClean="0"/>
              <a:t>12</a:t>
            </a:fld>
            <a:endParaRPr lang="zh-CN" altLang="en-US"/>
          </a:p>
        </p:txBody>
      </p:sp>
    </p:spTree>
    <p:extLst>
      <p:ext uri="{BB962C8B-B14F-4D97-AF65-F5344CB8AC3E}">
        <p14:creationId xmlns:p14="http://schemas.microsoft.com/office/powerpoint/2010/main" val="3037383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50E09-A247-FC23-7D1F-FC940551AC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110E0B-0939-262C-D047-20C4A26588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E51205-2E8B-7393-9C55-A0AEFAEBF765}"/>
              </a:ext>
            </a:extLst>
          </p:cNvPr>
          <p:cNvSpPr>
            <a:spLocks noGrp="1"/>
          </p:cNvSpPr>
          <p:nvPr>
            <p:ph type="body" idx="1"/>
          </p:nvPr>
        </p:nvSpPr>
        <p:spPr/>
        <p:txBody>
          <a:bodyPr/>
          <a:lstStyle/>
          <a:p>
            <a:r>
              <a:rPr lang="en-US" altLang="zh-CN" dirty="0"/>
              <a:t>After this second pass, the second-largest element 4 is in the correct position.</a:t>
            </a:r>
            <a:endParaRPr lang="zh-CN" altLang="en-US" dirty="0"/>
          </a:p>
        </p:txBody>
      </p:sp>
      <p:sp>
        <p:nvSpPr>
          <p:cNvPr id="4" name="灯片编号占位符 3">
            <a:extLst>
              <a:ext uri="{FF2B5EF4-FFF2-40B4-BE49-F238E27FC236}">
                <a16:creationId xmlns:a16="http://schemas.microsoft.com/office/drawing/2014/main" id="{359A5940-924B-915F-C7E2-74190421B3C8}"/>
              </a:ext>
            </a:extLst>
          </p:cNvPr>
          <p:cNvSpPr>
            <a:spLocks noGrp="1"/>
          </p:cNvSpPr>
          <p:nvPr>
            <p:ph type="sldNum" sz="quarter" idx="5"/>
          </p:nvPr>
        </p:nvSpPr>
        <p:spPr/>
        <p:txBody>
          <a:bodyPr/>
          <a:lstStyle/>
          <a:p>
            <a:fld id="{E20DF63A-FFB0-46C2-89EB-9DA974663396}" type="slidenum">
              <a:rPr lang="zh-CN" altLang="en-US" smtClean="0"/>
              <a:t>13</a:t>
            </a:fld>
            <a:endParaRPr lang="zh-CN" altLang="en-US"/>
          </a:p>
        </p:txBody>
      </p:sp>
    </p:spTree>
    <p:extLst>
      <p:ext uri="{BB962C8B-B14F-4D97-AF65-F5344CB8AC3E}">
        <p14:creationId xmlns:p14="http://schemas.microsoft.com/office/powerpoint/2010/main" val="3810987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9166A-133F-4FF9-3A07-5B7070A10F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DE14E1-57C0-4F3E-8900-BE99C27EF07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459FC68-C1CD-22A5-6C8F-568E92487207}"/>
              </a:ext>
            </a:extLst>
          </p:cNvPr>
          <p:cNvSpPr>
            <a:spLocks noGrp="1"/>
          </p:cNvSpPr>
          <p:nvPr>
            <p:ph type="body" idx="1"/>
          </p:nvPr>
        </p:nvSpPr>
        <p:spPr/>
        <p:txBody>
          <a:bodyPr/>
          <a:lstStyle/>
          <a:p>
            <a:r>
              <a:rPr lang="en-US" altLang="zh-CN" dirty="0"/>
              <a:t>The algorithm repeats this process until no swaps are needed during a complete pass through the list, indicating that the list is fully sorted</a:t>
            </a:r>
            <a:endParaRPr lang="zh-CN" altLang="en-US" dirty="0"/>
          </a:p>
        </p:txBody>
      </p:sp>
      <p:sp>
        <p:nvSpPr>
          <p:cNvPr id="4" name="灯片编号占位符 3">
            <a:extLst>
              <a:ext uri="{FF2B5EF4-FFF2-40B4-BE49-F238E27FC236}">
                <a16:creationId xmlns:a16="http://schemas.microsoft.com/office/drawing/2014/main" id="{ECD0B0EF-781E-A0D6-17B4-12DBD1858FD1}"/>
              </a:ext>
            </a:extLst>
          </p:cNvPr>
          <p:cNvSpPr>
            <a:spLocks noGrp="1"/>
          </p:cNvSpPr>
          <p:nvPr>
            <p:ph type="sldNum" sz="quarter" idx="5"/>
          </p:nvPr>
        </p:nvSpPr>
        <p:spPr/>
        <p:txBody>
          <a:bodyPr/>
          <a:lstStyle/>
          <a:p>
            <a:fld id="{E20DF63A-FFB0-46C2-89EB-9DA974663396}" type="slidenum">
              <a:rPr lang="zh-CN" altLang="en-US" smtClean="0"/>
              <a:t>14</a:t>
            </a:fld>
            <a:endParaRPr lang="zh-CN" altLang="en-US"/>
          </a:p>
        </p:txBody>
      </p:sp>
    </p:spTree>
    <p:extLst>
      <p:ext uri="{BB962C8B-B14F-4D97-AF65-F5344CB8AC3E}">
        <p14:creationId xmlns:p14="http://schemas.microsoft.com/office/powerpoint/2010/main" val="3958851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18A3A-84CE-75EF-DA9C-10E74FDA84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E06AD75-A6AC-614E-0362-E18A6F16E52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ADB2203-AAF7-E2D5-5EEE-3BC0247E527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compare 3 with 1</a:t>
            </a:r>
            <a:endParaRPr lang="zh-CN" altLang="en-US" dirty="0"/>
          </a:p>
        </p:txBody>
      </p:sp>
      <p:sp>
        <p:nvSpPr>
          <p:cNvPr id="4" name="灯片编号占位符 3">
            <a:extLst>
              <a:ext uri="{FF2B5EF4-FFF2-40B4-BE49-F238E27FC236}">
                <a16:creationId xmlns:a16="http://schemas.microsoft.com/office/drawing/2014/main" id="{490B7B52-CBF4-88CC-7AAC-316B973E0FEF}"/>
              </a:ext>
            </a:extLst>
          </p:cNvPr>
          <p:cNvSpPr>
            <a:spLocks noGrp="1"/>
          </p:cNvSpPr>
          <p:nvPr>
            <p:ph type="sldNum" sz="quarter" idx="5"/>
          </p:nvPr>
        </p:nvSpPr>
        <p:spPr/>
        <p:txBody>
          <a:bodyPr/>
          <a:lstStyle/>
          <a:p>
            <a:fld id="{E20DF63A-FFB0-46C2-89EB-9DA974663396}" type="slidenum">
              <a:rPr lang="zh-CN" altLang="en-US" smtClean="0"/>
              <a:t>15</a:t>
            </a:fld>
            <a:endParaRPr lang="zh-CN" altLang="en-US"/>
          </a:p>
        </p:txBody>
      </p:sp>
    </p:spTree>
    <p:extLst>
      <p:ext uri="{BB962C8B-B14F-4D97-AF65-F5344CB8AC3E}">
        <p14:creationId xmlns:p14="http://schemas.microsoft.com/office/powerpoint/2010/main" val="3413453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D451E-C127-F4CB-832C-FA5EC9D9EB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438415-3AF7-0771-EF81-F1943B022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BBCCDE-1E4B-296B-FAD9-23F3A7926B88}"/>
              </a:ext>
            </a:extLst>
          </p:cNvPr>
          <p:cNvSpPr>
            <a:spLocks noGrp="1"/>
          </p:cNvSpPr>
          <p:nvPr>
            <p:ph type="body" idx="1"/>
          </p:nvPr>
        </p:nvSpPr>
        <p:spPr/>
        <p:txBody>
          <a:bodyPr/>
          <a:lstStyle/>
          <a:p>
            <a:r>
              <a:rPr lang="en-US" altLang="zh-CN" dirty="0"/>
              <a:t>The last swap made</a:t>
            </a:r>
            <a:endParaRPr lang="zh-CN" altLang="en-US" dirty="0"/>
          </a:p>
        </p:txBody>
      </p:sp>
      <p:sp>
        <p:nvSpPr>
          <p:cNvPr id="4" name="灯片编号占位符 3">
            <a:extLst>
              <a:ext uri="{FF2B5EF4-FFF2-40B4-BE49-F238E27FC236}">
                <a16:creationId xmlns:a16="http://schemas.microsoft.com/office/drawing/2014/main" id="{74318841-F40C-1670-9D0F-31B7A4ED24C1}"/>
              </a:ext>
            </a:extLst>
          </p:cNvPr>
          <p:cNvSpPr>
            <a:spLocks noGrp="1"/>
          </p:cNvSpPr>
          <p:nvPr>
            <p:ph type="sldNum" sz="quarter" idx="5"/>
          </p:nvPr>
        </p:nvSpPr>
        <p:spPr/>
        <p:txBody>
          <a:bodyPr/>
          <a:lstStyle/>
          <a:p>
            <a:fld id="{E20DF63A-FFB0-46C2-89EB-9DA974663396}" type="slidenum">
              <a:rPr lang="zh-CN" altLang="en-US" smtClean="0"/>
              <a:t>16</a:t>
            </a:fld>
            <a:endParaRPr lang="zh-CN" altLang="en-US"/>
          </a:p>
        </p:txBody>
      </p:sp>
    </p:spTree>
    <p:extLst>
      <p:ext uri="{BB962C8B-B14F-4D97-AF65-F5344CB8AC3E}">
        <p14:creationId xmlns:p14="http://schemas.microsoft.com/office/powerpoint/2010/main" val="207370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7208E-713C-9551-355C-43388C265EF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7DD2F7-EBCE-612E-17E2-AC8A6CFA357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A8D52F-EED0-92F2-7856-A11FB5CB2E46}"/>
              </a:ext>
            </a:extLst>
          </p:cNvPr>
          <p:cNvSpPr>
            <a:spLocks noGrp="1"/>
          </p:cNvSpPr>
          <p:nvPr>
            <p:ph type="body" idx="1"/>
          </p:nvPr>
        </p:nvSpPr>
        <p:spPr/>
        <p:txBody>
          <a:bodyPr/>
          <a:lstStyle/>
          <a:p>
            <a:r>
              <a:rPr lang="en-US" altLang="zh-CN" dirty="0"/>
              <a:t>After the third pass, the list is sorted. </a:t>
            </a:r>
            <a:endParaRPr lang="zh-CN" altLang="en-US" dirty="0"/>
          </a:p>
        </p:txBody>
      </p:sp>
      <p:sp>
        <p:nvSpPr>
          <p:cNvPr id="4" name="灯片编号占位符 3">
            <a:extLst>
              <a:ext uri="{FF2B5EF4-FFF2-40B4-BE49-F238E27FC236}">
                <a16:creationId xmlns:a16="http://schemas.microsoft.com/office/drawing/2014/main" id="{DF6540CB-13CC-C0E1-7857-F9B6F892EE9B}"/>
              </a:ext>
            </a:extLst>
          </p:cNvPr>
          <p:cNvSpPr>
            <a:spLocks noGrp="1"/>
          </p:cNvSpPr>
          <p:nvPr>
            <p:ph type="sldNum" sz="quarter" idx="5"/>
          </p:nvPr>
        </p:nvSpPr>
        <p:spPr/>
        <p:txBody>
          <a:bodyPr/>
          <a:lstStyle/>
          <a:p>
            <a:fld id="{E20DF63A-FFB0-46C2-89EB-9DA974663396}" type="slidenum">
              <a:rPr lang="zh-CN" altLang="en-US" smtClean="0"/>
              <a:t>17</a:t>
            </a:fld>
            <a:endParaRPr lang="zh-CN" altLang="en-US"/>
          </a:p>
        </p:txBody>
      </p:sp>
    </p:spTree>
    <p:extLst>
      <p:ext uri="{BB962C8B-B14F-4D97-AF65-F5344CB8AC3E}">
        <p14:creationId xmlns:p14="http://schemas.microsoft.com/office/powerpoint/2010/main" val="315154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algorithm works by comparing each pair of adjacent elements. If the two elements are out of order, they are swapped. This is repeated until no more swaps are needed, indicating that the list is sorted. The key idea is that each pass through the list moves the next largest element to its correct position, one step at a time.</a:t>
            </a:r>
            <a:endParaRPr lang="zh-CN" altLang="en-US" dirty="0"/>
          </a:p>
        </p:txBody>
      </p:sp>
      <p:sp>
        <p:nvSpPr>
          <p:cNvPr id="4" name="灯片编号占位符 3"/>
          <p:cNvSpPr>
            <a:spLocks noGrp="1"/>
          </p:cNvSpPr>
          <p:nvPr>
            <p:ph type="sldNum" sz="quarter" idx="5"/>
          </p:nvPr>
        </p:nvSpPr>
        <p:spPr/>
        <p:txBody>
          <a:bodyPr/>
          <a:lstStyle/>
          <a:p>
            <a:fld id="{E20DF63A-FFB0-46C2-89EB-9DA974663396}" type="slidenum">
              <a:rPr lang="zh-CN" altLang="en-US" smtClean="0"/>
              <a:t>2</a:t>
            </a:fld>
            <a:endParaRPr lang="zh-CN" altLang="en-US"/>
          </a:p>
        </p:txBody>
      </p:sp>
    </p:spTree>
    <p:extLst>
      <p:ext uri="{BB962C8B-B14F-4D97-AF65-F5344CB8AC3E}">
        <p14:creationId xmlns:p14="http://schemas.microsoft.com/office/powerpoint/2010/main" val="365083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take the list as example</a:t>
            </a:r>
            <a:endParaRPr lang="zh-CN" altLang="en-US" dirty="0"/>
          </a:p>
        </p:txBody>
      </p:sp>
      <p:sp>
        <p:nvSpPr>
          <p:cNvPr id="4" name="灯片编号占位符 3"/>
          <p:cNvSpPr>
            <a:spLocks noGrp="1"/>
          </p:cNvSpPr>
          <p:nvPr>
            <p:ph type="sldNum" sz="quarter" idx="5"/>
          </p:nvPr>
        </p:nvSpPr>
        <p:spPr/>
        <p:txBody>
          <a:bodyPr/>
          <a:lstStyle/>
          <a:p>
            <a:fld id="{E20DF63A-FFB0-46C2-89EB-9DA974663396}" type="slidenum">
              <a:rPr lang="zh-CN" altLang="en-US" smtClean="0"/>
              <a:t>3</a:t>
            </a:fld>
            <a:endParaRPr lang="zh-CN" altLang="en-US"/>
          </a:p>
        </p:txBody>
      </p:sp>
    </p:spTree>
    <p:extLst>
      <p:ext uri="{BB962C8B-B14F-4D97-AF65-F5344CB8AC3E}">
        <p14:creationId xmlns:p14="http://schemas.microsoft.com/office/powerpoint/2010/main" val="81699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compare 4 with 3</a:t>
            </a:r>
            <a:endParaRPr lang="zh-CN" altLang="en-US" dirty="0"/>
          </a:p>
        </p:txBody>
      </p:sp>
      <p:sp>
        <p:nvSpPr>
          <p:cNvPr id="4" name="灯片编号占位符 3"/>
          <p:cNvSpPr>
            <a:spLocks noGrp="1"/>
          </p:cNvSpPr>
          <p:nvPr>
            <p:ph type="sldNum" sz="quarter" idx="5"/>
          </p:nvPr>
        </p:nvSpPr>
        <p:spPr/>
        <p:txBody>
          <a:bodyPr/>
          <a:lstStyle/>
          <a:p>
            <a:fld id="{E20DF63A-FFB0-46C2-89EB-9DA974663396}" type="slidenum">
              <a:rPr lang="zh-CN" altLang="en-US" smtClean="0"/>
              <a:t>4</a:t>
            </a:fld>
            <a:endParaRPr lang="zh-CN" altLang="en-US"/>
          </a:p>
        </p:txBody>
      </p:sp>
    </p:spTree>
    <p:extLst>
      <p:ext uri="{BB962C8B-B14F-4D97-AF65-F5344CB8AC3E}">
        <p14:creationId xmlns:p14="http://schemas.microsoft.com/office/powerpoint/2010/main" val="4338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C65A0-06FC-15D3-0292-8B28B4BCE2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55A3EA-5ED7-F3C9-1FC5-57A5B94635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229C3B4-3CEC-CF5B-FA0B-E1621E6D24C1}"/>
              </a:ext>
            </a:extLst>
          </p:cNvPr>
          <p:cNvSpPr>
            <a:spLocks noGrp="1"/>
          </p:cNvSpPr>
          <p:nvPr>
            <p:ph type="body" idx="1"/>
          </p:nvPr>
        </p:nvSpPr>
        <p:spPr/>
        <p:txBody>
          <a:bodyPr/>
          <a:lstStyle/>
          <a:p>
            <a:r>
              <a:rPr lang="en-US" altLang="zh-CN" dirty="0"/>
              <a:t>Swapping since 4 is greater than 3</a:t>
            </a:r>
            <a:endParaRPr lang="zh-CN" altLang="en-US" dirty="0"/>
          </a:p>
        </p:txBody>
      </p:sp>
      <p:sp>
        <p:nvSpPr>
          <p:cNvPr id="4" name="灯片编号占位符 3">
            <a:extLst>
              <a:ext uri="{FF2B5EF4-FFF2-40B4-BE49-F238E27FC236}">
                <a16:creationId xmlns:a16="http://schemas.microsoft.com/office/drawing/2014/main" id="{66FF5DFD-3294-DC13-D0C5-576AEBDCCD66}"/>
              </a:ext>
            </a:extLst>
          </p:cNvPr>
          <p:cNvSpPr>
            <a:spLocks noGrp="1"/>
          </p:cNvSpPr>
          <p:nvPr>
            <p:ph type="sldNum" sz="quarter" idx="5"/>
          </p:nvPr>
        </p:nvSpPr>
        <p:spPr/>
        <p:txBody>
          <a:bodyPr/>
          <a:lstStyle/>
          <a:p>
            <a:fld id="{E20DF63A-FFB0-46C2-89EB-9DA974663396}" type="slidenum">
              <a:rPr lang="zh-CN" altLang="en-US" smtClean="0"/>
              <a:t>5</a:t>
            </a:fld>
            <a:endParaRPr lang="zh-CN" altLang="en-US"/>
          </a:p>
        </p:txBody>
      </p:sp>
    </p:spTree>
    <p:extLst>
      <p:ext uri="{BB962C8B-B14F-4D97-AF65-F5344CB8AC3E}">
        <p14:creationId xmlns:p14="http://schemas.microsoft.com/office/powerpoint/2010/main" val="75172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B50D-CCCC-6273-BCB0-F54D07234F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D5E8B4-FE4F-8EDF-F1DC-97DD153451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0006A69-C89F-F15E-C464-F1F9E86465B0}"/>
              </a:ext>
            </a:extLst>
          </p:cNvPr>
          <p:cNvSpPr>
            <a:spLocks noGrp="1"/>
          </p:cNvSpPr>
          <p:nvPr>
            <p:ph type="body" idx="1"/>
          </p:nvPr>
        </p:nvSpPr>
        <p:spPr/>
        <p:txBody>
          <a:bodyPr/>
          <a:lstStyle/>
          <a:p>
            <a:r>
              <a:rPr lang="en-US" altLang="zh-CN" dirty="0"/>
              <a:t>Next, 4 and 7 are compared. Since 4 is smaller, no swap is made.</a:t>
            </a:r>
            <a:endParaRPr lang="zh-CN" altLang="en-US" dirty="0"/>
          </a:p>
        </p:txBody>
      </p:sp>
      <p:sp>
        <p:nvSpPr>
          <p:cNvPr id="4" name="灯片编号占位符 3">
            <a:extLst>
              <a:ext uri="{FF2B5EF4-FFF2-40B4-BE49-F238E27FC236}">
                <a16:creationId xmlns:a16="http://schemas.microsoft.com/office/drawing/2014/main" id="{AD600EB3-1086-2AFE-2CA7-032CCFB271B9}"/>
              </a:ext>
            </a:extLst>
          </p:cNvPr>
          <p:cNvSpPr>
            <a:spLocks noGrp="1"/>
          </p:cNvSpPr>
          <p:nvPr>
            <p:ph type="sldNum" sz="quarter" idx="5"/>
          </p:nvPr>
        </p:nvSpPr>
        <p:spPr/>
        <p:txBody>
          <a:bodyPr/>
          <a:lstStyle/>
          <a:p>
            <a:fld id="{E20DF63A-FFB0-46C2-89EB-9DA974663396}" type="slidenum">
              <a:rPr lang="zh-CN" altLang="en-US" smtClean="0"/>
              <a:t>6</a:t>
            </a:fld>
            <a:endParaRPr lang="zh-CN" altLang="en-US"/>
          </a:p>
        </p:txBody>
      </p:sp>
    </p:spTree>
    <p:extLst>
      <p:ext uri="{BB962C8B-B14F-4D97-AF65-F5344CB8AC3E}">
        <p14:creationId xmlns:p14="http://schemas.microsoft.com/office/powerpoint/2010/main" val="729085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4B20-2C01-F623-8F85-0706B469871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99B4C7-2D92-AD12-0CFA-36AEF797659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EBB1FF-87E9-D12D-DD7E-CA658043A3D0}"/>
              </a:ext>
            </a:extLst>
          </p:cNvPr>
          <p:cNvSpPr>
            <a:spLocks noGrp="1"/>
          </p:cNvSpPr>
          <p:nvPr>
            <p:ph type="body" idx="1"/>
          </p:nvPr>
        </p:nvSpPr>
        <p:spPr/>
        <p:txBody>
          <a:bodyPr/>
          <a:lstStyle/>
          <a:p>
            <a:r>
              <a:rPr lang="en-US" altLang="zh-CN" dirty="0"/>
              <a:t>Then 7 is compared with 1</a:t>
            </a:r>
            <a:endParaRPr lang="zh-CN" altLang="en-US" dirty="0"/>
          </a:p>
        </p:txBody>
      </p:sp>
      <p:sp>
        <p:nvSpPr>
          <p:cNvPr id="4" name="灯片编号占位符 3">
            <a:extLst>
              <a:ext uri="{FF2B5EF4-FFF2-40B4-BE49-F238E27FC236}">
                <a16:creationId xmlns:a16="http://schemas.microsoft.com/office/drawing/2014/main" id="{6790A537-1C12-E83E-10DC-1D9D1A6E4F68}"/>
              </a:ext>
            </a:extLst>
          </p:cNvPr>
          <p:cNvSpPr>
            <a:spLocks noGrp="1"/>
          </p:cNvSpPr>
          <p:nvPr>
            <p:ph type="sldNum" sz="quarter" idx="5"/>
          </p:nvPr>
        </p:nvSpPr>
        <p:spPr/>
        <p:txBody>
          <a:bodyPr/>
          <a:lstStyle/>
          <a:p>
            <a:fld id="{E20DF63A-FFB0-46C2-89EB-9DA974663396}" type="slidenum">
              <a:rPr lang="zh-CN" altLang="en-US" smtClean="0"/>
              <a:t>7</a:t>
            </a:fld>
            <a:endParaRPr lang="zh-CN" altLang="en-US"/>
          </a:p>
        </p:txBody>
      </p:sp>
    </p:spTree>
    <p:extLst>
      <p:ext uri="{BB962C8B-B14F-4D97-AF65-F5344CB8AC3E}">
        <p14:creationId xmlns:p14="http://schemas.microsoft.com/office/powerpoint/2010/main" val="123939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90A1E-D882-6DC2-C82D-45A2EECBFF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388176-8FC4-7DFA-4C11-7F629CC72F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13290C5-EA3D-B006-1902-E18638C991CA}"/>
              </a:ext>
            </a:extLst>
          </p:cNvPr>
          <p:cNvSpPr>
            <a:spLocks noGrp="1"/>
          </p:cNvSpPr>
          <p:nvPr>
            <p:ph type="body" idx="1"/>
          </p:nvPr>
        </p:nvSpPr>
        <p:spPr/>
        <p:txBody>
          <a:bodyPr/>
          <a:lstStyle/>
          <a:p>
            <a:r>
              <a:rPr lang="en-US" altLang="zh-CN" dirty="0"/>
              <a:t>Another swap is made</a:t>
            </a:r>
            <a:endParaRPr lang="zh-CN" altLang="en-US" dirty="0"/>
          </a:p>
        </p:txBody>
      </p:sp>
      <p:sp>
        <p:nvSpPr>
          <p:cNvPr id="4" name="灯片编号占位符 3">
            <a:extLst>
              <a:ext uri="{FF2B5EF4-FFF2-40B4-BE49-F238E27FC236}">
                <a16:creationId xmlns:a16="http://schemas.microsoft.com/office/drawing/2014/main" id="{6DB18CA9-EA43-2129-C9FC-427F6037E6C5}"/>
              </a:ext>
            </a:extLst>
          </p:cNvPr>
          <p:cNvSpPr>
            <a:spLocks noGrp="1"/>
          </p:cNvSpPr>
          <p:nvPr>
            <p:ph type="sldNum" sz="quarter" idx="5"/>
          </p:nvPr>
        </p:nvSpPr>
        <p:spPr/>
        <p:txBody>
          <a:bodyPr/>
          <a:lstStyle/>
          <a:p>
            <a:fld id="{E20DF63A-FFB0-46C2-89EB-9DA974663396}" type="slidenum">
              <a:rPr lang="zh-CN" altLang="en-US" smtClean="0"/>
              <a:t>8</a:t>
            </a:fld>
            <a:endParaRPr lang="zh-CN" altLang="en-US"/>
          </a:p>
        </p:txBody>
      </p:sp>
    </p:spTree>
    <p:extLst>
      <p:ext uri="{BB962C8B-B14F-4D97-AF65-F5344CB8AC3E}">
        <p14:creationId xmlns:p14="http://schemas.microsoft.com/office/powerpoint/2010/main" val="332705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3CD44-E1C0-6921-A00F-D5717475F5C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8533AB5-2CB0-3BB1-CCF1-3C729EF54D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427E02A-09F2-2E84-3F69-A7FC5B9A69A3}"/>
              </a:ext>
            </a:extLst>
          </p:cNvPr>
          <p:cNvSpPr>
            <a:spLocks noGrp="1"/>
          </p:cNvSpPr>
          <p:nvPr>
            <p:ph type="body" idx="1"/>
          </p:nvPr>
        </p:nvSpPr>
        <p:spPr/>
        <p:txBody>
          <a:bodyPr/>
          <a:lstStyle/>
          <a:p>
            <a:r>
              <a:rPr lang="en-US" altLang="zh-CN" dirty="0"/>
              <a:t>After the first pass, the largest element, 7, has bubbled up to the last position.</a:t>
            </a:r>
            <a:endParaRPr lang="zh-CN" altLang="en-US" dirty="0"/>
          </a:p>
        </p:txBody>
      </p:sp>
      <p:sp>
        <p:nvSpPr>
          <p:cNvPr id="4" name="灯片编号占位符 3">
            <a:extLst>
              <a:ext uri="{FF2B5EF4-FFF2-40B4-BE49-F238E27FC236}">
                <a16:creationId xmlns:a16="http://schemas.microsoft.com/office/drawing/2014/main" id="{F579A9D8-8CBE-6DEB-F439-3EF1F6747BC0}"/>
              </a:ext>
            </a:extLst>
          </p:cNvPr>
          <p:cNvSpPr>
            <a:spLocks noGrp="1"/>
          </p:cNvSpPr>
          <p:nvPr>
            <p:ph type="sldNum" sz="quarter" idx="5"/>
          </p:nvPr>
        </p:nvSpPr>
        <p:spPr/>
        <p:txBody>
          <a:bodyPr/>
          <a:lstStyle/>
          <a:p>
            <a:fld id="{E20DF63A-FFB0-46C2-89EB-9DA974663396}" type="slidenum">
              <a:rPr lang="zh-CN" altLang="en-US" smtClean="0"/>
              <a:t>9</a:t>
            </a:fld>
            <a:endParaRPr lang="zh-CN" altLang="en-US"/>
          </a:p>
        </p:txBody>
      </p:sp>
    </p:spTree>
    <p:extLst>
      <p:ext uri="{BB962C8B-B14F-4D97-AF65-F5344CB8AC3E}">
        <p14:creationId xmlns:p14="http://schemas.microsoft.com/office/powerpoint/2010/main" val="414735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356387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2521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32715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5742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1204950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3872368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2576443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472361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406811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9476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72629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44096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107004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200382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261757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115166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E8759A-19E8-46D1-AF1E-C44E2E9B9DB3}"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44044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E8759A-19E8-46D1-AF1E-C44E2E9B9DB3}" type="datetimeFigureOut">
              <a:rPr lang="zh-CN" altLang="en-US" smtClean="0"/>
              <a:t>2024/11/30</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68CCA45-9863-43D0-8303-A3082FE45505}" type="slidenum">
              <a:rPr lang="zh-CN" altLang="en-US" smtClean="0"/>
              <a:t>‹#›</a:t>
            </a:fld>
            <a:endParaRPr lang="zh-CN" altLang="en-US"/>
          </a:p>
        </p:txBody>
      </p:sp>
    </p:spTree>
    <p:extLst>
      <p:ext uri="{BB962C8B-B14F-4D97-AF65-F5344CB8AC3E}">
        <p14:creationId xmlns:p14="http://schemas.microsoft.com/office/powerpoint/2010/main" val="3926253083"/>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56C09-3D6E-97DA-353B-A60674179DA3}"/>
              </a:ext>
            </a:extLst>
          </p:cNvPr>
          <p:cNvSpPr>
            <a:spLocks noGrp="1"/>
          </p:cNvSpPr>
          <p:nvPr>
            <p:ph type="ctrTitle"/>
          </p:nvPr>
        </p:nvSpPr>
        <p:spPr>
          <a:xfrm>
            <a:off x="895204" y="2057400"/>
            <a:ext cx="10401592" cy="1371600"/>
          </a:xfrm>
        </p:spPr>
        <p:txBody>
          <a:bodyPr>
            <a:normAutofit/>
          </a:bodyPr>
          <a:lstStyle/>
          <a:p>
            <a:pPr algn="ctr"/>
            <a:r>
              <a:rPr lang="en-US" altLang="zh-CN" sz="6600" dirty="0">
                <a:latin typeface="MS UI Gothic" panose="020B0600070205080204" pitchFamily="34" charset="-128"/>
                <a:ea typeface="MS UI Gothic" panose="020B0600070205080204" pitchFamily="34" charset="-128"/>
              </a:rPr>
              <a:t>Understanding </a:t>
            </a:r>
            <a:r>
              <a:rPr lang="en-US" altLang="zh-CN" sz="6600" dirty="0">
                <a:solidFill>
                  <a:srgbClr val="FFC000"/>
                </a:solidFill>
                <a:latin typeface="MS UI Gothic" panose="020B0600070205080204" pitchFamily="34" charset="-128"/>
                <a:ea typeface="MS UI Gothic" panose="020B0600070205080204" pitchFamily="34" charset="-128"/>
              </a:rPr>
              <a:t>Bubble Sort</a:t>
            </a:r>
            <a:endParaRPr lang="zh-CN" altLang="en-US" sz="6600" dirty="0">
              <a:solidFill>
                <a:srgbClr val="FFC000"/>
              </a:solidFill>
              <a:latin typeface="MS UI Gothic" panose="020B0600070205080204" pitchFamily="34" charset="-128"/>
              <a:ea typeface="MS UI Gothic" panose="020B0600070205080204" pitchFamily="34" charset="-128"/>
            </a:endParaRPr>
          </a:p>
        </p:txBody>
      </p:sp>
      <p:sp>
        <p:nvSpPr>
          <p:cNvPr id="4" name="文本框 3">
            <a:extLst>
              <a:ext uri="{FF2B5EF4-FFF2-40B4-BE49-F238E27FC236}">
                <a16:creationId xmlns:a16="http://schemas.microsoft.com/office/drawing/2014/main" id="{8E92736B-5260-90C6-27B4-207F09E90C09}"/>
              </a:ext>
            </a:extLst>
          </p:cNvPr>
          <p:cNvSpPr txBox="1"/>
          <p:nvPr/>
        </p:nvSpPr>
        <p:spPr>
          <a:xfrm>
            <a:off x="2272677" y="3652736"/>
            <a:ext cx="7646645" cy="461665"/>
          </a:xfrm>
          <a:prstGeom prst="rect">
            <a:avLst/>
          </a:prstGeom>
          <a:noFill/>
        </p:spPr>
        <p:txBody>
          <a:bodyPr wrap="none" rtlCol="0">
            <a:spAutoFit/>
          </a:bodyPr>
          <a:lstStyle/>
          <a:p>
            <a:r>
              <a:rPr lang="en-US" altLang="zh-CN" sz="2400" dirty="0">
                <a:latin typeface="MS UI Gothic" panose="020B0600070205080204" pitchFamily="34" charset="-128"/>
                <a:ea typeface="MS UI Gothic" panose="020B0600070205080204" pitchFamily="34" charset="-128"/>
              </a:rPr>
              <a:t>A Step-by-Step Explanation of the Bubble Sort Algorithm</a:t>
            </a:r>
            <a:endParaRPr lang="zh-CN" altLang="en-US" sz="2400" dirty="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103123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7EA7D-A7C0-AEAA-94D5-B57BF5CC3D7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493AE7D-36C2-F990-35B4-EB64EFE9F005}"/>
              </a:ext>
            </a:extLst>
          </p:cNvPr>
          <p:cNvSpPr>
            <a:spLocks noGrp="1"/>
          </p:cNvSpPr>
          <p:nvPr>
            <p:ph type="title"/>
          </p:nvPr>
        </p:nvSpPr>
        <p:spPr/>
        <p:txBody>
          <a:bodyPr/>
          <a:lstStyle/>
          <a:p>
            <a:pPr algn="l"/>
            <a:r>
              <a:rPr lang="en-US" altLang="zh-CN" dirty="0"/>
              <a:t>Repeat the Process</a:t>
            </a:r>
            <a:endParaRPr lang="zh-CN" altLang="en-US" dirty="0"/>
          </a:p>
        </p:txBody>
      </p:sp>
      <p:sp>
        <p:nvSpPr>
          <p:cNvPr id="4" name="矩形 3">
            <a:extLst>
              <a:ext uri="{FF2B5EF4-FFF2-40B4-BE49-F238E27FC236}">
                <a16:creationId xmlns:a16="http://schemas.microsoft.com/office/drawing/2014/main" id="{BCC26B0E-B953-B775-CD82-0A2263A1806C}"/>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DA71AAE4-C5F4-CE48-9FE3-D829AF5F90A6}"/>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D3F8712A-BEA6-97DC-3DB2-D02413C66C0B}"/>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F6D3E899-F296-D80A-A603-9B6FD8EE24EA}"/>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360512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C88F1-47BF-3532-EC27-CC2D036155C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4C73C2-438C-13DE-50E6-CBEEEFBF915B}"/>
              </a:ext>
            </a:extLst>
          </p:cNvPr>
          <p:cNvSpPr>
            <a:spLocks noGrp="1"/>
          </p:cNvSpPr>
          <p:nvPr>
            <p:ph type="title"/>
          </p:nvPr>
        </p:nvSpPr>
        <p:spPr/>
        <p:txBody>
          <a:bodyPr/>
          <a:lstStyle/>
          <a:p>
            <a:pPr algn="l"/>
            <a:r>
              <a:rPr lang="en-US" altLang="zh-CN" dirty="0"/>
              <a:t>The Second Pass, Step  1</a:t>
            </a:r>
            <a:endParaRPr lang="zh-CN" altLang="en-US" dirty="0"/>
          </a:p>
        </p:txBody>
      </p:sp>
      <p:sp>
        <p:nvSpPr>
          <p:cNvPr id="4" name="矩形 3">
            <a:extLst>
              <a:ext uri="{FF2B5EF4-FFF2-40B4-BE49-F238E27FC236}">
                <a16:creationId xmlns:a16="http://schemas.microsoft.com/office/drawing/2014/main" id="{6D08B783-B16B-C5D6-B60C-FC1855FB4963}"/>
              </a:ext>
            </a:extLst>
          </p:cNvPr>
          <p:cNvSpPr/>
          <p:nvPr/>
        </p:nvSpPr>
        <p:spPr>
          <a:xfrm>
            <a:off x="1001949"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8F3B2A4E-F2BD-C7CB-6DA7-854D1D1C5085}"/>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FE0B6088-55FB-E270-32DD-6F7CA329D0F3}"/>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DB4EF3B1-30F3-556F-D1BF-1622A34B1166}"/>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334997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49109-4155-B902-03EF-5D68C160D01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5134E3C-6DD4-A178-D194-09F0FA16B574}"/>
              </a:ext>
            </a:extLst>
          </p:cNvPr>
          <p:cNvSpPr>
            <a:spLocks noGrp="1"/>
          </p:cNvSpPr>
          <p:nvPr>
            <p:ph type="title"/>
          </p:nvPr>
        </p:nvSpPr>
        <p:spPr/>
        <p:txBody>
          <a:bodyPr/>
          <a:lstStyle/>
          <a:p>
            <a:pPr algn="l"/>
            <a:r>
              <a:rPr lang="en-US" altLang="zh-CN" dirty="0"/>
              <a:t>The Second Pass, Step  2</a:t>
            </a:r>
            <a:endParaRPr lang="zh-CN" altLang="en-US" dirty="0"/>
          </a:p>
        </p:txBody>
      </p:sp>
      <p:sp>
        <p:nvSpPr>
          <p:cNvPr id="4" name="矩形 3">
            <a:extLst>
              <a:ext uri="{FF2B5EF4-FFF2-40B4-BE49-F238E27FC236}">
                <a16:creationId xmlns:a16="http://schemas.microsoft.com/office/drawing/2014/main" id="{BEA78C23-494F-036E-4AC1-3FD508B55B5B}"/>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1AF6B378-6CC6-D6BE-94A5-7216E9F4C31E}"/>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EDDA32AA-F33F-C042-7DF9-EF2492493F44}"/>
              </a:ext>
            </a:extLst>
          </p:cNvPr>
          <p:cNvSpPr/>
          <p:nvPr/>
        </p:nvSpPr>
        <p:spPr>
          <a:xfrm>
            <a:off x="5664740"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CD24023C-FC35-3D8C-2DAA-5B3D26265B57}"/>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272159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500"/>
                                  </p:stCondLst>
                                  <p:childTnLst>
                                    <p:animMotion origin="layout" path="M -1.25E-6 -2.96296E-6 L 0.19167 0.0007 " pathEditMode="relative" rAng="0" ptsTypes="AA">
                                      <p:cBhvr>
                                        <p:cTn id="6" dur="500" fill="hold"/>
                                        <p:tgtEl>
                                          <p:spTgt spid="5"/>
                                        </p:tgtEl>
                                        <p:attrNameLst>
                                          <p:attrName>ppt_x</p:attrName>
                                          <p:attrName>ppt_y</p:attrName>
                                        </p:attrNameLst>
                                      </p:cBhvr>
                                      <p:rCtr x="9583" y="23"/>
                                    </p:animMotion>
                                  </p:childTnLst>
                                </p:cTn>
                              </p:par>
                            </p:childTnLst>
                          </p:cTn>
                        </p:par>
                        <p:par>
                          <p:cTn id="7" fill="hold">
                            <p:stCondLst>
                              <p:cond delay="1000"/>
                            </p:stCondLst>
                            <p:childTnLst>
                              <p:par>
                                <p:cTn id="8" presetID="35" presetClass="path" presetSubtype="0" accel="50000" decel="50000" fill="hold" grpId="0" nodeType="afterEffect">
                                  <p:stCondLst>
                                    <p:cond delay="0"/>
                                  </p:stCondLst>
                                  <p:childTnLst>
                                    <p:animMotion origin="layout" path="M 2.91667E-6 -2.96296E-6 L -0.19115 2.59259E-6 " pathEditMode="relative" rAng="0" ptsTypes="AA">
                                      <p:cBhvr>
                                        <p:cTn id="9" dur="500" fill="hold"/>
                                        <p:tgtEl>
                                          <p:spTgt spid="6"/>
                                        </p:tgtEl>
                                        <p:attrNameLst>
                                          <p:attrName>ppt_x</p:attrName>
                                          <p:attrName>ppt_y</p:attrName>
                                        </p:attrNameLst>
                                      </p:cBhvr>
                                      <p:rCtr x="-957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726C4-BE27-692C-9AB4-BEA858F1A61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64AF383-7560-AD34-713A-EBE59785436C}"/>
              </a:ext>
            </a:extLst>
          </p:cNvPr>
          <p:cNvSpPr>
            <a:spLocks noGrp="1"/>
          </p:cNvSpPr>
          <p:nvPr>
            <p:ph type="title"/>
          </p:nvPr>
        </p:nvSpPr>
        <p:spPr/>
        <p:txBody>
          <a:bodyPr/>
          <a:lstStyle/>
          <a:p>
            <a:pPr algn="l"/>
            <a:r>
              <a:rPr lang="en-US" altLang="zh-CN" dirty="0"/>
              <a:t>The Second Pass, Finished</a:t>
            </a:r>
            <a:endParaRPr lang="zh-CN" altLang="en-US" dirty="0"/>
          </a:p>
        </p:txBody>
      </p:sp>
      <p:sp>
        <p:nvSpPr>
          <p:cNvPr id="4" name="矩形 3">
            <a:extLst>
              <a:ext uri="{FF2B5EF4-FFF2-40B4-BE49-F238E27FC236}">
                <a16:creationId xmlns:a16="http://schemas.microsoft.com/office/drawing/2014/main" id="{027B48F4-3ADD-5BB2-4635-A7416FEF9D91}"/>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900BE78A-7096-267B-EE70-CE76D9492638}"/>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4</a:t>
            </a:r>
            <a:endParaRPr lang="zh-CN" altLang="en-US" sz="4000" dirty="0">
              <a:solidFill>
                <a:srgbClr val="FF0000"/>
              </a:solidFill>
            </a:endParaRPr>
          </a:p>
        </p:txBody>
      </p:sp>
      <p:sp>
        <p:nvSpPr>
          <p:cNvPr id="6" name="矩形 5">
            <a:extLst>
              <a:ext uri="{FF2B5EF4-FFF2-40B4-BE49-F238E27FC236}">
                <a16:creationId xmlns:a16="http://schemas.microsoft.com/office/drawing/2014/main" id="{1874CD0C-4E8D-A1D6-23BD-3DCBD529721E}"/>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E99D8CD7-A645-1FD8-3AD7-E0744300B4F2}"/>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181321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9F51C-7A67-CE09-2F39-D5A8278889B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370596C-C67B-E81B-F9CD-4AF933D3D1FB}"/>
              </a:ext>
            </a:extLst>
          </p:cNvPr>
          <p:cNvSpPr>
            <a:spLocks noGrp="1"/>
          </p:cNvSpPr>
          <p:nvPr>
            <p:ph type="title"/>
          </p:nvPr>
        </p:nvSpPr>
        <p:spPr/>
        <p:txBody>
          <a:bodyPr/>
          <a:lstStyle/>
          <a:p>
            <a:pPr algn="l"/>
            <a:r>
              <a:rPr lang="en-US" altLang="zh-CN" dirty="0"/>
              <a:t>Continue Until Sorted</a:t>
            </a:r>
            <a:endParaRPr lang="zh-CN" altLang="en-US" dirty="0"/>
          </a:p>
        </p:txBody>
      </p:sp>
      <p:sp>
        <p:nvSpPr>
          <p:cNvPr id="4" name="矩形 3">
            <a:extLst>
              <a:ext uri="{FF2B5EF4-FFF2-40B4-BE49-F238E27FC236}">
                <a16:creationId xmlns:a16="http://schemas.microsoft.com/office/drawing/2014/main" id="{D38A5344-C0EC-BDAE-282A-98A5D8BF191E}"/>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2CAB50D2-929A-4870-C545-5F61349A5E77}"/>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4</a:t>
            </a:r>
            <a:endParaRPr lang="zh-CN" altLang="en-US" sz="4000" dirty="0">
              <a:solidFill>
                <a:srgbClr val="FF0000"/>
              </a:solidFill>
            </a:endParaRPr>
          </a:p>
        </p:txBody>
      </p:sp>
      <p:sp>
        <p:nvSpPr>
          <p:cNvPr id="6" name="矩形 5">
            <a:extLst>
              <a:ext uri="{FF2B5EF4-FFF2-40B4-BE49-F238E27FC236}">
                <a16:creationId xmlns:a16="http://schemas.microsoft.com/office/drawing/2014/main" id="{97ADBCAF-4FD6-09A8-C9F8-C41A19F1244D}"/>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38E041EC-A271-1ADB-A4F0-9D6402EEA85E}"/>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198101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B8C8C-1304-2952-9930-F0BC57AE409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E27736-A558-86DB-F45B-CEA0DA6D1D94}"/>
              </a:ext>
            </a:extLst>
          </p:cNvPr>
          <p:cNvSpPr>
            <a:spLocks noGrp="1"/>
          </p:cNvSpPr>
          <p:nvPr>
            <p:ph type="title"/>
          </p:nvPr>
        </p:nvSpPr>
        <p:spPr/>
        <p:txBody>
          <a:bodyPr/>
          <a:lstStyle/>
          <a:p>
            <a:pPr algn="l"/>
            <a:r>
              <a:rPr lang="en-US" altLang="zh-CN" dirty="0"/>
              <a:t>The Third Pass, Step  1</a:t>
            </a:r>
            <a:endParaRPr lang="zh-CN" altLang="en-US" dirty="0"/>
          </a:p>
        </p:txBody>
      </p:sp>
      <p:sp>
        <p:nvSpPr>
          <p:cNvPr id="4" name="矩形 3">
            <a:extLst>
              <a:ext uri="{FF2B5EF4-FFF2-40B4-BE49-F238E27FC236}">
                <a16:creationId xmlns:a16="http://schemas.microsoft.com/office/drawing/2014/main" id="{C571B236-F0DA-4D56-EF40-5DED4BC495F0}"/>
              </a:ext>
            </a:extLst>
          </p:cNvPr>
          <p:cNvSpPr/>
          <p:nvPr/>
        </p:nvSpPr>
        <p:spPr>
          <a:xfrm>
            <a:off x="1001949"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FF86EC60-70B7-8CBC-E72B-D4E7AD8EC635}"/>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4</a:t>
            </a:r>
            <a:endParaRPr lang="zh-CN" altLang="en-US" sz="4000" dirty="0">
              <a:solidFill>
                <a:srgbClr val="FF0000"/>
              </a:solidFill>
            </a:endParaRPr>
          </a:p>
        </p:txBody>
      </p:sp>
      <p:sp>
        <p:nvSpPr>
          <p:cNvPr id="6" name="矩形 5">
            <a:extLst>
              <a:ext uri="{FF2B5EF4-FFF2-40B4-BE49-F238E27FC236}">
                <a16:creationId xmlns:a16="http://schemas.microsoft.com/office/drawing/2014/main" id="{A1210D6B-7ADD-83AD-9619-0381D586D22A}"/>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74D43420-1FAC-1EE9-5FBE-3841D396CF49}"/>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125032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03048-093B-DF6D-4BC7-3DD349C0BCA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A2E27A-6A22-F1B3-FC59-976874BB9645}"/>
              </a:ext>
            </a:extLst>
          </p:cNvPr>
          <p:cNvSpPr>
            <a:spLocks noGrp="1"/>
          </p:cNvSpPr>
          <p:nvPr>
            <p:ph type="title"/>
          </p:nvPr>
        </p:nvSpPr>
        <p:spPr/>
        <p:txBody>
          <a:bodyPr/>
          <a:lstStyle/>
          <a:p>
            <a:pPr algn="l"/>
            <a:r>
              <a:rPr lang="en-US" altLang="zh-CN" dirty="0"/>
              <a:t>The Third Pass, Step  1</a:t>
            </a:r>
            <a:endParaRPr lang="zh-CN" altLang="en-US" dirty="0"/>
          </a:p>
        </p:txBody>
      </p:sp>
      <p:sp>
        <p:nvSpPr>
          <p:cNvPr id="4" name="矩形 3">
            <a:extLst>
              <a:ext uri="{FF2B5EF4-FFF2-40B4-BE49-F238E27FC236}">
                <a16:creationId xmlns:a16="http://schemas.microsoft.com/office/drawing/2014/main" id="{4B5BBDC7-944B-6FAF-3297-AC678F80420D}"/>
              </a:ext>
            </a:extLst>
          </p:cNvPr>
          <p:cNvSpPr/>
          <p:nvPr/>
        </p:nvSpPr>
        <p:spPr>
          <a:xfrm>
            <a:off x="1001949"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818B5123-C62C-A369-866C-F34A19AA2D7F}"/>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4</a:t>
            </a:r>
            <a:endParaRPr lang="zh-CN" altLang="en-US" sz="4000" dirty="0">
              <a:solidFill>
                <a:srgbClr val="FF0000"/>
              </a:solidFill>
            </a:endParaRPr>
          </a:p>
        </p:txBody>
      </p:sp>
      <p:sp>
        <p:nvSpPr>
          <p:cNvPr id="6" name="矩形 5">
            <a:extLst>
              <a:ext uri="{FF2B5EF4-FFF2-40B4-BE49-F238E27FC236}">
                <a16:creationId xmlns:a16="http://schemas.microsoft.com/office/drawing/2014/main" id="{618596DE-3EBB-D5A7-1DE7-C861C3C3B15D}"/>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6ACD0EC5-1DB5-D8B4-7663-6B5339D14F30}"/>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420421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500"/>
                                  </p:stCondLst>
                                  <p:childTnLst>
                                    <p:animMotion origin="layout" path="M 4.79167E-6 -2.96296E-6 L 0.19283 0.0007 " pathEditMode="relative" rAng="0" ptsTypes="AA">
                                      <p:cBhvr>
                                        <p:cTn id="6" dur="500" fill="hold"/>
                                        <p:tgtEl>
                                          <p:spTgt spid="4"/>
                                        </p:tgtEl>
                                        <p:attrNameLst>
                                          <p:attrName>ppt_x</p:attrName>
                                          <p:attrName>ppt_y</p:attrName>
                                        </p:attrNameLst>
                                      </p:cBhvr>
                                      <p:rCtr x="9635" y="23"/>
                                    </p:animMotion>
                                  </p:childTnLst>
                                </p:cTn>
                              </p:par>
                            </p:childTnLst>
                          </p:cTn>
                        </p:par>
                        <p:par>
                          <p:cTn id="7" fill="hold">
                            <p:stCondLst>
                              <p:cond delay="1000"/>
                            </p:stCondLst>
                            <p:childTnLst>
                              <p:par>
                                <p:cTn id="8" presetID="35" presetClass="path" presetSubtype="0" accel="50000" decel="50000" fill="hold" grpId="0" nodeType="afterEffect">
                                  <p:stCondLst>
                                    <p:cond delay="0"/>
                                  </p:stCondLst>
                                  <p:childTnLst>
                                    <p:animMotion origin="layout" path="M -1.25E-6 -2.96296E-6 L -0.19127 3.7037E-6 " pathEditMode="relative" rAng="0" ptsTypes="AA">
                                      <p:cBhvr>
                                        <p:cTn id="9" dur="500" fill="hold"/>
                                        <p:tgtEl>
                                          <p:spTgt spid="6"/>
                                        </p:tgtEl>
                                        <p:attrNameLst>
                                          <p:attrName>ppt_x</p:attrName>
                                          <p:attrName>ppt_y</p:attrName>
                                        </p:attrNameLst>
                                      </p:cBhvr>
                                      <p:rCtr x="-955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E2CD6-AF46-2A47-235A-1ABDA31D38F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C647A4C-1130-B274-C255-B9E3666A42D5}"/>
              </a:ext>
            </a:extLst>
          </p:cNvPr>
          <p:cNvSpPr>
            <a:spLocks noGrp="1"/>
          </p:cNvSpPr>
          <p:nvPr>
            <p:ph type="title"/>
          </p:nvPr>
        </p:nvSpPr>
        <p:spPr/>
        <p:txBody>
          <a:bodyPr/>
          <a:lstStyle/>
          <a:p>
            <a:pPr algn="l"/>
            <a:r>
              <a:rPr lang="en-US" altLang="zh-CN" dirty="0"/>
              <a:t>Fully Sorted</a:t>
            </a:r>
            <a:endParaRPr lang="zh-CN" altLang="en-US" dirty="0"/>
          </a:p>
        </p:txBody>
      </p:sp>
      <p:sp>
        <p:nvSpPr>
          <p:cNvPr id="4" name="矩形 3">
            <a:extLst>
              <a:ext uri="{FF2B5EF4-FFF2-40B4-BE49-F238E27FC236}">
                <a16:creationId xmlns:a16="http://schemas.microsoft.com/office/drawing/2014/main" id="{6E44A05E-0757-73BB-B511-CFFF9D607C8D}"/>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3</a:t>
            </a:r>
            <a:endParaRPr lang="zh-CN" altLang="en-US" sz="4000" dirty="0">
              <a:solidFill>
                <a:srgbClr val="FF0000"/>
              </a:solidFill>
            </a:endParaRPr>
          </a:p>
        </p:txBody>
      </p:sp>
      <p:sp>
        <p:nvSpPr>
          <p:cNvPr id="5" name="矩形 4">
            <a:extLst>
              <a:ext uri="{FF2B5EF4-FFF2-40B4-BE49-F238E27FC236}">
                <a16:creationId xmlns:a16="http://schemas.microsoft.com/office/drawing/2014/main" id="{6F129C82-14DB-B028-7974-2D22055F44A4}"/>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4</a:t>
            </a:r>
            <a:endParaRPr lang="zh-CN" altLang="en-US" sz="4000" dirty="0">
              <a:solidFill>
                <a:srgbClr val="FF0000"/>
              </a:solidFill>
            </a:endParaRPr>
          </a:p>
        </p:txBody>
      </p:sp>
      <p:sp>
        <p:nvSpPr>
          <p:cNvPr id="6" name="矩形 5">
            <a:extLst>
              <a:ext uri="{FF2B5EF4-FFF2-40B4-BE49-F238E27FC236}">
                <a16:creationId xmlns:a16="http://schemas.microsoft.com/office/drawing/2014/main" id="{A1446333-3226-A0E0-1257-966E9B321585}"/>
              </a:ext>
            </a:extLst>
          </p:cNvPr>
          <p:cNvSpPr/>
          <p:nvPr/>
        </p:nvSpPr>
        <p:spPr>
          <a:xfrm>
            <a:off x="1001948"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1</a:t>
            </a:r>
            <a:endParaRPr lang="zh-CN" altLang="en-US" sz="4000" dirty="0">
              <a:solidFill>
                <a:srgbClr val="FF0000"/>
              </a:solidFill>
            </a:endParaRPr>
          </a:p>
        </p:txBody>
      </p:sp>
      <p:sp>
        <p:nvSpPr>
          <p:cNvPr id="7" name="矩形 6">
            <a:extLst>
              <a:ext uri="{FF2B5EF4-FFF2-40B4-BE49-F238E27FC236}">
                <a16:creationId xmlns:a16="http://schemas.microsoft.com/office/drawing/2014/main" id="{EEEE14EB-8FFE-F72B-1DF3-638657319CBE}"/>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310631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6E57D-2D82-C9F1-8C12-F648BF7DD041}"/>
              </a:ext>
            </a:extLst>
          </p:cNvPr>
          <p:cNvSpPr>
            <a:spLocks noGrp="1"/>
          </p:cNvSpPr>
          <p:nvPr>
            <p:ph type="title"/>
          </p:nvPr>
        </p:nvSpPr>
        <p:spPr/>
        <p:txBody>
          <a:bodyPr/>
          <a:lstStyle/>
          <a:p>
            <a:pPr algn="l"/>
            <a:r>
              <a:rPr lang="en-US" altLang="zh-CN" dirty="0"/>
              <a:t>How Bubble Sort Works</a:t>
            </a:r>
            <a:endParaRPr lang="zh-CN" altLang="en-US" dirty="0"/>
          </a:p>
        </p:txBody>
      </p:sp>
      <p:sp>
        <p:nvSpPr>
          <p:cNvPr id="4" name="内容占位符 3">
            <a:extLst>
              <a:ext uri="{FF2B5EF4-FFF2-40B4-BE49-F238E27FC236}">
                <a16:creationId xmlns:a16="http://schemas.microsoft.com/office/drawing/2014/main" id="{74B42343-01B4-2B06-AE61-79354D708913}"/>
              </a:ext>
            </a:extLst>
          </p:cNvPr>
          <p:cNvSpPr>
            <a:spLocks noGrp="1"/>
          </p:cNvSpPr>
          <p:nvPr>
            <p:ph idx="1"/>
          </p:nvPr>
        </p:nvSpPr>
        <p:spPr/>
        <p:txBody>
          <a:bodyPr>
            <a:normAutofit/>
          </a:bodyPr>
          <a:lstStyle/>
          <a:p>
            <a:r>
              <a:rPr lang="en-US" altLang="zh-CN" sz="2400" dirty="0"/>
              <a:t>The algorithm starts at the beginning of the list.</a:t>
            </a:r>
          </a:p>
          <a:p>
            <a:r>
              <a:rPr lang="en-US" altLang="zh-CN" sz="2400" dirty="0"/>
              <a:t>It compares each pair of adjacent elements.</a:t>
            </a:r>
          </a:p>
          <a:p>
            <a:r>
              <a:rPr lang="en-US" altLang="zh-CN" sz="2400" dirty="0"/>
              <a:t>If the elements are in the wrong order, they are swapped.</a:t>
            </a:r>
          </a:p>
          <a:p>
            <a:r>
              <a:rPr lang="en-US" altLang="zh-CN" sz="2400" dirty="0"/>
              <a:t>This process is repeated for each element in the list until the entire list is sorted.</a:t>
            </a:r>
            <a:endParaRPr lang="zh-CN" altLang="en-US" sz="2400" dirty="0"/>
          </a:p>
        </p:txBody>
      </p:sp>
    </p:spTree>
    <p:extLst>
      <p:ext uri="{BB962C8B-B14F-4D97-AF65-F5344CB8AC3E}">
        <p14:creationId xmlns:p14="http://schemas.microsoft.com/office/powerpoint/2010/main" val="99668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79695-0A3A-AA94-E891-DA7C6BF65F61}"/>
              </a:ext>
            </a:extLst>
          </p:cNvPr>
          <p:cNvSpPr>
            <a:spLocks noGrp="1"/>
          </p:cNvSpPr>
          <p:nvPr>
            <p:ph type="title"/>
          </p:nvPr>
        </p:nvSpPr>
        <p:spPr/>
        <p:txBody>
          <a:bodyPr/>
          <a:lstStyle/>
          <a:p>
            <a:pPr algn="l"/>
            <a:r>
              <a:rPr lang="en-US" altLang="zh-CN" dirty="0"/>
              <a:t>Compare Adjacent Elements</a:t>
            </a:r>
            <a:endParaRPr lang="zh-CN" altLang="en-US" dirty="0"/>
          </a:p>
        </p:txBody>
      </p:sp>
      <p:sp>
        <p:nvSpPr>
          <p:cNvPr id="4" name="矩形 3">
            <a:extLst>
              <a:ext uri="{FF2B5EF4-FFF2-40B4-BE49-F238E27FC236}">
                <a16:creationId xmlns:a16="http://schemas.microsoft.com/office/drawing/2014/main" id="{36A2F260-C1C9-0E65-8DC7-0D61889AACB2}"/>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2F9FCB51-BBA8-132D-7AD6-317DAE5010C7}"/>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26ADD14D-DED6-FCA1-0046-222164EA6966}"/>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7</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1C1A367B-3B12-305B-899C-452BDA446E1D}"/>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Tree>
    <p:extLst>
      <p:ext uri="{BB962C8B-B14F-4D97-AF65-F5344CB8AC3E}">
        <p14:creationId xmlns:p14="http://schemas.microsoft.com/office/powerpoint/2010/main" val="31847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7777F-DA05-24CB-DADE-70DA4767D69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D88FDD7-9D96-B87C-EF22-D7D6936BC826}"/>
              </a:ext>
            </a:extLst>
          </p:cNvPr>
          <p:cNvSpPr>
            <a:spLocks noGrp="1"/>
          </p:cNvSpPr>
          <p:nvPr>
            <p:ph type="title"/>
          </p:nvPr>
        </p:nvSpPr>
        <p:spPr/>
        <p:txBody>
          <a:bodyPr/>
          <a:lstStyle/>
          <a:p>
            <a:pPr algn="l"/>
            <a:r>
              <a:rPr lang="en-US" altLang="zh-CN" dirty="0"/>
              <a:t>The First Pass, Step 1</a:t>
            </a:r>
            <a:endParaRPr lang="zh-CN" altLang="en-US" dirty="0"/>
          </a:p>
        </p:txBody>
      </p:sp>
      <p:sp>
        <p:nvSpPr>
          <p:cNvPr id="4" name="矩形 3">
            <a:extLst>
              <a:ext uri="{FF2B5EF4-FFF2-40B4-BE49-F238E27FC236}">
                <a16:creationId xmlns:a16="http://schemas.microsoft.com/office/drawing/2014/main" id="{51D4D5B4-33E6-0E60-822C-142D60C2ECC0}"/>
              </a:ext>
            </a:extLst>
          </p:cNvPr>
          <p:cNvSpPr/>
          <p:nvPr/>
        </p:nvSpPr>
        <p:spPr>
          <a:xfrm>
            <a:off x="1001949"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549B582C-6E61-9A73-FFB2-1943EB6101C3}"/>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9E7515DA-80D8-5A42-16B0-528073E433A5}"/>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7</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FA54DA54-7D48-34B6-D3E7-D269721DF3CE}"/>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Tree>
    <p:extLst>
      <p:ext uri="{BB962C8B-B14F-4D97-AF65-F5344CB8AC3E}">
        <p14:creationId xmlns:p14="http://schemas.microsoft.com/office/powerpoint/2010/main" val="42678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50C53-A598-4614-2A5C-5B7117CBB27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35C8CF7-2F27-761C-9BD9-7C45294290BD}"/>
              </a:ext>
            </a:extLst>
          </p:cNvPr>
          <p:cNvSpPr>
            <a:spLocks noGrp="1"/>
          </p:cNvSpPr>
          <p:nvPr>
            <p:ph type="title"/>
          </p:nvPr>
        </p:nvSpPr>
        <p:spPr/>
        <p:txBody>
          <a:bodyPr/>
          <a:lstStyle/>
          <a:p>
            <a:pPr algn="l"/>
            <a:r>
              <a:rPr lang="en-US" altLang="zh-CN" dirty="0"/>
              <a:t>The First Pass, Step 2</a:t>
            </a:r>
            <a:endParaRPr lang="zh-CN" altLang="en-US" dirty="0"/>
          </a:p>
        </p:txBody>
      </p:sp>
      <p:sp>
        <p:nvSpPr>
          <p:cNvPr id="4" name="矩形 3">
            <a:extLst>
              <a:ext uri="{FF2B5EF4-FFF2-40B4-BE49-F238E27FC236}">
                <a16:creationId xmlns:a16="http://schemas.microsoft.com/office/drawing/2014/main" id="{F05144D9-EDC6-DDD3-DEBD-F0F3C8CD3D86}"/>
              </a:ext>
            </a:extLst>
          </p:cNvPr>
          <p:cNvSpPr/>
          <p:nvPr/>
        </p:nvSpPr>
        <p:spPr>
          <a:xfrm>
            <a:off x="1001949"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F0E9341B-AD33-0F25-4622-67C42C870A6B}"/>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3FAF7E23-A9EA-FFEA-F603-E6F796307317}"/>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7</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51AFB8E9-6BA4-7DB3-89DC-1782DEFDFAC4}"/>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Tree>
    <p:extLst>
      <p:ext uri="{BB962C8B-B14F-4D97-AF65-F5344CB8AC3E}">
        <p14:creationId xmlns:p14="http://schemas.microsoft.com/office/powerpoint/2010/main" val="68218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500"/>
                                  </p:stCondLst>
                                  <p:childTnLst>
                                    <p:animMotion origin="layout" path="M -0.00079 -2.96296E-6 L 0.19127 2.22222E-6 " pathEditMode="relative" rAng="0" ptsTypes="AA">
                                      <p:cBhvr>
                                        <p:cTn id="6" dur="500" fill="hold"/>
                                        <p:tgtEl>
                                          <p:spTgt spid="4"/>
                                        </p:tgtEl>
                                        <p:attrNameLst>
                                          <p:attrName>ppt_x</p:attrName>
                                          <p:attrName>ppt_y</p:attrName>
                                        </p:attrNameLst>
                                      </p:cBhvr>
                                      <p:rCtr x="9648" y="116"/>
                                    </p:animMotion>
                                  </p:childTnLst>
                                </p:cTn>
                              </p:par>
                            </p:childTnLst>
                          </p:cTn>
                        </p:par>
                        <p:par>
                          <p:cTn id="7" fill="hold">
                            <p:stCondLst>
                              <p:cond delay="1000"/>
                            </p:stCondLst>
                            <p:childTnLst>
                              <p:par>
                                <p:cTn id="8" presetID="35" presetClass="path" presetSubtype="0" accel="50000" decel="50000" fill="hold" grpId="0" nodeType="afterEffect">
                                  <p:stCondLst>
                                    <p:cond delay="0"/>
                                  </p:stCondLst>
                                  <p:childTnLst>
                                    <p:animMotion origin="layout" path="M -1.25E-6 -2.96296E-6 L -0.19205 2.01662E-17 " pathEditMode="relative" rAng="0" ptsTypes="AA">
                                      <p:cBhvr>
                                        <p:cTn id="9" dur="1250" fill="hold"/>
                                        <p:tgtEl>
                                          <p:spTgt spid="5"/>
                                        </p:tgtEl>
                                        <p:attrNameLst>
                                          <p:attrName>ppt_x</p:attrName>
                                          <p:attrName>ppt_y</p:attrName>
                                        </p:attrNameLst>
                                      </p:cBhvr>
                                      <p:rCtr x="-955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DD8C-FE63-6A27-BADD-5EFF317D08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085365E-DB10-9184-4E15-FC0AEC31277D}"/>
              </a:ext>
            </a:extLst>
          </p:cNvPr>
          <p:cNvSpPr>
            <a:spLocks noGrp="1"/>
          </p:cNvSpPr>
          <p:nvPr>
            <p:ph type="title"/>
          </p:nvPr>
        </p:nvSpPr>
        <p:spPr/>
        <p:txBody>
          <a:bodyPr/>
          <a:lstStyle/>
          <a:p>
            <a:pPr algn="l"/>
            <a:r>
              <a:rPr lang="en-US" altLang="zh-CN" dirty="0"/>
              <a:t>The First Pass, Step 3</a:t>
            </a:r>
            <a:endParaRPr lang="zh-CN" altLang="en-US" dirty="0"/>
          </a:p>
        </p:txBody>
      </p:sp>
      <p:sp>
        <p:nvSpPr>
          <p:cNvPr id="4" name="矩形 3">
            <a:extLst>
              <a:ext uri="{FF2B5EF4-FFF2-40B4-BE49-F238E27FC236}">
                <a16:creationId xmlns:a16="http://schemas.microsoft.com/office/drawing/2014/main" id="{5923FEE3-B2AD-9398-ECED-0620A40148B8}"/>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98B0D3C6-3356-547B-E09C-1435FB323073}"/>
              </a:ext>
            </a:extLst>
          </p:cNvPr>
          <p:cNvSpPr/>
          <p:nvPr/>
        </p:nvSpPr>
        <p:spPr>
          <a:xfrm>
            <a:off x="3333344"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628DD8EC-A1D6-4426-380E-C4D256065187}"/>
              </a:ext>
            </a:extLst>
          </p:cNvPr>
          <p:cNvSpPr/>
          <p:nvPr/>
        </p:nvSpPr>
        <p:spPr>
          <a:xfrm>
            <a:off x="5664740"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7</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1F2B5270-343A-A9C2-F569-11FD50D81E85}"/>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Tree>
    <p:extLst>
      <p:ext uri="{BB962C8B-B14F-4D97-AF65-F5344CB8AC3E}">
        <p14:creationId xmlns:p14="http://schemas.microsoft.com/office/powerpoint/2010/main" val="33610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EBACF-76D8-B02E-D7A6-18418DA2EF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99849D9-FA3C-2A18-01C5-1342B3961458}"/>
              </a:ext>
            </a:extLst>
          </p:cNvPr>
          <p:cNvSpPr>
            <a:spLocks noGrp="1"/>
          </p:cNvSpPr>
          <p:nvPr>
            <p:ph type="title"/>
          </p:nvPr>
        </p:nvSpPr>
        <p:spPr/>
        <p:txBody>
          <a:bodyPr/>
          <a:lstStyle/>
          <a:p>
            <a:pPr algn="l"/>
            <a:r>
              <a:rPr lang="en-US" altLang="zh-CN" dirty="0"/>
              <a:t>The First Pass, Step 4</a:t>
            </a:r>
            <a:endParaRPr lang="zh-CN" altLang="en-US" dirty="0"/>
          </a:p>
        </p:txBody>
      </p:sp>
      <p:sp>
        <p:nvSpPr>
          <p:cNvPr id="4" name="矩形 3">
            <a:extLst>
              <a:ext uri="{FF2B5EF4-FFF2-40B4-BE49-F238E27FC236}">
                <a16:creationId xmlns:a16="http://schemas.microsoft.com/office/drawing/2014/main" id="{A8ACF674-390E-BEEF-3965-9E459A59DC1D}"/>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E289C0A4-9935-0BE7-B011-89820BA9BB6E}"/>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DEBEBA17-42B6-B417-0E27-6132CB13F5C2}"/>
              </a:ext>
            </a:extLst>
          </p:cNvPr>
          <p:cNvSpPr/>
          <p:nvPr/>
        </p:nvSpPr>
        <p:spPr>
          <a:xfrm>
            <a:off x="5664740"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7</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1A1F2079-E852-E8F8-8B7B-206C3A695006}"/>
              </a:ext>
            </a:extLst>
          </p:cNvPr>
          <p:cNvSpPr/>
          <p:nvPr/>
        </p:nvSpPr>
        <p:spPr>
          <a:xfrm>
            <a:off x="7996136"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Tree>
    <p:extLst>
      <p:ext uri="{BB962C8B-B14F-4D97-AF65-F5344CB8AC3E}">
        <p14:creationId xmlns:p14="http://schemas.microsoft.com/office/powerpoint/2010/main" val="126115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40439-A042-4C97-48C9-08DC6D8F279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1EC3BCE-9428-6F6A-43D8-1892E30A5AF9}"/>
              </a:ext>
            </a:extLst>
          </p:cNvPr>
          <p:cNvSpPr>
            <a:spLocks noGrp="1"/>
          </p:cNvSpPr>
          <p:nvPr>
            <p:ph type="title"/>
          </p:nvPr>
        </p:nvSpPr>
        <p:spPr/>
        <p:txBody>
          <a:bodyPr/>
          <a:lstStyle/>
          <a:p>
            <a:pPr algn="l"/>
            <a:r>
              <a:rPr lang="en-US" altLang="zh-CN" dirty="0"/>
              <a:t>The First Pass, Step 5</a:t>
            </a:r>
            <a:endParaRPr lang="zh-CN" altLang="en-US" dirty="0"/>
          </a:p>
        </p:txBody>
      </p:sp>
      <p:sp>
        <p:nvSpPr>
          <p:cNvPr id="4" name="矩形 3">
            <a:extLst>
              <a:ext uri="{FF2B5EF4-FFF2-40B4-BE49-F238E27FC236}">
                <a16:creationId xmlns:a16="http://schemas.microsoft.com/office/drawing/2014/main" id="{9E488801-E434-C144-7BD5-F2290D22793A}"/>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75EAF0FC-6B03-C579-FE77-A650C8364D29}"/>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3E430434-A6E1-3FDB-4B94-9D69205C9531}"/>
              </a:ext>
            </a:extLst>
          </p:cNvPr>
          <p:cNvSpPr/>
          <p:nvPr/>
        </p:nvSpPr>
        <p:spPr>
          <a:xfrm>
            <a:off x="5664740"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7</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31E0DB81-42BA-CF2E-674D-096662A8091B}"/>
              </a:ext>
            </a:extLst>
          </p:cNvPr>
          <p:cNvSpPr/>
          <p:nvPr/>
        </p:nvSpPr>
        <p:spPr>
          <a:xfrm>
            <a:off x="7996136" y="2509736"/>
            <a:ext cx="1887166" cy="133269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Tree>
    <p:extLst>
      <p:ext uri="{BB962C8B-B14F-4D97-AF65-F5344CB8AC3E}">
        <p14:creationId xmlns:p14="http://schemas.microsoft.com/office/powerpoint/2010/main" val="191945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1000"/>
                                  </p:stCondLst>
                                  <p:childTnLst>
                                    <p:animMotion origin="layout" path="M 2.91667E-6 -2.96296E-6 L 0.19205 0.00232 " pathEditMode="relative" rAng="0" ptsTypes="AA">
                                      <p:cBhvr>
                                        <p:cTn id="6" dur="500" fill="hold"/>
                                        <p:tgtEl>
                                          <p:spTgt spid="6"/>
                                        </p:tgtEl>
                                        <p:attrNameLst>
                                          <p:attrName>ppt_x</p:attrName>
                                          <p:attrName>ppt_y</p:attrName>
                                        </p:attrNameLst>
                                      </p:cBhvr>
                                      <p:rCtr x="9596" y="116"/>
                                    </p:animMotion>
                                  </p:childTnLst>
                                </p:cTn>
                              </p:par>
                            </p:childTnLst>
                          </p:cTn>
                        </p:par>
                        <p:par>
                          <p:cTn id="7" fill="hold">
                            <p:stCondLst>
                              <p:cond delay="1500"/>
                            </p:stCondLst>
                            <p:childTnLst>
                              <p:par>
                                <p:cTn id="8" presetID="35" presetClass="path" presetSubtype="0" accel="50000" decel="50000" fill="hold" grpId="0" nodeType="afterEffect">
                                  <p:stCondLst>
                                    <p:cond delay="0"/>
                                  </p:stCondLst>
                                  <p:childTnLst>
                                    <p:animMotion origin="layout" path="M -3.125E-6 -2.96296E-6 L -0.19127 4.07407E-6 " pathEditMode="relative" rAng="0" ptsTypes="AA">
                                      <p:cBhvr>
                                        <p:cTn id="9" dur="500" fill="hold"/>
                                        <p:tgtEl>
                                          <p:spTgt spid="7"/>
                                        </p:tgtEl>
                                        <p:attrNameLst>
                                          <p:attrName>ppt_x</p:attrName>
                                          <p:attrName>ppt_y</p:attrName>
                                        </p:attrNameLst>
                                      </p:cBhvr>
                                      <p:rCtr x="-958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AB999-FB0B-B42C-6BEA-AFB8886F5B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714D70-CBAD-30E1-3F91-59E097D9FA13}"/>
              </a:ext>
            </a:extLst>
          </p:cNvPr>
          <p:cNvSpPr>
            <a:spLocks noGrp="1"/>
          </p:cNvSpPr>
          <p:nvPr>
            <p:ph type="title"/>
          </p:nvPr>
        </p:nvSpPr>
        <p:spPr/>
        <p:txBody>
          <a:bodyPr/>
          <a:lstStyle/>
          <a:p>
            <a:pPr algn="l"/>
            <a:r>
              <a:rPr lang="en-US" altLang="zh-CN" dirty="0"/>
              <a:t>The First Pass, Finished</a:t>
            </a:r>
            <a:endParaRPr lang="zh-CN" altLang="en-US" dirty="0"/>
          </a:p>
        </p:txBody>
      </p:sp>
      <p:sp>
        <p:nvSpPr>
          <p:cNvPr id="4" name="矩形 3">
            <a:extLst>
              <a:ext uri="{FF2B5EF4-FFF2-40B4-BE49-F238E27FC236}">
                <a16:creationId xmlns:a16="http://schemas.microsoft.com/office/drawing/2014/main" id="{862E80FC-F5B1-7B56-2B16-FD526A924055}"/>
              </a:ext>
            </a:extLst>
          </p:cNvPr>
          <p:cNvSpPr/>
          <p:nvPr/>
        </p:nvSpPr>
        <p:spPr>
          <a:xfrm>
            <a:off x="1001949"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3</a:t>
            </a:r>
            <a:endParaRPr lang="zh-CN" altLang="en-US" sz="4000" dirty="0">
              <a:solidFill>
                <a:schemeClr val="tx2">
                  <a:lumMod val="10000"/>
                </a:schemeClr>
              </a:solidFill>
            </a:endParaRPr>
          </a:p>
        </p:txBody>
      </p:sp>
      <p:sp>
        <p:nvSpPr>
          <p:cNvPr id="5" name="矩形 4">
            <a:extLst>
              <a:ext uri="{FF2B5EF4-FFF2-40B4-BE49-F238E27FC236}">
                <a16:creationId xmlns:a16="http://schemas.microsoft.com/office/drawing/2014/main" id="{4E1BB764-F464-50BA-42A4-8178EAF7BC71}"/>
              </a:ext>
            </a:extLst>
          </p:cNvPr>
          <p:cNvSpPr/>
          <p:nvPr/>
        </p:nvSpPr>
        <p:spPr>
          <a:xfrm>
            <a:off x="3333344"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4</a:t>
            </a:r>
            <a:endParaRPr lang="zh-CN" altLang="en-US" sz="4000" dirty="0">
              <a:solidFill>
                <a:schemeClr val="tx2">
                  <a:lumMod val="10000"/>
                </a:schemeClr>
              </a:solidFill>
            </a:endParaRPr>
          </a:p>
        </p:txBody>
      </p:sp>
      <p:sp>
        <p:nvSpPr>
          <p:cNvPr id="6" name="矩形 5">
            <a:extLst>
              <a:ext uri="{FF2B5EF4-FFF2-40B4-BE49-F238E27FC236}">
                <a16:creationId xmlns:a16="http://schemas.microsoft.com/office/drawing/2014/main" id="{C1E112E9-F21B-DD4C-3BE3-A598099761DC}"/>
              </a:ext>
            </a:extLst>
          </p:cNvPr>
          <p:cNvSpPr/>
          <p:nvPr/>
        </p:nvSpPr>
        <p:spPr>
          <a:xfrm>
            <a:off x="5664740"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10000"/>
                  </a:schemeClr>
                </a:solidFill>
              </a:rPr>
              <a:t>1</a:t>
            </a:r>
            <a:endParaRPr lang="zh-CN" altLang="en-US" sz="4000" dirty="0">
              <a:solidFill>
                <a:schemeClr val="tx2">
                  <a:lumMod val="10000"/>
                </a:schemeClr>
              </a:solidFill>
            </a:endParaRPr>
          </a:p>
        </p:txBody>
      </p:sp>
      <p:sp>
        <p:nvSpPr>
          <p:cNvPr id="7" name="矩形 6">
            <a:extLst>
              <a:ext uri="{FF2B5EF4-FFF2-40B4-BE49-F238E27FC236}">
                <a16:creationId xmlns:a16="http://schemas.microsoft.com/office/drawing/2014/main" id="{D4786E1D-299A-8ED4-8936-32FE50684581}"/>
              </a:ext>
            </a:extLst>
          </p:cNvPr>
          <p:cNvSpPr/>
          <p:nvPr/>
        </p:nvSpPr>
        <p:spPr>
          <a:xfrm>
            <a:off x="7996136" y="2509736"/>
            <a:ext cx="1887166" cy="133269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FF0000"/>
                </a:solidFill>
              </a:rPr>
              <a:t>7</a:t>
            </a:r>
            <a:endParaRPr lang="zh-CN" altLang="en-US" sz="4000" dirty="0">
              <a:solidFill>
                <a:srgbClr val="FF0000"/>
              </a:solidFill>
            </a:endParaRPr>
          </a:p>
        </p:txBody>
      </p:sp>
    </p:spTree>
    <p:extLst>
      <p:ext uri="{BB962C8B-B14F-4D97-AF65-F5344CB8AC3E}">
        <p14:creationId xmlns:p14="http://schemas.microsoft.com/office/powerpoint/2010/main" val="247599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500"/>
                                  </p:stCondLst>
                                  <p:childTnLst>
                                    <p:animEffect transition="out" filter="fade">
                                      <p:cBhvr>
                                        <p:cTn id="6" dur="3000" tmFilter="0, 0; .2, .5; .8, .5; 1, 0"/>
                                        <p:tgtEl>
                                          <p:spTgt spid="7"/>
                                        </p:tgtEl>
                                      </p:cBhvr>
                                    </p:animEffect>
                                    <p:animScale>
                                      <p:cBhvr>
                                        <p:cTn id="7" dur="1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石板</Template>
  <TotalTime>81</TotalTime>
  <Words>495</Words>
  <Application>Microsoft Office PowerPoint</Application>
  <PresentationFormat>宽屏</PresentationFormat>
  <Paragraphs>116</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MS UI Gothic</vt:lpstr>
      <vt:lpstr>等线</vt:lpstr>
      <vt:lpstr>Calisto MT</vt:lpstr>
      <vt:lpstr>Wingdings 2</vt:lpstr>
      <vt:lpstr>石板</vt:lpstr>
      <vt:lpstr>Understanding Bubble Sort</vt:lpstr>
      <vt:lpstr>How Bubble Sort Works</vt:lpstr>
      <vt:lpstr>Compare Adjacent Elements</vt:lpstr>
      <vt:lpstr>The First Pass, Step 1</vt:lpstr>
      <vt:lpstr>The First Pass, Step 2</vt:lpstr>
      <vt:lpstr>The First Pass, Step 3</vt:lpstr>
      <vt:lpstr>The First Pass, Step 4</vt:lpstr>
      <vt:lpstr>The First Pass, Step 5</vt:lpstr>
      <vt:lpstr>The First Pass, Finished</vt:lpstr>
      <vt:lpstr>Repeat the Process</vt:lpstr>
      <vt:lpstr>The Second Pass, Step  1</vt:lpstr>
      <vt:lpstr>The Second Pass, Step  2</vt:lpstr>
      <vt:lpstr>The Second Pass, Finished</vt:lpstr>
      <vt:lpstr>Continue Until Sorted</vt:lpstr>
      <vt:lpstr>The Third Pass, Step  1</vt:lpstr>
      <vt:lpstr>The Third Pass, Step  1</vt:lpstr>
      <vt:lpstr>Fully Sorted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Biao Yang</dc:creator>
  <cp:lastModifiedBy>Biao Yang</cp:lastModifiedBy>
  <cp:revision>12</cp:revision>
  <dcterms:created xsi:type="dcterms:W3CDTF">2024-11-27T14:41:16Z</dcterms:created>
  <dcterms:modified xsi:type="dcterms:W3CDTF">2024-11-30T02:55:56Z</dcterms:modified>
</cp:coreProperties>
</file>