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6" r:id="rId6"/>
    <p:sldId id="268" r:id="rId7"/>
    <p:sldId id="269" r:id="rId8"/>
    <p:sldId id="27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5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DATA TRANSFER IN 30s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Sheet1!$A$6</c:f>
              <c:strCache>
                <c:ptCount val="1"/>
                <c:pt idx="0">
                  <c:v>Data_recieved, MB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Sheet1!$B$5:$C$5</c:f>
              <c:strCache>
                <c:ptCount val="2"/>
                <c:pt idx="0">
                  <c:v>ASP.NET CORE 7</c:v>
                </c:pt>
                <c:pt idx="1">
                  <c:v>SPRINGBOOT JAVA 18</c:v>
                </c:pt>
              </c:strCache>
            </c:strRef>
          </c:cat>
          <c:val>
            <c:numRef>
              <c:f>Sheet1!$B$6:$C$6</c:f>
              <c:numCache>
                <c:formatCode>General</c:formatCode>
                <c:ptCount val="2"/>
                <c:pt idx="0">
                  <c:v>845</c:v>
                </c:pt>
                <c:pt idx="1">
                  <c:v>373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B8-4998-B799-CAEE71B4699C}"/>
            </c:ext>
          </c:extLst>
        </c:ser>
        <c:ser>
          <c:idx val="1"/>
          <c:order val="1"/>
          <c:tx>
            <c:strRef>
              <c:f>Sheet1!$A$7</c:f>
              <c:strCache>
                <c:ptCount val="1"/>
                <c:pt idx="0">
                  <c:v>Data_sent, MB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Sheet1!$B$5:$C$5</c:f>
              <c:strCache>
                <c:ptCount val="2"/>
                <c:pt idx="0">
                  <c:v>ASP.NET CORE 7</c:v>
                </c:pt>
                <c:pt idx="1">
                  <c:v>SPRINGBOOT JAVA 18</c:v>
                </c:pt>
              </c:strCache>
            </c:strRef>
          </c:cat>
          <c:val>
            <c:numRef>
              <c:f>Sheet1!$B$7:$C$7</c:f>
              <c:numCache>
                <c:formatCode>General</c:formatCode>
                <c:ptCount val="2"/>
                <c:pt idx="0">
                  <c:v>743</c:v>
                </c:pt>
                <c:pt idx="1">
                  <c:v>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B8-4998-B799-CAEE71B469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7994752"/>
        <c:axId val="1008005568"/>
      </c:barChart>
      <c:barChart>
        <c:barDir val="col"/>
        <c:grouping val="clustered"/>
        <c:varyColors val="0"/>
        <c:ser>
          <c:idx val="2"/>
          <c:order val="2"/>
          <c:tx>
            <c:strRef>
              <c:f>Sheet1!$A$8</c:f>
              <c:strCache>
                <c:ptCount val="1"/>
                <c:pt idx="0">
                  <c:v>Http_reqs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9B8-4998-B799-CAEE71B4699C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49B8-4998-B799-CAEE71B4699C}"/>
              </c:ext>
            </c:extLst>
          </c:dPt>
          <c:cat>
            <c:strRef>
              <c:f>Sheet1!$B$5:$C$5</c:f>
              <c:strCache>
                <c:ptCount val="2"/>
                <c:pt idx="0">
                  <c:v>ASP.NET CORE 7</c:v>
                </c:pt>
                <c:pt idx="1">
                  <c:v>SPRINGBOOT JAVA 18</c:v>
                </c:pt>
              </c:strCache>
            </c:strRef>
          </c:cat>
          <c:val>
            <c:numRef>
              <c:f>Sheet1!$B$8:$C$8</c:f>
              <c:numCache>
                <c:formatCode>General</c:formatCode>
                <c:ptCount val="2"/>
                <c:pt idx="0">
                  <c:v>4084163</c:v>
                </c:pt>
                <c:pt idx="1">
                  <c:v>2152070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9B8-4998-B799-CAEE71B469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5"/>
        <c:axId val="1093060464"/>
        <c:axId val="1093066288"/>
      </c:barChart>
      <c:catAx>
        <c:axId val="1007994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08005568"/>
        <c:crosses val="autoZero"/>
        <c:auto val="1"/>
        <c:lblAlgn val="ctr"/>
        <c:lblOffset val="100"/>
        <c:noMultiLvlLbl val="0"/>
      </c:catAx>
      <c:valAx>
        <c:axId val="100800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07994752"/>
        <c:crosses val="autoZero"/>
        <c:crossBetween val="between"/>
      </c:valAx>
      <c:valAx>
        <c:axId val="109306628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93060464"/>
        <c:crosses val="max"/>
        <c:crossBetween val="between"/>
      </c:valAx>
      <c:catAx>
        <c:axId val="10930604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93066288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CBAB496-CE9C-4532-BAC3-814C160FBAA9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74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3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615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8018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04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439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193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412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00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47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54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7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01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46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96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25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23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AB496-CE9C-4532-BAC3-814C160FBAA9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110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383DE-0735-45F7-BF7F-455794CF4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WAYdo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B900C-C1E9-4757-B628-611B98EC3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Підготовив </a:t>
            </a:r>
            <a:r>
              <a:rPr lang="uk-UA" dirty="0" err="1"/>
              <a:t>Сезін</a:t>
            </a:r>
            <a:r>
              <a:rPr lang="uk-UA" dirty="0"/>
              <a:t> Д.С.	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831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A77B8B-FA46-48FD-AFBE-C5B1F8CB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Технічне завдання	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1FE339-D7A8-4C42-928E-0BB6161E0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uk-UA" dirty="0"/>
              <a:t>Авторизація за допомогою облікового запису клієнта</a:t>
            </a:r>
          </a:p>
          <a:p>
            <a:r>
              <a:rPr lang="uk-UA" dirty="0"/>
              <a:t>Авторизація за допомогою гугл сервісів</a:t>
            </a:r>
          </a:p>
          <a:p>
            <a:r>
              <a:rPr lang="uk-UA" dirty="0"/>
              <a:t>Три рівня функціоналу – базовий, розширений, повний</a:t>
            </a:r>
          </a:p>
          <a:p>
            <a:r>
              <a:rPr lang="ru-RU" dirty="0"/>
              <a:t>Система оплати для доступу к </a:t>
            </a:r>
            <a:r>
              <a:rPr lang="ru-RU" dirty="0" err="1"/>
              <a:t>більшим</a:t>
            </a:r>
            <a:r>
              <a:rPr lang="ru-RU" dirty="0"/>
              <a:t> </a:t>
            </a:r>
            <a:r>
              <a:rPr lang="ru-RU" dirty="0" err="1"/>
              <a:t>рівнем</a:t>
            </a:r>
            <a:r>
              <a:rPr lang="ru-RU" dirty="0"/>
              <a:t> </a:t>
            </a:r>
            <a:r>
              <a:rPr lang="ru-RU" dirty="0" err="1"/>
              <a:t>функціоналу</a:t>
            </a:r>
            <a:endParaRPr lang="ru-RU" dirty="0"/>
          </a:p>
          <a:p>
            <a:r>
              <a:rPr lang="ru-RU" dirty="0" err="1"/>
              <a:t>Редагування</a:t>
            </a:r>
            <a:r>
              <a:rPr lang="ru-RU" dirty="0"/>
              <a:t> </a:t>
            </a:r>
            <a:r>
              <a:rPr lang="ru-RU" dirty="0" err="1"/>
              <a:t>власних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endParaRPr lang="ru-RU" dirty="0"/>
          </a:p>
          <a:p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проектів</a:t>
            </a:r>
            <a:r>
              <a:rPr lang="ru-RU" dirty="0"/>
              <a:t> </a:t>
            </a:r>
            <a:r>
              <a:rPr lang="ru-RU" dirty="0" err="1"/>
              <a:t>подорожей</a:t>
            </a:r>
            <a:r>
              <a:rPr lang="ru-RU" dirty="0"/>
              <a:t> та д</a:t>
            </a:r>
            <a:r>
              <a:rPr lang="uk-UA" dirty="0" err="1"/>
              <a:t>ій</a:t>
            </a:r>
            <a:endParaRPr lang="ru-RU" dirty="0"/>
          </a:p>
          <a:p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вказати</a:t>
            </a:r>
            <a:r>
              <a:rPr lang="ru-RU" dirty="0"/>
              <a:t> </a:t>
            </a:r>
            <a:r>
              <a:rPr lang="ru-RU" dirty="0" err="1"/>
              <a:t>запланувати</a:t>
            </a:r>
            <a:r>
              <a:rPr lang="ru-RU" dirty="0"/>
              <a:t> </a:t>
            </a:r>
            <a:r>
              <a:rPr lang="ru-RU" dirty="0" err="1"/>
              <a:t>координати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місця</a:t>
            </a:r>
            <a:r>
              <a:rPr lang="ru-RU" dirty="0"/>
              <a:t> </a:t>
            </a:r>
            <a:r>
              <a:rPr lang="ru-RU" dirty="0" err="1"/>
              <a:t>подорожі</a:t>
            </a:r>
            <a:r>
              <a:rPr lang="ru-RU" dirty="0"/>
              <a:t> з </a:t>
            </a:r>
            <a:r>
              <a:rPr lang="ru-RU" dirty="0" err="1"/>
              <a:t>необхідною</a:t>
            </a:r>
            <a:r>
              <a:rPr lang="ru-RU" dirty="0"/>
              <a:t> датою</a:t>
            </a:r>
          </a:p>
          <a:p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власні</a:t>
            </a:r>
            <a:r>
              <a:rPr lang="ru-RU" dirty="0"/>
              <a:t> </a:t>
            </a:r>
            <a:r>
              <a:rPr lang="ru-RU" dirty="0" err="1"/>
              <a:t>тайли</a:t>
            </a:r>
            <a:r>
              <a:rPr lang="ru-RU" dirty="0"/>
              <a:t> з </a:t>
            </a:r>
            <a:r>
              <a:rPr lang="en-US" dirty="0" err="1"/>
              <a:t>ToDo</a:t>
            </a:r>
            <a:r>
              <a:rPr lang="ru-RU" dirty="0"/>
              <a:t> полями, та </a:t>
            </a:r>
            <a:r>
              <a:rPr lang="ru-RU" dirty="0" err="1"/>
              <a:t>нотиф</a:t>
            </a:r>
            <a:r>
              <a:rPr lang="uk-UA" dirty="0" err="1"/>
              <a:t>ікації</a:t>
            </a:r>
            <a:endParaRPr lang="en-US" dirty="0"/>
          </a:p>
          <a:p>
            <a:r>
              <a:rPr lang="ru-RU" dirty="0" err="1"/>
              <a:t>Можлив</a:t>
            </a:r>
            <a:r>
              <a:rPr lang="uk-UA" dirty="0" err="1"/>
              <a:t>ість</a:t>
            </a:r>
            <a:r>
              <a:rPr lang="uk-UA" dirty="0"/>
              <a:t> </a:t>
            </a:r>
            <a:r>
              <a:rPr lang="ru-RU" dirty="0" err="1"/>
              <a:t>закачувати</a:t>
            </a:r>
            <a:r>
              <a:rPr lang="ru-RU" dirty="0"/>
              <a:t> та </a:t>
            </a:r>
            <a:r>
              <a:rPr lang="ru-RU" dirty="0" err="1"/>
              <a:t>скачувати</a:t>
            </a:r>
            <a:r>
              <a:rPr lang="ru-RU" dirty="0"/>
              <a:t> </a:t>
            </a:r>
            <a:r>
              <a:rPr lang="ru-RU" dirty="0" err="1"/>
              <a:t>файли</a:t>
            </a:r>
            <a:r>
              <a:rPr lang="ru-RU" dirty="0"/>
              <a:t>/</a:t>
            </a:r>
            <a:r>
              <a:rPr lang="ru-RU" dirty="0" err="1"/>
              <a:t>зображення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400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EFA36A-2825-4216-BB67-10896DE86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Використан</a:t>
            </a:r>
            <a:r>
              <a:rPr lang="uk-UA" dirty="0"/>
              <a:t>і технології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AA0CCBE-C1F0-4C36-ADC4-D87E44EC9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125363"/>
            <a:ext cx="2649682" cy="264968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4DD0F3-CBF0-4927-877F-C0FE800CB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3462726"/>
            <a:ext cx="2649682" cy="284764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4B5928-BA44-484C-A3E5-281225961E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904" y="1882867"/>
            <a:ext cx="3479016" cy="81042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C5E966B-4D14-4DE5-B23D-446A01AB51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098" y="2450203"/>
            <a:ext cx="3901448" cy="219456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0AF88A7-AB5D-4D98-AC31-F0F051C8E1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4988" y="4711862"/>
            <a:ext cx="2299851" cy="1149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BB9E3A-49B6-425C-AD9A-EFB005307C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660" y="980778"/>
            <a:ext cx="2938851" cy="29388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B0E5DA-FB37-49B7-8C5A-6C4E8E3875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733" y="4502698"/>
            <a:ext cx="5610704" cy="210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0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11B5-D790-4840-B145-390F4008C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Загальна структура проекту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49EAC16-308E-440D-8DDC-94A8E30BA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359155" y="1591646"/>
            <a:ext cx="14213448" cy="513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3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44E7-5351-4786-BCC3-BD0FA0F5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Чому</a:t>
            </a:r>
            <a:r>
              <a:rPr lang="en-US" dirty="0"/>
              <a:t> ASP.NET Web</a:t>
            </a:r>
            <a:r>
              <a:rPr lang="ru-RU" dirty="0"/>
              <a:t> </a:t>
            </a:r>
            <a:r>
              <a:rPr lang="en-US" dirty="0"/>
              <a:t>API </a:t>
            </a:r>
            <a:r>
              <a:rPr lang="ru-RU" dirty="0"/>
              <a:t>та </a:t>
            </a:r>
            <a:r>
              <a:rPr lang="en-US" dirty="0"/>
              <a:t>REACT JS, </a:t>
            </a:r>
            <a:r>
              <a:rPr lang="ru-RU" dirty="0"/>
              <a:t>ОКРЕМО?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426B64-5CC9-400E-81F4-427275DD0E40}"/>
              </a:ext>
            </a:extLst>
          </p:cNvPr>
          <p:cNvSpPr txBox="1"/>
          <p:nvPr/>
        </p:nvSpPr>
        <p:spPr>
          <a:xfrm>
            <a:off x="1379620" y="2201285"/>
            <a:ext cx="41709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JS – </a:t>
            </a:r>
            <a:r>
              <a:rPr lang="ru-RU" dirty="0"/>
              <a:t>найб</a:t>
            </a:r>
            <a:r>
              <a:rPr lang="uk-UA" dirty="0"/>
              <a:t>ільш популярний фреймворк по закачкам.</a:t>
            </a:r>
          </a:p>
          <a:p>
            <a:r>
              <a:rPr lang="uk-UA" dirty="0"/>
              <a:t>Це означає, що фреймворк має поширену документацію, велику кількість бібліотек, інструментів тощо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571708-2A1A-40BC-9FE8-EF8E7E78B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811" y="3918051"/>
            <a:ext cx="5313203" cy="208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E5097D-0F8C-4985-AEE8-89EDCD04F818}"/>
              </a:ext>
            </a:extLst>
          </p:cNvPr>
          <p:cNvSpPr txBox="1"/>
          <p:nvPr/>
        </p:nvSpPr>
        <p:spPr>
          <a:xfrm>
            <a:off x="1379620" y="1777181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REACT JS</a:t>
            </a:r>
            <a:r>
              <a:rPr lang="ru-RU" b="1" dirty="0"/>
              <a:t>: ПОПУЛЯРН</a:t>
            </a:r>
            <a:r>
              <a:rPr lang="uk-UA" b="1" dirty="0"/>
              <a:t>ІСТЬ ТА ПРОСТОТА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422587-CCE2-41D3-9C48-9F51C1BF871E}"/>
              </a:ext>
            </a:extLst>
          </p:cNvPr>
          <p:cNvSpPr txBox="1"/>
          <p:nvPr/>
        </p:nvSpPr>
        <p:spPr>
          <a:xfrm>
            <a:off x="7322426" y="2201285"/>
            <a:ext cx="39503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React JS - </a:t>
            </a:r>
            <a:r>
              <a:rPr lang="ru-RU" dirty="0"/>
              <a:t>це дуже простий і зрозумілий фреймворк інтерфейсу, порівняно з іншими, такими як </a:t>
            </a:r>
            <a:r>
              <a:rPr lang="en-US" dirty="0"/>
              <a:t>Vue </a:t>
            </a:r>
            <a:r>
              <a:rPr lang="ru-RU" dirty="0"/>
              <a:t>або </a:t>
            </a:r>
            <a:r>
              <a:rPr lang="en-US" dirty="0"/>
              <a:t>Angular. </a:t>
            </a:r>
            <a:r>
              <a:rPr lang="ru-RU" dirty="0"/>
              <a:t>Оскільки його легко вивчити, а також зрозуміти, розробка додатків з використанням </a:t>
            </a:r>
            <a:r>
              <a:rPr lang="en-US" dirty="0"/>
              <a:t>ReactJS </a:t>
            </a:r>
            <a:r>
              <a:rPr lang="ru-RU" dirty="0"/>
              <a:t>є швидшою та менш трудомісткою.</a:t>
            </a:r>
          </a:p>
        </p:txBody>
      </p:sp>
    </p:spTree>
    <p:extLst>
      <p:ext uri="{BB962C8B-B14F-4D97-AF65-F5344CB8AC3E}">
        <p14:creationId xmlns:p14="http://schemas.microsoft.com/office/powerpoint/2010/main" val="261783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44E7-5351-4786-BCC3-BD0FA0F5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Чому</a:t>
            </a:r>
            <a:r>
              <a:rPr lang="en-US" dirty="0"/>
              <a:t> ASP.NET CORE RESTful</a:t>
            </a:r>
            <a:r>
              <a:rPr lang="ru-RU" dirty="0"/>
              <a:t> </a:t>
            </a:r>
            <a:r>
              <a:rPr lang="en-US" dirty="0"/>
              <a:t>API </a:t>
            </a:r>
            <a:r>
              <a:rPr lang="ru-RU" dirty="0"/>
              <a:t>та </a:t>
            </a:r>
            <a:r>
              <a:rPr lang="en-US" dirty="0"/>
              <a:t>REACT JS, </a:t>
            </a:r>
            <a:r>
              <a:rPr lang="ru-RU" dirty="0"/>
              <a:t>ОКРЕМО?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5097D-0F8C-4985-AEE8-89EDCD04F818}"/>
              </a:ext>
            </a:extLst>
          </p:cNvPr>
          <p:cNvSpPr txBox="1"/>
          <p:nvPr/>
        </p:nvSpPr>
        <p:spPr>
          <a:xfrm>
            <a:off x="1395662" y="1912422"/>
            <a:ext cx="103712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ASP. NET CORE: </a:t>
            </a:r>
            <a:r>
              <a:rPr lang="ru-RU" b="1" dirty="0"/>
              <a:t>БАГАТИЙ </a:t>
            </a:r>
            <a:r>
              <a:rPr lang="uk-UA" b="1" dirty="0"/>
              <a:t>ІНСТРУМЕНТАРІЙ, ШВИДКІСТЬ</a:t>
            </a:r>
            <a:r>
              <a:rPr lang="en-US" b="1" dirty="0"/>
              <a:t>,</a:t>
            </a:r>
            <a:r>
              <a:rPr lang="ru-RU" b="1" dirty="0"/>
              <a:t> ДЕТАЛЬНА ДОКУМЕНТАЦ</a:t>
            </a:r>
            <a:r>
              <a:rPr lang="uk-UA" b="1" dirty="0"/>
              <a:t>ІЯ</a:t>
            </a:r>
            <a:r>
              <a:rPr lang="en-US" b="1" dirty="0"/>
              <a:t>,</a:t>
            </a:r>
            <a:r>
              <a:rPr lang="ru-RU" b="1" dirty="0"/>
              <a:t> КРОСПЛАТФОРМЕН</a:t>
            </a:r>
            <a:r>
              <a:rPr lang="uk-UA" b="1" dirty="0"/>
              <a:t>ІСТЬ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DFB8F1-43F1-4DBB-BCBB-57EB28B78B31}"/>
              </a:ext>
            </a:extLst>
          </p:cNvPr>
          <p:cNvSpPr txBox="1"/>
          <p:nvPr/>
        </p:nvSpPr>
        <p:spPr>
          <a:xfrm>
            <a:off x="1395662" y="2567923"/>
            <a:ext cx="4825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ASP.NET </a:t>
            </a:r>
            <a:r>
              <a:rPr lang="ru-RU" dirty="0"/>
              <a:t>- це надійний і багатофункціональний фреймворк, що надає функції для розробки надшвидких </a:t>
            </a:r>
            <a:r>
              <a:rPr lang="en-US" dirty="0"/>
              <a:t>API </a:t>
            </a:r>
            <a:r>
              <a:rPr lang="ru-RU" dirty="0"/>
              <a:t>для веб-додатків.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79DAE67-6D1D-4705-86E3-7FE34A66F5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7514072"/>
              </p:ext>
            </p:extLst>
          </p:nvPr>
        </p:nvGraphicFramePr>
        <p:xfrm>
          <a:off x="1331494" y="350042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39C4ED0-1E70-454D-9484-FBE810FE9115}"/>
              </a:ext>
            </a:extLst>
          </p:cNvPr>
          <p:cNvSpPr txBox="1"/>
          <p:nvPr/>
        </p:nvSpPr>
        <p:spPr>
          <a:xfrm>
            <a:off x="1105184" y="6252793"/>
            <a:ext cx="5406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ASP.NET </a:t>
            </a:r>
            <a:r>
              <a:rPr lang="ru-RU" sz="1600" dirty="0"/>
              <a:t>майже у два рази швидший, н</a:t>
            </a:r>
            <a:r>
              <a:rPr lang="uk-UA" sz="1600" dirty="0"/>
              <a:t>іж </a:t>
            </a:r>
            <a:r>
              <a:rPr lang="en-US" sz="1600" dirty="0" err="1"/>
              <a:t>SpringBoot</a:t>
            </a:r>
            <a:r>
              <a:rPr lang="en-US" sz="1600" dirty="0"/>
              <a:t> Java18</a:t>
            </a:r>
          </a:p>
          <a:p>
            <a:endParaRPr lang="ru-RU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FC9B7-0587-4E76-A959-9F31C4E5176D}"/>
              </a:ext>
            </a:extLst>
          </p:cNvPr>
          <p:cNvSpPr txBox="1"/>
          <p:nvPr/>
        </p:nvSpPr>
        <p:spPr>
          <a:xfrm>
            <a:off x="6511375" y="2648134"/>
            <a:ext cx="4825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ASP.NET Core </a:t>
            </a:r>
            <a:r>
              <a:rPr lang="ru-RU" dirty="0"/>
              <a:t>ма</a:t>
            </a:r>
            <a:r>
              <a:rPr lang="uk-UA" dirty="0"/>
              <a:t>є багатий інструментарій </a:t>
            </a:r>
            <a:r>
              <a:rPr lang="ru-RU" dirty="0"/>
              <a:t>«з коробки» та у вигляді багатого вибору пакетів </a:t>
            </a:r>
            <a:r>
              <a:rPr lang="en-US" dirty="0"/>
              <a:t>NuGet</a:t>
            </a:r>
            <a:r>
              <a:rPr lang="ru-RU" dirty="0"/>
              <a:t>, що дозволя</a:t>
            </a:r>
            <a:r>
              <a:rPr lang="uk-UA" dirty="0"/>
              <a:t>є майже завжди знайти необхідний інструмент під конкретну задачу, спрощує код, та скорочує час розробки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4C63BA-9E83-4E25-88B7-E315F34ADF20}"/>
              </a:ext>
            </a:extLst>
          </p:cNvPr>
          <p:cNvSpPr txBox="1"/>
          <p:nvPr/>
        </p:nvSpPr>
        <p:spPr>
          <a:xfrm>
            <a:off x="6463248" y="4370895"/>
            <a:ext cx="53036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/>
              <a:t>Чому </a:t>
            </a:r>
            <a:r>
              <a:rPr lang="en-US" b="1" dirty="0"/>
              <a:t>RESTful API </a:t>
            </a:r>
            <a:r>
              <a:rPr lang="ru-RU" b="1" dirty="0"/>
              <a:t>та фронт окремо, а не, наприклад, </a:t>
            </a:r>
            <a:r>
              <a:rPr lang="en-US" b="1" dirty="0"/>
              <a:t>MVC</a:t>
            </a:r>
            <a:r>
              <a:rPr lang="ru-RU" b="1" dirty="0"/>
              <a:t>?</a:t>
            </a:r>
          </a:p>
          <a:p>
            <a:endParaRPr lang="uk-UA" dirty="0"/>
          </a:p>
          <a:p>
            <a:r>
              <a:rPr lang="uk-UA" dirty="0"/>
              <a:t>Дана архітектура значно зручніша і гнучкіша у нашому випадку розподілу зусиль.</a:t>
            </a:r>
          </a:p>
          <a:p>
            <a:r>
              <a:rPr lang="uk-UA" dirty="0"/>
              <a:t>Фронт можна залити на окремий від беку сервер, що може бути зручніше з точки зору оренди.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91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383DE-0735-45F7-BF7F-455794CF4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BACKEND. </a:t>
            </a:r>
            <a:r>
              <a:rPr lang="ru-RU" dirty="0"/>
              <a:t>Детал</a:t>
            </a:r>
            <a:r>
              <a:rPr lang="uk-UA" dirty="0"/>
              <a:t>і	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B900C-C1E9-4757-B628-611B98EC3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Підготовив </a:t>
            </a:r>
            <a:r>
              <a:rPr lang="uk-UA" dirty="0" err="1"/>
              <a:t>Сезін</a:t>
            </a:r>
            <a:r>
              <a:rPr lang="uk-UA" dirty="0"/>
              <a:t> Д.С.	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919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44E7-5351-4786-BCC3-BD0FA0F5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Чому</a:t>
            </a:r>
            <a:r>
              <a:rPr lang="en-US" dirty="0"/>
              <a:t> </a:t>
            </a:r>
            <a:r>
              <a:rPr lang="en-US" dirty="0" err="1"/>
              <a:t>MOngoDB</a:t>
            </a:r>
            <a:r>
              <a:rPr lang="ru-RU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426B64-5CC9-400E-81F4-427275DD0E40}"/>
              </a:ext>
            </a:extLst>
          </p:cNvPr>
          <p:cNvSpPr txBox="1"/>
          <p:nvPr/>
        </p:nvSpPr>
        <p:spPr>
          <a:xfrm>
            <a:off x="1379620" y="2201285"/>
            <a:ext cx="41709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JS – </a:t>
            </a:r>
            <a:r>
              <a:rPr lang="ru-RU" dirty="0"/>
              <a:t>найб</a:t>
            </a:r>
            <a:r>
              <a:rPr lang="uk-UA" dirty="0"/>
              <a:t>ільш популярний фреймворк по закачкам.</a:t>
            </a:r>
          </a:p>
          <a:p>
            <a:r>
              <a:rPr lang="uk-UA" dirty="0"/>
              <a:t>Це означає, що фреймворк має поширену документацію, велику кількість бібліотек, інструментів тощо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571708-2A1A-40BC-9FE8-EF8E7E78B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811" y="3918051"/>
            <a:ext cx="5313203" cy="208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E5097D-0F8C-4985-AEE8-89EDCD04F818}"/>
              </a:ext>
            </a:extLst>
          </p:cNvPr>
          <p:cNvSpPr txBox="1"/>
          <p:nvPr/>
        </p:nvSpPr>
        <p:spPr>
          <a:xfrm>
            <a:off x="1379620" y="1777181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REACT JS</a:t>
            </a:r>
            <a:r>
              <a:rPr lang="ru-RU" b="1" dirty="0"/>
              <a:t>: ПОПУЛЯРН</a:t>
            </a:r>
            <a:r>
              <a:rPr lang="uk-UA" b="1" dirty="0"/>
              <a:t>ІСТЬ ТА ПРОСТОТА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422587-CCE2-41D3-9C48-9F51C1BF871E}"/>
              </a:ext>
            </a:extLst>
          </p:cNvPr>
          <p:cNvSpPr txBox="1"/>
          <p:nvPr/>
        </p:nvSpPr>
        <p:spPr>
          <a:xfrm>
            <a:off x="7322426" y="2201285"/>
            <a:ext cx="39503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React JS - </a:t>
            </a:r>
            <a:r>
              <a:rPr lang="ru-RU" dirty="0"/>
              <a:t>це дуже простий і зрозумілий фреймворк інтерфейсу, порівняно з іншими, такими як </a:t>
            </a:r>
            <a:r>
              <a:rPr lang="en-US" dirty="0"/>
              <a:t>Vue </a:t>
            </a:r>
            <a:r>
              <a:rPr lang="ru-RU" dirty="0"/>
              <a:t>або </a:t>
            </a:r>
            <a:r>
              <a:rPr lang="en-US" dirty="0"/>
              <a:t>Angular. </a:t>
            </a:r>
            <a:r>
              <a:rPr lang="ru-RU" dirty="0"/>
              <a:t>Оскільки його легко вивчити, а також зрозуміти, розробка додатків з використанням </a:t>
            </a:r>
            <a:r>
              <a:rPr lang="en-US" dirty="0"/>
              <a:t>ReactJS </a:t>
            </a:r>
            <a:r>
              <a:rPr lang="ru-RU" dirty="0"/>
              <a:t>є швидшою та менш трудомісткою.</a:t>
            </a:r>
          </a:p>
        </p:txBody>
      </p:sp>
    </p:spTree>
    <p:extLst>
      <p:ext uri="{BB962C8B-B14F-4D97-AF65-F5344CB8AC3E}">
        <p14:creationId xmlns:p14="http://schemas.microsoft.com/office/powerpoint/2010/main" val="427317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B6330B-7871-448A-A955-22074445D7C1}"/>
              </a:ext>
            </a:extLst>
          </p:cNvPr>
          <p:cNvSpPr txBox="1"/>
          <p:nvPr/>
        </p:nvSpPr>
        <p:spPr>
          <a:xfrm flipH="1">
            <a:off x="3337714" y="721821"/>
            <a:ext cx="5276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+mj-lt"/>
              </a:rPr>
              <a:t>Діаграма класів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5162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565</TotalTime>
  <Words>410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Контур</vt:lpstr>
      <vt:lpstr>WAYdo</vt:lpstr>
      <vt:lpstr>Технічне завдання </vt:lpstr>
      <vt:lpstr>Використані технології</vt:lpstr>
      <vt:lpstr>Загальна структура проекту</vt:lpstr>
      <vt:lpstr>Чому ASP.NET Web API та REACT JS, ОКРЕМО?</vt:lpstr>
      <vt:lpstr>Чому ASP.NET CORE RESTful API та REACT JS, ОКРЕМО?</vt:lpstr>
      <vt:lpstr>BACKEND. Деталі </vt:lpstr>
      <vt:lpstr>Чому MOngoDB?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WAYdo. Api &amp; orm</dc:title>
  <dc:creator>adminus</dc:creator>
  <cp:lastModifiedBy>adminus</cp:lastModifiedBy>
  <cp:revision>27</cp:revision>
  <dcterms:created xsi:type="dcterms:W3CDTF">2023-10-28T07:28:55Z</dcterms:created>
  <dcterms:modified xsi:type="dcterms:W3CDTF">2023-10-30T22:13:12Z</dcterms:modified>
</cp:coreProperties>
</file>