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  <p:embeddedFont>
      <p:font typeface="Poppins SemiBol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SemiBold-regular.fntdata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SemiBold-italic.fntdata"/><Relationship Id="rId10" Type="http://schemas.openxmlformats.org/officeDocument/2006/relationships/slide" Target="slides/slide5.xml"/><Relationship Id="rId32" Type="http://schemas.openxmlformats.org/officeDocument/2006/relationships/font" Target="fonts/Poppins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oppinsSemiBold-boldItalic.fntdata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4b2c571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4b2c5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fc4b2c571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a3f1b0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01a3f1b038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a968efc8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a968efc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fa968efc8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3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6" name="Google Shape;86;p13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rtl="0">
              <a:spcBef>
                <a:spcPts val="64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rtl="0"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s://github.com/pptscdia2021/pp12021grupo6_a1-pp12021grupo6_a1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ptscdia2021/pp12021grupo6_a1-pp12021grupo6_a1/projects/1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folders/1jgGs3NICA-Y0UKglemTZkkQ7ROhki1Ou?usp=sharin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50" y="2351400"/>
            <a:ext cx="4616800" cy="39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ctrTitle"/>
          </p:nvPr>
        </p:nvSpPr>
        <p:spPr>
          <a:xfrm>
            <a:off x="283350" y="854825"/>
            <a:ext cx="11625300" cy="4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</a:pPr>
            <a:r>
              <a:rPr lang="en-US" sz="3500">
                <a:latin typeface="Poppins Medium"/>
                <a:ea typeface="Poppins Medium"/>
                <a:cs typeface="Poppins Medium"/>
                <a:sym typeface="Poppins Medium"/>
              </a:rPr>
              <a:t>Grupo_6_Aula_1</a:t>
            </a:r>
            <a:br>
              <a:rPr lang="en-US" sz="3500"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i="0" lang="en-US" sz="2300" u="sng">
                <a:solidFill>
                  <a:schemeClr val="hlink"/>
                </a:solidFill>
                <a:latin typeface="Poppins Medium"/>
                <a:ea typeface="Poppins Medium"/>
                <a:cs typeface="Poppins Medium"/>
                <a:sym typeface="Poppins Medium"/>
                <a:hlinkClick r:id="rId4"/>
              </a:rPr>
              <a:t>https://github.com/pptscdia2021/pp12021grupo6_a1-pp12021grupo6_a1.git</a:t>
            </a:r>
            <a:endParaRPr sz="23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</a:pPr>
            <a:r>
              <a:t/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</a:pPr>
            <a:r>
              <a:rPr lang="en-US" sz="2700">
                <a:latin typeface="Poppins Medium"/>
                <a:ea typeface="Poppins Medium"/>
                <a:cs typeface="Poppins Medium"/>
                <a:sym typeface="Poppins Medium"/>
              </a:rPr>
              <a:t>Integrantes: </a:t>
            </a:r>
            <a:endParaRPr sz="2700">
              <a:solidFill>
                <a:srgbClr val="2429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</a:pPr>
            <a:r>
              <a:rPr lang="en-US" sz="2700">
                <a:latin typeface="Poppins Medium"/>
                <a:ea typeface="Poppins Medium"/>
                <a:cs typeface="Poppins Medium"/>
                <a:sym typeface="Poppins Medium"/>
              </a:rPr>
              <a:t>Gigena Canestraro Vanina,</a:t>
            </a:r>
            <a:br>
              <a:rPr lang="en-US" sz="2700"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en-US" sz="2700">
                <a:latin typeface="Poppins Medium"/>
                <a:ea typeface="Poppins Medium"/>
                <a:cs typeface="Poppins Medium"/>
                <a:sym typeface="Poppins Medium"/>
              </a:rPr>
              <a:t>Lobo Gabriel Nahuel,</a:t>
            </a:r>
            <a:br>
              <a:rPr lang="en-US" sz="2700"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en-US" sz="2700">
                <a:latin typeface="Poppins Medium"/>
                <a:ea typeface="Poppins Medium"/>
                <a:cs typeface="Poppins Medium"/>
                <a:sym typeface="Poppins Medium"/>
              </a:rPr>
              <a:t>Varela Marcela.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436375" y="189800"/>
            <a:ext cx="820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Metodología de</a:t>
            </a:r>
            <a:r>
              <a:rPr i="0" lang="en-US" sz="36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Trabajo</a:t>
            </a:r>
            <a:endParaRPr i="0" sz="36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70200" y="1562225"/>
            <a:ext cx="80439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•"/>
            </a:pP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utilizó metodología Scrum (adaptada)</a:t>
            </a:r>
            <a:r>
              <a:rPr lang="en-US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•"/>
            </a:pP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mantuvieron reuniones semanales “Weeklys</a:t>
            </a:r>
            <a:r>
              <a:rPr lang="en-US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”.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•"/>
            </a:pP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generaron hasta el momento 4 Proyectos (en GitHub) en donde se organizó el trabajo:</a:t>
            </a:r>
            <a:endParaRPr i="0" sz="2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•"/>
            </a:pPr>
            <a:r>
              <a:rPr i="0" lang="en-US" sz="2100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TP 1 - Crear 4 Funciones</a:t>
            </a:r>
            <a:r>
              <a:rPr lang="en-US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i="0" sz="2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•"/>
            </a:pP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TP 2 - Web Scraping/API - </a:t>
            </a: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Parte I</a:t>
            </a:r>
            <a:r>
              <a:rPr lang="en-US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•"/>
            </a:pP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TP 3 - Conexión a BBDD desde Python</a:t>
            </a:r>
            <a:r>
              <a:rPr lang="en-US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•"/>
            </a:pP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TP </a:t>
            </a: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i="0" lang="en-US" sz="2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 Web Scraping/API - Parte II</a:t>
            </a:r>
            <a:r>
              <a:rPr lang="en-US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Qué es la metodología SCRUM? Guía práctica con ejemplos" id="102" name="Google Shape;102;p15"/>
          <p:cNvPicPr preferRelativeResize="0"/>
          <p:nvPr/>
        </p:nvPicPr>
        <p:blipFill rotWithShape="1">
          <a:blip r:embed="rId4">
            <a:alphaModFix/>
          </a:blip>
          <a:srcRect b="1496" l="0" r="1" t="2245"/>
          <a:stretch/>
        </p:blipFill>
        <p:spPr>
          <a:xfrm>
            <a:off x="7901259" y="2725095"/>
            <a:ext cx="4290741" cy="4130271"/>
          </a:xfrm>
          <a:custGeom>
            <a:rect b="b" l="l" r="r" t="t"/>
            <a:pathLst>
              <a:path extrusionOk="0" h="4130271" w="429074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10771569" y="391707"/>
            <a:ext cx="947400" cy="92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 flipH="1" rot="-6041023">
            <a:off x="9750016" y="-1816090"/>
            <a:ext cx="4021307" cy="4021307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1333050" y="0"/>
            <a:ext cx="9525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Hitos </a:t>
            </a: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Proyecto Web Scraping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0" y="2217700"/>
            <a:ext cx="2656750" cy="28008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 rot="-711049">
            <a:off x="9026285" y="3635858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flipH="1" rot="711049">
            <a:off x="7327701" y="3613108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7707057" y="3836581"/>
            <a:ext cx="2771662" cy="2121882"/>
            <a:chOff x="5796625" y="2541798"/>
            <a:chExt cx="1712700" cy="1166062"/>
          </a:xfrm>
        </p:grpSpPr>
        <p:sp>
          <p:nvSpPr>
            <p:cNvPr id="115" name="Google Shape;115;p16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796625" y="300436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5832968" y="30438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Realizar Gráfico Comparativo de la Variación </a:t>
              </a:r>
              <a:endParaRPr b="1" sz="1800"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 rot="-711049">
            <a:off x="5591890" y="3613121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6"/>
          <p:cNvGrpSpPr/>
          <p:nvPr/>
        </p:nvGrpSpPr>
        <p:grpSpPr>
          <a:xfrm>
            <a:off x="6055000" y="1527561"/>
            <a:ext cx="2588332" cy="1920384"/>
            <a:chOff x="4409302" y="1219936"/>
            <a:chExt cx="1668600" cy="1246760"/>
          </a:xfrm>
        </p:grpSpPr>
        <p:sp>
          <p:nvSpPr>
            <p:cNvPr id="122" name="Google Shape;122;p16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409302" y="1219936"/>
              <a:ext cx="1668600" cy="8619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25" name="Google Shape;125;p16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4431503" y="1321318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Obtener variación Máxima y Mínima</a:t>
              </a:r>
              <a:r>
                <a:rPr b="1" lang="en-US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700">
                <a:solidFill>
                  <a:schemeClr val="dk1"/>
                </a:solidFill>
              </a:endParaRPr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4274600" y="3865265"/>
            <a:ext cx="2656740" cy="2182170"/>
            <a:chOff x="4258450" y="3912765"/>
            <a:chExt cx="2656740" cy="218217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5046319" y="4211254"/>
              <a:ext cx="1081031" cy="425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 rot="-1779035">
              <a:off x="5462588" y="3957639"/>
              <a:ext cx="248461" cy="247577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258450" y="4724838"/>
              <a:ext cx="2656740" cy="1370097"/>
            </a:xfrm>
            <a:prstGeom prst="roundRect">
              <a:avLst>
                <a:gd fmla="val 448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292625" y="4800438"/>
              <a:ext cx="2588400" cy="12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Guardar datos en archivo CSV 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Creación DF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517027" y="4625255"/>
              <a:ext cx="139608" cy="10397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/>
          <p:nvPr/>
        </p:nvSpPr>
        <p:spPr>
          <a:xfrm flipH="1" rot="711171">
            <a:off x="4286146" y="3664132"/>
            <a:ext cx="1334964" cy="7696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-711049">
            <a:off x="2582355" y="3712058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2936751" y="1567551"/>
            <a:ext cx="2775088" cy="1425406"/>
          </a:xfrm>
          <a:prstGeom prst="roundRect">
            <a:avLst>
              <a:gd fmla="val 448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6" name="Google Shape;136;p16"/>
          <p:cNvSpPr txBox="1"/>
          <p:nvPr/>
        </p:nvSpPr>
        <p:spPr>
          <a:xfrm>
            <a:off x="3758345" y="2951634"/>
            <a:ext cx="1129187" cy="44198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3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/>
          <p:nvPr/>
        </p:nvSpPr>
        <p:spPr>
          <a:xfrm rot="10800000">
            <a:off x="4251395" y="2935573"/>
            <a:ext cx="145800" cy="108000"/>
          </a:xfrm>
          <a:prstGeom prst="triangle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2985500" y="1670850"/>
            <a:ext cx="25551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Obtención</a:t>
            </a: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datos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(Acciones de 4 EMPRESAS) 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16"/>
          <p:cNvSpPr/>
          <p:nvPr/>
        </p:nvSpPr>
        <p:spPr>
          <a:xfrm rot="-1772125">
            <a:off x="4190076" y="3259898"/>
            <a:ext cx="259233" cy="257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9323814" y="1510163"/>
            <a:ext cx="2775088" cy="1425406"/>
          </a:xfrm>
          <a:prstGeom prst="roundRect">
            <a:avLst>
              <a:gd fmla="val 4485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1" name="Google Shape;141;p16"/>
          <p:cNvSpPr txBox="1"/>
          <p:nvPr/>
        </p:nvSpPr>
        <p:spPr>
          <a:xfrm>
            <a:off x="10146720" y="2873772"/>
            <a:ext cx="1129200" cy="44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3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/>
          <p:nvPr/>
        </p:nvSpPr>
        <p:spPr>
          <a:xfrm rot="10800000">
            <a:off x="10634762" y="2873775"/>
            <a:ext cx="144000" cy="108000"/>
          </a:xfrm>
          <a:prstGeom prst="triangle">
            <a:avLst>
              <a:gd fmla="val 50000" name="adj"/>
            </a:avLst>
          </a:prstGeom>
          <a:solidFill>
            <a:srgbClr val="701C7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9498450" y="1766375"/>
            <a:ext cx="2425800" cy="44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Migracion a 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POO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16"/>
          <p:cNvSpPr/>
          <p:nvPr/>
        </p:nvSpPr>
        <p:spPr>
          <a:xfrm rot="-1772125">
            <a:off x="10577138" y="3202510"/>
            <a:ext cx="259233" cy="257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612650" y="959225"/>
            <a:ext cx="85446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continuación detallamos los puntos completados: </a:t>
            </a:r>
            <a:endParaRPr i="0" sz="2100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Poppins"/>
              <a:buChar char="●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Obtención de datos mediante </a:t>
            </a:r>
            <a:r>
              <a:rPr lang="en-US" sz="2100">
                <a:solidFill>
                  <a:srgbClr val="24292F"/>
                </a:solidFill>
                <a:latin typeface="Poppins"/>
                <a:ea typeface="Poppins"/>
                <a:cs typeface="Poppins"/>
                <a:sym typeface="Poppins"/>
              </a:rPr>
              <a:t>web scraping en: Bolsa Madrid.</a:t>
            </a:r>
            <a:endParaRPr sz="2100">
              <a:solidFill>
                <a:srgbClr val="2429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Poppins"/>
              <a:buChar char="●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Obtención de datos </a:t>
            </a:r>
            <a:r>
              <a:rPr lang="en-US" sz="2100">
                <a:solidFill>
                  <a:srgbClr val="24292F"/>
                </a:solidFill>
                <a:latin typeface="Poppins"/>
                <a:ea typeface="Poppins"/>
                <a:cs typeface="Poppins"/>
                <a:sym typeface="Poppins"/>
              </a:rPr>
              <a:t>mediante api de la página: Yahoo finance.</a:t>
            </a:r>
            <a:endParaRPr sz="2100">
              <a:solidFill>
                <a:srgbClr val="2429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24292F"/>
                </a:solidFill>
                <a:latin typeface="Poppins"/>
                <a:ea typeface="Poppins"/>
                <a:cs typeface="Poppins"/>
                <a:sym typeface="Poppins"/>
              </a:rPr>
              <a:t>Guardar los datos obtenidos en un archivo CSV.</a:t>
            </a:r>
            <a:endParaRPr sz="2100">
              <a:solidFill>
                <a:srgbClr val="2429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24292F"/>
                </a:solidFill>
                <a:latin typeface="Poppins"/>
                <a:ea typeface="Poppins"/>
                <a:cs typeface="Poppins"/>
                <a:sym typeface="Poppins"/>
              </a:rPr>
              <a:t>Mostrar datos obtenidos en una tabla en consola.</a:t>
            </a:r>
            <a:endParaRPr sz="2100">
              <a:solidFill>
                <a:srgbClr val="2429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24292F"/>
                </a:solidFill>
                <a:latin typeface="Poppins"/>
                <a:ea typeface="Poppins"/>
                <a:cs typeface="Poppins"/>
                <a:sym typeface="Poppins"/>
              </a:rPr>
              <a:t>Elegir 4 empresas en cada una de las páginas y sacar la variación de la acción.</a:t>
            </a:r>
            <a:endParaRPr sz="2100">
              <a:solidFill>
                <a:srgbClr val="2429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Poppins"/>
              <a:buChar char="●"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Realizar gráficos de los valores de las acciones elegidas.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24292F"/>
                </a:solidFill>
                <a:latin typeface="Poppins"/>
                <a:ea typeface="Poppins"/>
                <a:cs typeface="Poppins"/>
                <a:sym typeface="Poppins"/>
              </a:rPr>
              <a:t>Identificación y modelado de entidades.</a:t>
            </a:r>
            <a:endParaRPr sz="2100">
              <a:solidFill>
                <a:srgbClr val="2429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24292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Graficar el Modelado (UML) mediante Umbrello.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100"/>
              <a:buFont typeface="Poppins"/>
              <a:buChar char="●"/>
            </a:pPr>
            <a:r>
              <a:rPr lang="en-US" sz="2100">
                <a:solidFill>
                  <a:srgbClr val="24292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Migrar el código desarrollado de Estructurado a POO.</a:t>
            </a:r>
            <a:endParaRPr sz="2100">
              <a:solidFill>
                <a:srgbClr val="24292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678200" y="72500"/>
            <a:ext cx="9790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Proyecto Web Scraping (TP2)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500"/>
            <a:ext cx="3699225" cy="3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6324" r="6324" t="0"/>
          <a:stretch/>
        </p:blipFill>
        <p:spPr>
          <a:xfrm>
            <a:off x="337378" y="1633440"/>
            <a:ext cx="2943550" cy="39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b="0" l="25016" r="25021" t="0"/>
          <a:stretch/>
        </p:blipFill>
        <p:spPr>
          <a:xfrm>
            <a:off x="8529100" y="1189813"/>
            <a:ext cx="3362450" cy="44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4173600" y="1853405"/>
            <a:ext cx="38448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Peero!</a:t>
            </a: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… no fue magia...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5422725" y="218450"/>
            <a:ext cx="6374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Contratiempo</a:t>
            </a: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</a:t>
            </a:r>
            <a:r>
              <a:rPr lang="en-US" sz="3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...</a:t>
            </a:r>
            <a:endParaRPr sz="4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00525" y="1352650"/>
            <a:ext cx="8733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Poppins"/>
              <a:buChar char="●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Falta de conocimiento en programación, en general.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Poppins"/>
              <a:buChar char="●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Generación de archivo CSV de datos obtenidos de la API yfinance.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Poppins"/>
              <a:buChar char="●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Identificar variables que permitan la comparación entre ambas fuentes de datos.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Poppins"/>
              <a:buChar char="●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Inconvenientes en la instalación, aprendizaje y uso de librerías.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Demoras en cumplir con las fechas de Sprints planteados debido a cada una de las dificultades que se nos fueron presentando.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Poppins"/>
              <a:buChar char="●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Dudas en la identificación de las entidades para luego realizar la migración del trabajo a POO.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Poppins"/>
              <a:buChar char="●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Dificultad para desarrollar el archivo Main con el código ya generado.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5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875" y="2962700"/>
            <a:ext cx="3394125" cy="19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6987100" y="2043300"/>
            <a:ext cx="4663500" cy="2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 ahora sí…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El código!</a:t>
            </a: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75" y="457950"/>
            <a:ext cx="6014480" cy="59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4682633" y="1893317"/>
            <a:ext cx="1444500" cy="903000"/>
          </a:xfrm>
          <a:prstGeom prst="roundRect">
            <a:avLst>
              <a:gd fmla="val 10000" name="adj"/>
            </a:avLst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4682633" y="3021931"/>
            <a:ext cx="1444500" cy="903000"/>
          </a:xfrm>
          <a:prstGeom prst="roundRect">
            <a:avLst>
              <a:gd fmla="val 10000" name="adj"/>
            </a:avLst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4682633" y="4150544"/>
            <a:ext cx="1444500" cy="903000"/>
          </a:xfrm>
          <a:prstGeom prst="roundRect">
            <a:avLst>
              <a:gd fmla="val 10000" name="adj"/>
            </a:avLst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7963823" y="3021931"/>
            <a:ext cx="1444500" cy="903000"/>
          </a:xfrm>
          <a:prstGeom prst="roundRect">
            <a:avLst>
              <a:gd fmla="val 10000" name="adj"/>
            </a:avLst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7963823" y="4150544"/>
            <a:ext cx="1444500" cy="903000"/>
          </a:xfrm>
          <a:prstGeom prst="roundRect">
            <a:avLst>
              <a:gd fmla="val 10000" name="adj"/>
            </a:avLst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3089775" y="1405650"/>
            <a:ext cx="86571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creó repositorio compartido en Drive donde se fue generando la Documentación a modo de Bitácora de lo relevado durante el aprendizaje de los trabajos prácticos. 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Link a continuación: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https://drive.google.com/drive/folders/1jgGs3NICA-Y0UKglemTZkkQ7ROhki1Ou?usp=sharing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Trabajo colaborativo, compartiendo los conocimientos que fuimos y seguimos aprendiendo en el cursado.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436400" y="255075"/>
            <a:ext cx="7148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Lecciones Aprendidas </a:t>
            </a:r>
            <a:endParaRPr b="1" sz="4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0" y="1564150"/>
            <a:ext cx="2172700" cy="12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01" y="3429000"/>
            <a:ext cx="2010275" cy="268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824" y="1958843"/>
            <a:ext cx="3979050" cy="2647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425" y="1837925"/>
            <a:ext cx="3979050" cy="28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