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76"/>
  </p:notesMasterIdLst>
  <p:handoutMasterIdLst>
    <p:handoutMasterId r:id="rId77"/>
  </p:handoutMasterIdLst>
  <p:sldIdLst>
    <p:sldId id="344" r:id="rId3"/>
    <p:sldId id="619" r:id="rId4"/>
    <p:sldId id="553" r:id="rId5"/>
    <p:sldId id="584" r:id="rId6"/>
    <p:sldId id="566" r:id="rId7"/>
    <p:sldId id="567" r:id="rId8"/>
    <p:sldId id="554" r:id="rId9"/>
    <p:sldId id="560" r:id="rId10"/>
    <p:sldId id="555" r:id="rId11"/>
    <p:sldId id="565" r:id="rId12"/>
    <p:sldId id="569" r:id="rId13"/>
    <p:sldId id="556" r:id="rId14"/>
    <p:sldId id="570" r:id="rId15"/>
    <p:sldId id="615" r:id="rId16"/>
    <p:sldId id="568" r:id="rId17"/>
    <p:sldId id="571" r:id="rId18"/>
    <p:sldId id="604" r:id="rId19"/>
    <p:sldId id="586" r:id="rId20"/>
    <p:sldId id="557" r:id="rId21"/>
    <p:sldId id="561" r:id="rId22"/>
    <p:sldId id="562" r:id="rId23"/>
    <p:sldId id="564" r:id="rId24"/>
    <p:sldId id="563" r:id="rId25"/>
    <p:sldId id="607" r:id="rId26"/>
    <p:sldId id="590" r:id="rId27"/>
    <p:sldId id="558" r:id="rId28"/>
    <p:sldId id="583" r:id="rId29"/>
    <p:sldId id="631" r:id="rId30"/>
    <p:sldId id="572" r:id="rId31"/>
    <p:sldId id="598" r:id="rId32"/>
    <p:sldId id="588" r:id="rId33"/>
    <p:sldId id="589" r:id="rId34"/>
    <p:sldId id="616" r:id="rId35"/>
    <p:sldId id="574" r:id="rId36"/>
    <p:sldId id="600" r:id="rId37"/>
    <p:sldId id="621" r:id="rId38"/>
    <p:sldId id="573" r:id="rId39"/>
    <p:sldId id="599" r:id="rId40"/>
    <p:sldId id="581" r:id="rId41"/>
    <p:sldId id="612" r:id="rId42"/>
    <p:sldId id="611" r:id="rId43"/>
    <p:sldId id="614" r:id="rId44"/>
    <p:sldId id="613" r:id="rId45"/>
    <p:sldId id="624" r:id="rId46"/>
    <p:sldId id="626" r:id="rId47"/>
    <p:sldId id="627" r:id="rId48"/>
    <p:sldId id="628" r:id="rId49"/>
    <p:sldId id="629" r:id="rId50"/>
    <p:sldId id="591" r:id="rId51"/>
    <p:sldId id="593" r:id="rId52"/>
    <p:sldId id="597" r:id="rId53"/>
    <p:sldId id="587" r:id="rId54"/>
    <p:sldId id="601" r:id="rId55"/>
    <p:sldId id="575" r:id="rId56"/>
    <p:sldId id="602" r:id="rId57"/>
    <p:sldId id="576" r:id="rId58"/>
    <p:sldId id="603" r:id="rId59"/>
    <p:sldId id="577" r:id="rId60"/>
    <p:sldId id="620" r:id="rId61"/>
    <p:sldId id="594" r:id="rId62"/>
    <p:sldId id="578" r:id="rId63"/>
    <p:sldId id="579" r:id="rId64"/>
    <p:sldId id="580" r:id="rId65"/>
    <p:sldId id="595" r:id="rId66"/>
    <p:sldId id="585" r:id="rId67"/>
    <p:sldId id="609" r:id="rId68"/>
    <p:sldId id="610" r:id="rId69"/>
    <p:sldId id="630" r:id="rId70"/>
    <p:sldId id="605" r:id="rId71"/>
    <p:sldId id="623" r:id="rId72"/>
    <p:sldId id="625" r:id="rId73"/>
    <p:sldId id="606" r:id="rId74"/>
    <p:sldId id="538" r:id="rId7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EEA"/>
    <a:srgbClr val="FF3366"/>
    <a:srgbClr val="006699"/>
    <a:srgbClr val="091925"/>
    <a:srgbClr val="123451"/>
    <a:srgbClr val="07131C"/>
    <a:srgbClr val="0D263A"/>
    <a:srgbClr val="336699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47198" autoAdjust="0"/>
  </p:normalViewPr>
  <p:slideViewPr>
    <p:cSldViewPr>
      <p:cViewPr varScale="1">
        <p:scale>
          <a:sx n="29" d="100"/>
          <a:sy n="29" d="100"/>
        </p:scale>
        <p:origin x="1038" y="48"/>
      </p:cViewPr>
      <p:guideLst>
        <p:guide orient="horz" pos="902"/>
        <p:guide pos="5469"/>
      </p:guideLst>
    </p:cSldViewPr>
  </p:slideViewPr>
  <p:outlineViewPr>
    <p:cViewPr>
      <p:scale>
        <a:sx n="33" d="100"/>
        <a:sy n="33" d="100"/>
      </p:scale>
      <p:origin x="0" y="-206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7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0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3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62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1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http://www.thegeekstuff.com/2014/04/git-log/</a:t>
            </a:r>
          </a:p>
          <a:p>
            <a:pPr marL="0" indent="0">
              <a:buFontTx/>
              <a:buNone/>
            </a:pPr>
            <a:endParaRPr lang="en-US" noProof="0" dirty="0" smtClean="0"/>
          </a:p>
          <a:p>
            <a:pPr marL="0" indent="0">
              <a:buFontTx/>
              <a:buNone/>
            </a:pPr>
            <a:r>
              <a:rPr lang="en-US" noProof="0" dirty="0" smtClean="0"/>
              <a:t>ET: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git </a:t>
            </a:r>
            <a:r>
              <a:rPr lang="en-US" noProof="0" dirty="0" err="1" smtClean="0"/>
              <a:t>init</a:t>
            </a:r>
            <a:endParaRPr lang="en-US" noProof="0" dirty="0" smtClean="0"/>
          </a:p>
          <a:p>
            <a:pPr marL="171450" indent="-171450">
              <a:buFontTx/>
              <a:buChar char="-"/>
            </a:pPr>
            <a:r>
              <a:rPr lang="en-US" noProof="0" dirty="0" smtClean="0"/>
              <a:t>git status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git add </a:t>
            </a:r>
            <a:r>
              <a:rPr lang="en-US" baseline="0" noProof="0" dirty="0" smtClean="0"/>
              <a:t>. </a:t>
            </a:r>
            <a:endParaRPr lang="en-US" noProof="0" dirty="0" smtClean="0"/>
          </a:p>
          <a:p>
            <a:pPr marL="171450" indent="-171450">
              <a:buFontTx/>
              <a:buChar char="-"/>
            </a:pPr>
            <a:r>
              <a:rPr lang="en-US" noProof="0" dirty="0" smtClean="0"/>
              <a:t>git commit –m 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git log 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--pretty=</a:t>
            </a:r>
            <a:r>
              <a:rPr lang="en-US" sz="1200" b="0" i="0" u="none" strike="noStrike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oneline</a:t>
            </a:r>
            <a:endParaRPr lang="en-US" sz="1200" b="0" i="0" u="none" strike="noStrike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show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 – compare repo and working </a:t>
            </a:r>
            <a:r>
              <a:rPr lang="en-US" sz="1200" b="0" i="0" u="none" strike="noStrike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endParaRPr lang="en-US" noProof="0" dirty="0" smtClean="0"/>
          </a:p>
          <a:p>
            <a:pPr marL="171450" indent="-171450">
              <a:buFontTx/>
              <a:buChar char="-"/>
            </a:pPr>
            <a:r>
              <a:rPr lang="en-US" noProof="0" dirty="0" smtClean="0"/>
              <a:t>.</a:t>
            </a:r>
            <a:r>
              <a:rPr lang="en-US" noProof="0" dirty="0" err="1" smtClean="0"/>
              <a:t>gitignore</a:t>
            </a:r>
            <a:endParaRPr lang="en-US" noProof="0" dirty="0" smtClean="0"/>
          </a:p>
          <a:p>
            <a:pPr marL="0" indent="0">
              <a:buFontTx/>
              <a:buNone/>
            </a:pPr>
            <a:endParaRPr lang="en-US" noProof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noProof="0" dirty="0" smtClean="0"/>
          </a:p>
          <a:p>
            <a:pPr marL="171450" indent="-171450">
              <a:buFontTx/>
              <a:buChar char="-"/>
            </a:pPr>
            <a:r>
              <a:rPr lang="en-US" noProof="0" dirty="0" smtClean="0"/>
              <a:t>git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rm</a:t>
            </a: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git </a:t>
            </a:r>
            <a:r>
              <a:rPr lang="en-US" baseline="0" noProof="0" dirty="0" err="1" smtClean="0"/>
              <a:t>rm</a:t>
            </a:r>
            <a:r>
              <a:rPr lang="en-US" baseline="0" noProof="0" dirty="0" smtClean="0"/>
              <a:t> --staged</a:t>
            </a:r>
            <a:endParaRPr lang="en-US" noProof="0" dirty="0" smtClean="0"/>
          </a:p>
          <a:p>
            <a:pPr marL="171450" indent="-171450">
              <a:buFontTx/>
              <a:buChar char="-"/>
            </a:pPr>
            <a:endParaRPr lang="en-US" noProof="0" dirty="0" smtClean="0"/>
          </a:p>
          <a:p>
            <a:pPr marL="171450" indent="-171450">
              <a:buFontTx/>
              <a:buChar char="-"/>
            </a:pPr>
            <a:r>
              <a:rPr lang="en-US" noProof="0" dirty="0" smtClean="0"/>
              <a:t>File modes:</a:t>
            </a:r>
          </a:p>
          <a:p>
            <a:pPr marL="628650" lvl="1" indent="-171450">
              <a:buFontTx/>
              <a:buChar char="-"/>
            </a:pPr>
            <a:r>
              <a:rPr lang="en-US" noProof="0" dirty="0" smtClean="0"/>
              <a:t>040000: Directory</a:t>
            </a:r>
          </a:p>
          <a:p>
            <a:pPr marL="628650" lvl="1" indent="-171450">
              <a:buFontTx/>
              <a:buChar char="-"/>
            </a:pPr>
            <a:r>
              <a:rPr lang="en-US" noProof="0" dirty="0" smtClean="0"/>
              <a:t>100644: Regular non-executable file</a:t>
            </a:r>
          </a:p>
          <a:p>
            <a:pPr marL="628650" lvl="1" indent="-171450">
              <a:buFontTx/>
              <a:buChar char="-"/>
            </a:pPr>
            <a:r>
              <a:rPr lang="en-US" noProof="0" dirty="0" smtClean="0"/>
              <a:t>100664: Regular non-executable group-writeable file</a:t>
            </a:r>
          </a:p>
          <a:p>
            <a:pPr marL="628650" lvl="1" indent="-171450">
              <a:buFontTx/>
              <a:buChar char="-"/>
            </a:pPr>
            <a:r>
              <a:rPr lang="en-US" noProof="0" dirty="0" smtClean="0"/>
              <a:t>100755: Regular executable file</a:t>
            </a:r>
          </a:p>
          <a:p>
            <a:pPr marL="628650" lvl="1" indent="-171450">
              <a:buFontTx/>
              <a:buChar char="-"/>
            </a:pPr>
            <a:r>
              <a:rPr lang="en-US" noProof="0" dirty="0" smtClean="0"/>
              <a:t>120000: Symbolic link</a:t>
            </a:r>
          </a:p>
          <a:p>
            <a:pPr marL="628650" lvl="1" indent="-171450">
              <a:buFontTx/>
              <a:buChar char="-"/>
            </a:pPr>
            <a:r>
              <a:rPr lang="en-US" noProof="0" dirty="0" smtClean="0"/>
              <a:t>160000: </a:t>
            </a:r>
            <a:r>
              <a:rPr lang="en-US" noProof="0" dirty="0" err="1" smtClean="0"/>
              <a:t>Gitlink</a:t>
            </a:r>
            <a:endParaRPr lang="en-US" noProof="0" dirty="0" smtClean="0"/>
          </a:p>
          <a:p>
            <a:pPr marL="171450" indent="-171450">
              <a:buFontTx/>
              <a:buChar char="-"/>
            </a:pPr>
            <a:endParaRPr lang="en-US" noProof="0" dirty="0" smtClean="0"/>
          </a:p>
          <a:p>
            <a:pPr marL="171450" indent="-171450">
              <a:buFontTx/>
              <a:buChar char="-"/>
            </a:pPr>
            <a:endParaRPr lang="en-US" noProof="0" dirty="0" smtClean="0"/>
          </a:p>
          <a:p>
            <a:pPr marL="171450" indent="-171450">
              <a:buFontTx/>
              <a:buChar char="-"/>
            </a:pPr>
            <a:r>
              <a:rPr lang="en-US" noProof="0" dirty="0" smtClean="0"/>
              <a:t>EA:</a:t>
            </a:r>
          </a:p>
          <a:p>
            <a:pPr marL="628650" lvl="1" indent="-171450">
              <a:buFontTx/>
              <a:buChar char="-"/>
            </a:pPr>
            <a:r>
              <a:rPr lang="en-US" noProof="0" dirty="0" smtClean="0"/>
              <a:t>Test the command</a:t>
            </a:r>
            <a:r>
              <a:rPr lang="hu-HU" noProof="0" dirty="0" smtClean="0"/>
              <a:t>s</a:t>
            </a:r>
            <a:r>
              <a:rPr lang="en-US" baseline="0" noProof="0" dirty="0" smtClean="0"/>
              <a:t> above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4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--list</a:t>
            </a:r>
            <a:r>
              <a:rPr lang="hu-HU" baseline="0" dirty="0" smtClean="0"/>
              <a:t> </a:t>
            </a:r>
          </a:p>
          <a:p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--list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--system</a:t>
            </a:r>
            <a:endParaRPr lang="hu-HU" baseline="0" dirty="0" smtClean="0"/>
          </a:p>
          <a:p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--list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--global</a:t>
            </a:r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--list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--local</a:t>
            </a:r>
            <a:endParaRPr lang="en-US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 err="1" smtClean="0"/>
              <a:t>Tasks</a:t>
            </a:r>
            <a:r>
              <a:rPr lang="hu-HU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--global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core.editor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"'C:/Program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(x86)/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++/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++.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-multiInst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-notabbar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-nosession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-noPlugin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hu-HU" baseline="0" dirty="0" smtClean="0"/>
          </a:p>
          <a:p>
            <a:pPr marL="0" lvl="0" indent="0">
              <a:buFontTx/>
              <a:buNone/>
            </a:pPr>
            <a:r>
              <a:rPr lang="hu-HU" baseline="0" dirty="0" smtClean="0"/>
              <a:t>- Set </a:t>
            </a:r>
            <a:r>
              <a:rPr lang="hu-HU" baseline="0" dirty="0" err="1" smtClean="0"/>
              <a:t>your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merge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tool</a:t>
            </a:r>
            <a:endParaRPr lang="hu-HU" baseline="0" dirty="0" smtClean="0"/>
          </a:p>
          <a:p>
            <a:pPr rtl="0" fontAlgn="base"/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merge.tool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p4merge</a:t>
            </a:r>
          </a:p>
          <a:p>
            <a:pPr rtl="0" fontAlgn="base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--global mergetool.p4merge.path "C:/Program Files/Perforce/p4merge.exe„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Tx/>
              <a:buChar char="-"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editor:</a:t>
            </a:r>
          </a:p>
          <a:p>
            <a:pPr marL="0" indent="0" rtl="0" fontAlgn="base">
              <a:buFontTx/>
              <a:buNone/>
            </a:pP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--global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core.editor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"'C:/Program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(x86)/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++/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++.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-multiInst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-notabbar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-nosession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-noPlugin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[core]	</a:t>
            </a:r>
            <a:endParaRPr lang="hu-HU" dirty="0" smtClean="0"/>
          </a:p>
          <a:p>
            <a:r>
              <a:rPr lang="en-US" dirty="0" smtClean="0"/>
              <a:t>editor = 'C:/Program Files (x86)/Notepad++/notepad++.exe' -</a:t>
            </a:r>
            <a:r>
              <a:rPr lang="en-US" dirty="0" err="1" smtClean="0"/>
              <a:t>multiInst</a:t>
            </a:r>
            <a:r>
              <a:rPr lang="en-US" dirty="0" smtClean="0"/>
              <a:t> -</a:t>
            </a:r>
            <a:r>
              <a:rPr lang="en-US" dirty="0" err="1" smtClean="0"/>
              <a:t>notabbar</a:t>
            </a:r>
            <a:r>
              <a:rPr lang="en-US" dirty="0" smtClean="0"/>
              <a:t> -</a:t>
            </a:r>
            <a:r>
              <a:rPr lang="en-US" dirty="0" err="1" smtClean="0"/>
              <a:t>nosession</a:t>
            </a:r>
            <a:r>
              <a:rPr lang="en-US" dirty="0" smtClean="0"/>
              <a:t> –</a:t>
            </a:r>
            <a:r>
              <a:rPr lang="en-US" dirty="0" err="1" smtClean="0"/>
              <a:t>noPlugin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-</a:t>
            </a:r>
            <a:r>
              <a:rPr lang="hu-HU" baseline="0" dirty="0" smtClean="0"/>
              <a:t> </a:t>
            </a:r>
            <a:r>
              <a:rPr lang="hu-HU" dirty="0" smtClean="0"/>
              <a:t>Add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user.name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user.email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global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added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earlier</a:t>
            </a:r>
            <a:r>
              <a:rPr lang="hu-HU" baseline="0" dirty="0" smtClean="0"/>
              <a:t>)</a:t>
            </a:r>
            <a:endParaRPr lang="hu-HU" dirty="0" smtClean="0"/>
          </a:p>
          <a:p>
            <a:pPr marL="0" indent="0">
              <a:buFontTx/>
              <a:buNone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--global user.name "John Doe" 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git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--global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user.email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johndoe@example.com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96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7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https://twitter.com/stuherbert/status/382824711660781568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51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6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3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32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2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err="1" smtClean="0"/>
              <a:t>Create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commit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cat-file</a:t>
            </a:r>
            <a:r>
              <a:rPr lang="hu-HU" baseline="0" dirty="0" smtClean="0"/>
              <a:t> -&gt; </a:t>
            </a:r>
            <a:r>
              <a:rPr lang="hu-HU" baseline="0" dirty="0" err="1" smtClean="0"/>
              <a:t>-t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-p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baseline="0" dirty="0" err="1" smtClean="0"/>
              <a:t>Commit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baseline="0" dirty="0" err="1" smtClean="0"/>
              <a:t>tree</a:t>
            </a:r>
            <a:r>
              <a:rPr lang="hu-HU" baseline="0" dirty="0" smtClean="0"/>
              <a:t> (git </a:t>
            </a:r>
            <a:r>
              <a:rPr lang="hu-HU" baseline="0" dirty="0" err="1" smtClean="0"/>
              <a:t>cat-file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master</a:t>
            </a:r>
            <a:r>
              <a:rPr lang="hu-HU" baseline="0" dirty="0" smtClean="0"/>
              <a:t>{</a:t>
            </a:r>
            <a:r>
              <a:rPr lang="hu-HU" baseline="0" dirty="0" err="1" smtClean="0"/>
              <a:t>tree</a:t>
            </a:r>
            <a:r>
              <a:rPr lang="hu-HU" baseline="0" dirty="0" smtClean="0"/>
              <a:t>})</a:t>
            </a:r>
          </a:p>
          <a:p>
            <a:pPr marL="628650" lvl="1" indent="-171450">
              <a:buFontTx/>
              <a:buChar char="-"/>
            </a:pPr>
            <a:r>
              <a:rPr lang="hu-HU" dirty="0" smtClean="0"/>
              <a:t>File</a:t>
            </a:r>
          </a:p>
          <a:p>
            <a:pPr marL="628650" lvl="1" indent="-171450">
              <a:buFontTx/>
              <a:buChar char="-"/>
            </a:pPr>
            <a:endParaRPr lang="hu-HU" dirty="0" smtClean="0"/>
          </a:p>
          <a:p>
            <a:pPr marL="171450" lvl="0" indent="-171450">
              <a:buFontTx/>
              <a:buChar char="-"/>
            </a:pPr>
            <a:r>
              <a:rPr lang="hu-HU" dirty="0" err="1" smtClean="0"/>
              <a:t>Task</a:t>
            </a:r>
            <a:endParaRPr lang="hu-HU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Find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previous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commit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Revert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 of</a:t>
            </a:r>
            <a:r>
              <a:rPr lang="hu-HU" baseline="0" dirty="0" smtClean="0"/>
              <a:t> a file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git </a:t>
            </a:r>
            <a:r>
              <a:rPr lang="hu-HU" baseline="0" dirty="0" err="1" smtClean="0"/>
              <a:t>cat-file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25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7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</a:t>
            </a:r>
            <a:r>
              <a:rPr lang="hu-HU" dirty="0" smtClean="0"/>
              <a:t>:</a:t>
            </a:r>
            <a:endParaRPr lang="en-US" dirty="0" smtClean="0"/>
          </a:p>
          <a:p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repositories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remote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fetch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push</a:t>
            </a:r>
            <a:r>
              <a:rPr lang="hu-HU" dirty="0" smtClean="0"/>
              <a:t> – </a:t>
            </a:r>
            <a:r>
              <a:rPr lang="hu-HU" dirty="0" err="1" smtClean="0"/>
              <a:t>push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should</a:t>
            </a:r>
            <a:r>
              <a:rPr lang="hu-HU" baseline="0" dirty="0" smtClean="0"/>
              <a:t> be </a:t>
            </a:r>
            <a:r>
              <a:rPr lang="hu-HU" baseline="0" dirty="0" err="1" smtClean="0"/>
              <a:t>fast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forwarded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non-fastforwarded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not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recommended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--force</a:t>
            </a:r>
            <a:r>
              <a:rPr lang="hu-HU" baseline="0" dirty="0" smtClean="0"/>
              <a:t>)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-u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pull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pull</a:t>
            </a:r>
            <a:r>
              <a:rPr lang="hu-HU" dirty="0" smtClean="0"/>
              <a:t> </a:t>
            </a:r>
            <a:r>
              <a:rPr lang="hu-HU" dirty="0" err="1" smtClean="0"/>
              <a:t>--rebase</a:t>
            </a:r>
            <a:endParaRPr lang="hu-HU" dirty="0" smtClean="0"/>
          </a:p>
          <a:p>
            <a:pPr lvl="1"/>
            <a:r>
              <a:rPr lang="hu-HU" dirty="0" smtClean="0"/>
              <a:t>git </a:t>
            </a:r>
            <a:r>
              <a:rPr lang="hu-HU" dirty="0" err="1" smtClean="0"/>
              <a:t>rebase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77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Free student</a:t>
            </a:r>
            <a:r>
              <a:rPr lang="en-US" baseline="0" noProof="0" dirty="0" smtClean="0"/>
              <a:t> accounts:</a:t>
            </a:r>
          </a:p>
          <a:p>
            <a:r>
              <a:rPr lang="en-US" dirty="0" smtClean="0"/>
              <a:t>http://www.jetbrains.com/student/</a:t>
            </a:r>
          </a:p>
          <a:p>
            <a:r>
              <a:rPr lang="en-US" dirty="0" smtClean="0"/>
              <a:t>https://education.github.com/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16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0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9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http://www.joelonsoftware.com/articles/fog0000000043.html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44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EA</a:t>
            </a:r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Find</a:t>
            </a:r>
            <a:r>
              <a:rPr lang="hu-HU" dirty="0" smtClean="0"/>
              <a:t> a project,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repo</a:t>
            </a:r>
            <a:r>
              <a:rPr lang="hu-HU" dirty="0" smtClean="0"/>
              <a:t> (</a:t>
            </a: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)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Find</a:t>
            </a:r>
            <a:r>
              <a:rPr lang="hu-HU" dirty="0" smtClean="0"/>
              <a:t> a project</a:t>
            </a:r>
            <a:r>
              <a:rPr lang="en-US" dirty="0" smtClean="0"/>
              <a:t> from</a:t>
            </a:r>
            <a:r>
              <a:rPr lang="en-US" baseline="0" dirty="0" smtClean="0"/>
              <a:t> my projects</a:t>
            </a:r>
            <a:r>
              <a:rPr lang="hu-HU" dirty="0" smtClean="0"/>
              <a:t>, </a:t>
            </a:r>
            <a:r>
              <a:rPr lang="en-US" dirty="0" smtClean="0"/>
              <a:t>fork it, create commit, and add pull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6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branch is something you’ve likely never done with a VCS before because it’s generally too expensive to create and merge branches.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55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Iss91 is dropped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2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4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git branch iss53</a:t>
            </a:r>
            <a:r>
              <a:rPr lang="hu-HU" dirty="0" smtClean="0"/>
              <a:t>;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iss53 / OR git checkout -b iss53</a:t>
            </a:r>
          </a:p>
          <a:p>
            <a:pPr marL="0" indent="0">
              <a:buFontTx/>
              <a:buNone/>
            </a:pPr>
            <a:r>
              <a:rPr lang="en-US" dirty="0" smtClean="0"/>
              <a:t>- git commit -a -m 'added a new footer [issue 53]'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show a fast-forward</a:t>
            </a:r>
          </a:p>
          <a:p>
            <a:pPr marL="0" indent="0">
              <a:buFontTx/>
              <a:buNone/>
            </a:pPr>
            <a:r>
              <a:rPr lang="en-US" dirty="0" smtClean="0"/>
              <a:t>- show an automatic merge</a:t>
            </a:r>
          </a:p>
          <a:p>
            <a:pPr marL="0" indent="0">
              <a:buFontTx/>
              <a:buNone/>
            </a:pPr>
            <a:r>
              <a:rPr lang="en-US" dirty="0" smtClean="0"/>
              <a:t>- show a conflict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git branch -v</a:t>
            </a:r>
          </a:p>
          <a:p>
            <a:pPr marL="0" indent="0">
              <a:buFontTx/>
              <a:buNone/>
            </a:pPr>
            <a:r>
              <a:rPr lang="en-US" dirty="0" smtClean="0"/>
              <a:t>- git branch --merged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git branch --no-merged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git branch -d OR –D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branch</a:t>
            </a:r>
            <a:r>
              <a:rPr lang="hu-HU" baseline="0" dirty="0" smtClean="0"/>
              <a:t> –a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branch</a:t>
            </a:r>
            <a:r>
              <a:rPr lang="hu-HU" baseline="0" dirty="0" smtClean="0"/>
              <a:t> –r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branch</a:t>
            </a:r>
            <a:r>
              <a:rPr lang="hu-HU" baseline="0" dirty="0" smtClean="0"/>
              <a:t> –m </a:t>
            </a:r>
            <a:r>
              <a:rPr lang="hu-HU" baseline="0" dirty="0" err="1" smtClean="0"/>
              <a:t>rename</a:t>
            </a:r>
            <a:endParaRPr lang="hu-HU" baseline="0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show-branch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90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53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95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2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4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85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repo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remote</a:t>
            </a:r>
            <a:r>
              <a:rPr lang="hu-HU" dirty="0" smtClean="0"/>
              <a:t> add </a:t>
            </a:r>
            <a:r>
              <a:rPr lang="hu-HU" dirty="0" err="1" smtClean="0"/>
              <a:t>origin</a:t>
            </a:r>
            <a:r>
              <a:rPr lang="hu-HU" baseline="0" dirty="0" smtClean="0"/>
              <a:t> …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fetch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pull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pull</a:t>
            </a:r>
            <a:r>
              <a:rPr lang="hu-HU" baseline="0" dirty="0" smtClean="0"/>
              <a:t> –</a:t>
            </a:r>
            <a:r>
              <a:rPr lang="hu-HU" baseline="0" dirty="0" err="1" smtClean="0"/>
              <a:t>rebase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merge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30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63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30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191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Source</a:t>
            </a:r>
            <a:r>
              <a:rPr lang="hu-HU" dirty="0" smtClean="0"/>
              <a:t>:</a:t>
            </a:r>
          </a:p>
          <a:p>
            <a:r>
              <a:rPr lang="en-US" dirty="0" smtClean="0"/>
              <a:t>http://nvie.com/posts/a-successful-git-branching-model/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03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Mention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git-merge</a:t>
            </a:r>
            <a:r>
              <a:rPr lang="hu-HU" baseline="0" dirty="0" smtClean="0"/>
              <a:t> –no-ff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23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85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879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TODO: checkout </a:t>
            </a:r>
            <a:r>
              <a:rPr lang="en-US" noProof="0" dirty="0" err="1" smtClean="0"/>
              <a:t>Atlassian</a:t>
            </a:r>
            <a:r>
              <a:rPr lang="en-US" noProof="0" dirty="0" smtClean="0"/>
              <a:t> Stash</a:t>
            </a:r>
            <a:r>
              <a:rPr lang="en-US" baseline="0" noProof="0" dirty="0" smtClean="0"/>
              <a:t> workflow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72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Example on the next slide!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593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http://www.paulboxley.com/blog/2011/06/git-caret-and-tilde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54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 smtClean="0"/>
              <a:t>ET:</a:t>
            </a:r>
          </a:p>
          <a:p>
            <a:pPr marL="171450" indent="-171450">
              <a:buFontTx/>
              <a:buChar char="-"/>
            </a:pPr>
            <a:r>
              <a:rPr lang="hu-HU" dirty="0" err="1" smtClean="0"/>
              <a:t>Try</a:t>
            </a:r>
            <a:r>
              <a:rPr lang="hu-HU" dirty="0" smtClean="0"/>
              <a:t> ^</a:t>
            </a:r>
            <a:r>
              <a:rPr lang="hu-HU" baseline="0" dirty="0" smtClean="0"/>
              <a:t> and ~</a:t>
            </a:r>
          </a:p>
          <a:p>
            <a:pPr marL="171450" indent="-171450">
              <a:buFontTx/>
              <a:buChar char="-"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file and 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76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37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ET:</a:t>
            </a:r>
          </a:p>
          <a:p>
            <a:pPr marL="628650" lvl="1" indent="-171450">
              <a:buFontTx/>
              <a:buChar char="-"/>
            </a:pPr>
            <a:r>
              <a:rPr lang="hu-HU" dirty="0" err="1" smtClean="0"/>
              <a:t>Create</a:t>
            </a:r>
            <a:r>
              <a:rPr lang="hu-HU" dirty="0" smtClean="0"/>
              <a:t> and </a:t>
            </a:r>
            <a:r>
              <a:rPr lang="hu-HU" dirty="0" err="1" smtClean="0"/>
              <a:t>commit</a:t>
            </a:r>
            <a:r>
              <a:rPr lang="hu-HU" dirty="0" smtClean="0"/>
              <a:t> a file</a:t>
            </a:r>
          </a:p>
          <a:p>
            <a:pPr marL="628650" lvl="1" indent="-171450">
              <a:buFontTx/>
              <a:buChar char="-"/>
            </a:pPr>
            <a:r>
              <a:rPr lang="hu-HU" dirty="0" smtClean="0"/>
              <a:t>Edit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commit</a:t>
            </a:r>
            <a:r>
              <a:rPr lang="hu-HU" baseline="0" dirty="0" smtClean="0"/>
              <a:t> file</a:t>
            </a:r>
          </a:p>
          <a:p>
            <a:pPr marL="628650" lvl="1" indent="-171450">
              <a:buFontTx/>
              <a:buChar char="-"/>
            </a:pPr>
            <a:r>
              <a:rPr lang="hu-HU" baseline="0" dirty="0" err="1" smtClean="0"/>
              <a:t>Create</a:t>
            </a:r>
            <a:r>
              <a:rPr lang="hu-HU" baseline="0" dirty="0" smtClean="0"/>
              <a:t> tag</a:t>
            </a:r>
          </a:p>
          <a:p>
            <a:pPr marL="1085850" lvl="2" indent="-171450">
              <a:buFontTx/>
              <a:buChar char="-"/>
            </a:pPr>
            <a:r>
              <a:rPr lang="hu-HU" baseline="0" dirty="0" err="1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rebase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savepoint</a:t>
            </a:r>
            <a:endParaRPr lang="hu-HU" baseline="0" dirty="0" smtClean="0"/>
          </a:p>
          <a:p>
            <a:pPr marL="628650" lvl="1" indent="-171450">
              <a:buFontTx/>
              <a:buChar char="-"/>
            </a:pPr>
            <a:r>
              <a:rPr lang="hu-HU" baseline="0" dirty="0" smtClean="0"/>
              <a:t>Show mixed, </a:t>
            </a:r>
            <a:r>
              <a:rPr lang="hu-HU" baseline="0" dirty="0" err="1" smtClean="0"/>
              <a:t>soft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hard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reset</a:t>
            </a:r>
            <a:endParaRPr lang="hu-HU" baseline="0" dirty="0" smtClean="0"/>
          </a:p>
          <a:p>
            <a:pPr marL="1085850" lvl="2" indent="-171450">
              <a:buFontTx/>
              <a:buChar char="-"/>
            </a:pPr>
            <a:r>
              <a:rPr lang="hu-HU" baseline="0" dirty="0" err="1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reset</a:t>
            </a:r>
            <a:r>
              <a:rPr lang="hu-HU" baseline="0" dirty="0" smtClean="0"/>
              <a:t> –</a:t>
            </a:r>
            <a:r>
              <a:rPr lang="hu-HU" baseline="0" dirty="0" err="1" smtClean="0"/>
              <a:t>hard</a:t>
            </a:r>
            <a:r>
              <a:rPr lang="hu-HU" baseline="0" dirty="0" smtClean="0"/>
              <a:t>/</a:t>
            </a:r>
            <a:r>
              <a:rPr lang="hu-HU" baseline="0" dirty="0" err="1" smtClean="0"/>
              <a:t>soft</a:t>
            </a:r>
            <a:r>
              <a:rPr lang="hu-HU" baseline="0" dirty="0" smtClean="0"/>
              <a:t>/mixed HEAD^</a:t>
            </a:r>
          </a:p>
          <a:p>
            <a:pPr marL="1085850" lvl="2" indent="-171450">
              <a:buFontTx/>
              <a:buChar char="-"/>
            </a:pPr>
            <a:r>
              <a:rPr lang="hu-HU" baseline="0" dirty="0" err="1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rebase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savepoint</a:t>
            </a:r>
            <a:endParaRPr lang="hu-HU" baseline="0" dirty="0" smtClean="0"/>
          </a:p>
          <a:p>
            <a:pPr marL="171450" lvl="0" indent="-171450">
              <a:buFontTx/>
              <a:buChar char="-"/>
            </a:pPr>
            <a:endParaRPr lang="hu-HU" dirty="0" smtClean="0"/>
          </a:p>
          <a:p>
            <a:pPr marL="628650" lvl="1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0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174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noProof="0" dirty="0" smtClean="0"/>
              <a:t>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 smtClean="0"/>
              <a:t>Modify an existing 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 err="1" smtClean="0"/>
              <a:t>git</a:t>
            </a:r>
            <a:r>
              <a:rPr lang="en-US" noProof="0" dirty="0" smtClean="0"/>
              <a:t> stash / </a:t>
            </a:r>
            <a:r>
              <a:rPr lang="en-US" noProof="0" dirty="0" err="1" smtClean="0"/>
              <a:t>git</a:t>
            </a:r>
            <a:r>
              <a:rPr lang="en-US" noProof="0" dirty="0" smtClean="0"/>
              <a:t> stash save ’message’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 err="1" smtClean="0"/>
              <a:t>git</a:t>
            </a:r>
            <a:r>
              <a:rPr lang="en-US" noProof="0" dirty="0" smtClean="0"/>
              <a:t> stash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 err="1" smtClean="0"/>
              <a:t>git</a:t>
            </a:r>
            <a:r>
              <a:rPr lang="en-US" noProof="0" dirty="0" smtClean="0"/>
              <a:t> stash apply / </a:t>
            </a:r>
            <a:r>
              <a:rPr lang="en-US" noProof="0" dirty="0" err="1" smtClean="0"/>
              <a:t>git</a:t>
            </a:r>
            <a:r>
              <a:rPr lang="en-US" noProof="0" dirty="0" smtClean="0"/>
              <a:t> stash apply stash@{0}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714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 smtClean="0"/>
              <a:t>ET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tag </a:t>
            </a:r>
            <a:r>
              <a:rPr lang="hu-HU" dirty="0" err="1" smtClean="0"/>
              <a:t>name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tag –l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push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origin</a:t>
            </a:r>
            <a:r>
              <a:rPr lang="hu-HU" baseline="0" dirty="0" smtClean="0"/>
              <a:t> :</a:t>
            </a:r>
            <a:r>
              <a:rPr lang="hu-HU" baseline="0" dirty="0" err="1" smtClean="0"/>
              <a:t>name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tag –d </a:t>
            </a:r>
            <a:r>
              <a:rPr lang="hu-HU" baseline="0" dirty="0" err="1" smtClean="0"/>
              <a:t>name</a:t>
            </a:r>
            <a:r>
              <a:rPr lang="hu-HU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684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 smtClean="0"/>
              <a:t>EA: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Create a tag on the master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Create commit on the master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Checkout tag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Create branch from tag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Checkout branch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Create commit on the branch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Merge branch to master</a:t>
            </a:r>
          </a:p>
          <a:p>
            <a:pPr marL="171450" indent="-171450">
              <a:buFontTx/>
              <a:buChar char="-"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25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http://git-scm.com/book/en/Git-Internals-Packfiles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Config</a:t>
            </a:r>
            <a:r>
              <a:rPr lang="hu-HU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gc.auto</a:t>
            </a:r>
            <a:r>
              <a:rPr lang="en-US" dirty="0" smtClean="0"/>
              <a:t>=250 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gc.autopacklimit</a:t>
            </a:r>
            <a:r>
              <a:rPr lang="en-US" dirty="0" smtClean="0"/>
              <a:t>=30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.git/objects -type f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.git/objects -type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01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http://www.vaseltior.com/blog/2012/01/28/housekeeping-your-git-repository-deadblog/</a:t>
            </a:r>
          </a:p>
          <a:p>
            <a:endParaRPr lang="hu-HU" dirty="0" smtClean="0"/>
          </a:p>
          <a:p>
            <a:r>
              <a:rPr lang="hu-HU" dirty="0" err="1" smtClean="0"/>
              <a:t>fsck</a:t>
            </a:r>
            <a:r>
              <a:rPr lang="hu-HU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add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fsck</a:t>
            </a:r>
            <a:r>
              <a:rPr lang="hu-HU" dirty="0" smtClean="0"/>
              <a:t> </a:t>
            </a:r>
            <a:r>
              <a:rPr lang="hu-HU" dirty="0" err="1" smtClean="0"/>
              <a:t>--unreachable</a:t>
            </a:r>
            <a:endParaRPr lang="hu-HU" dirty="0" smtClean="0"/>
          </a:p>
          <a:p>
            <a:pPr marL="171450" indent="-171450">
              <a:buFontTx/>
              <a:buChar char="-"/>
            </a:pPr>
            <a:r>
              <a:rPr lang="hu-HU" dirty="0" smtClean="0"/>
              <a:t>git </a:t>
            </a:r>
            <a:r>
              <a:rPr lang="hu-HU" dirty="0" err="1" smtClean="0"/>
              <a:t>reset</a:t>
            </a:r>
            <a:r>
              <a:rPr lang="hu-HU" dirty="0" smtClean="0"/>
              <a:t> HEAD</a:t>
            </a:r>
            <a:r>
              <a:rPr lang="hu-HU" baseline="0" dirty="0" smtClean="0"/>
              <a:t> –</a:t>
            </a:r>
            <a:r>
              <a:rPr lang="hu-HU" baseline="0" dirty="0" err="1" smtClean="0"/>
              <a:t>hard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git </a:t>
            </a:r>
            <a:r>
              <a:rPr lang="hu-HU" baseline="0" dirty="0" err="1" smtClean="0"/>
              <a:t>prune</a:t>
            </a: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pPr marL="171450" indent="-171450">
              <a:buFontTx/>
              <a:buChar char="-"/>
            </a:pP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101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Hooks</a:t>
            </a:r>
            <a:r>
              <a:rPr lang="hu-HU" dirty="0" smtClean="0"/>
              <a:t>:</a:t>
            </a:r>
          </a:p>
          <a:p>
            <a:r>
              <a:rPr lang="en-US" dirty="0" smtClean="0"/>
              <a:t>http://git-scm.com/book/be/v2/Customizing-Git-Git-Hooks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14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https://www.kernel.org/pub/software/scm/git/docs/everyday.html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55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94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174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10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536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569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763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http://www.gitology.com/chapter/benefits-of-using-git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58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 smtClean="0"/>
              <a:t>: „</a:t>
            </a:r>
            <a:r>
              <a:rPr lang="en-US" dirty="0" smtClean="0"/>
              <a:t>an unpleasant or contemptible person.</a:t>
            </a:r>
            <a:r>
              <a:rPr lang="hu-HU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93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534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571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341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5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7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erforce.com/product/components/perforce-visual-merge-and-diff-tools" TargetMode="External"/><Relationship Id="rId5" Type="http://schemas.openxmlformats.org/officeDocument/2006/relationships/hyperlink" Target="https://git.epam.com/help/ssh/ssh" TargetMode="External"/><Relationship Id="rId4" Type="http://schemas.openxmlformats.org/officeDocument/2006/relationships/hyperlink" Target="https://help.github.com/articles/generating-ssh-key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pub/software/scm/git/docs/git-diff.html" TargetMode="External"/><Relationship Id="rId3" Type="http://schemas.openxmlformats.org/officeDocument/2006/relationships/hyperlink" Target="https://www.kernel.org/pub/software/scm/git/docs/git-show-branch.html" TargetMode="External"/><Relationship Id="rId7" Type="http://schemas.openxmlformats.org/officeDocument/2006/relationships/hyperlink" Target="https://www.kernel.org/pub/software/scm/git/docs/git-add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rnel.org/pub/software/scm/git/docs/git-branch.html" TargetMode="External"/><Relationship Id="rId5" Type="http://schemas.openxmlformats.org/officeDocument/2006/relationships/hyperlink" Target="https://www.kernel.org/pub/software/scm/git/docs/git-checkout.html" TargetMode="External"/><Relationship Id="rId4" Type="http://schemas.openxmlformats.org/officeDocument/2006/relationships/hyperlink" Target="https://www.kernel.org/pub/software/scm/git/docs/git-log.html" TargetMode="External"/><Relationship Id="rId9" Type="http://schemas.openxmlformats.org/officeDocument/2006/relationships/hyperlink" Target="https://www.kernel.org/pub/software/scm/git/docs/git-status.html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pub/software/scm/git/docs/git-tag.html" TargetMode="External"/><Relationship Id="rId3" Type="http://schemas.openxmlformats.org/officeDocument/2006/relationships/hyperlink" Target="https://www.kernel.org/pub/software/scm/git/docs/git-commit.html" TargetMode="External"/><Relationship Id="rId7" Type="http://schemas.openxmlformats.org/officeDocument/2006/relationships/hyperlink" Target="https://www.kernel.org/pub/software/scm/git/docs/git-rebase.html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rnel.org/pub/software/scm/git/docs/git-merge.html" TargetMode="External"/><Relationship Id="rId5" Type="http://schemas.openxmlformats.org/officeDocument/2006/relationships/hyperlink" Target="https://www.kernel.org/pub/software/scm/git/docs/git-checkout.html" TargetMode="External"/><Relationship Id="rId4" Type="http://schemas.openxmlformats.org/officeDocument/2006/relationships/hyperlink" Target="https://www.kernel.org/pub/software/scm/git/docs/git-reset.html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git-clone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ernel.org/pub/software/scm/git/docs/git-push.html" TargetMode="External"/><Relationship Id="rId5" Type="http://schemas.openxmlformats.org/officeDocument/2006/relationships/hyperlink" Target="https://www.kernel.org/pub/software/scm/git/docs/git-fetch.html" TargetMode="External"/><Relationship Id="rId4" Type="http://schemas.openxmlformats.org/officeDocument/2006/relationships/hyperlink" Target="https://www.kernel.org/pub/software/scm/git/docs/git-pull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what-are-other-good-resources-for-learning-git-and-github" TargetMode="External"/><Relationship Id="rId7" Type="http://schemas.openxmlformats.org/officeDocument/2006/relationships/hyperlink" Target="http://opcode.org/peepcode-git.pdf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it-scm.com/book/" TargetMode="External"/><Relationship Id="rId5" Type="http://schemas.openxmlformats.org/officeDocument/2006/relationships/hyperlink" Target="http://www.gitimmersion.com/" TargetMode="External"/><Relationship Id="rId4" Type="http://schemas.openxmlformats.org/officeDocument/2006/relationships/hyperlink" Target="http://www.ndpsoftware.com/git-cheatsheet.htm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nvie.com/posts/a-successful-git-branching-model/" TargetMode="External"/><Relationship Id="rId5" Type="http://schemas.openxmlformats.org/officeDocument/2006/relationships/hyperlink" Target="http://pcottle.github.io/learnGitBranching/" TargetMode="External"/><Relationship Id="rId4" Type="http://schemas.openxmlformats.org/officeDocument/2006/relationships/hyperlink" Target="http://www.try.github.io/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6187440" cy="1752600"/>
          </a:xfrm>
        </p:spPr>
        <p:txBody>
          <a:bodyPr/>
          <a:lstStyle/>
          <a:p>
            <a:r>
              <a:rPr lang="en-US" noProof="0" dirty="0" err="1" smtClean="0"/>
              <a:t>Péter</a:t>
            </a:r>
            <a:r>
              <a:rPr lang="en-US" noProof="0" dirty="0" smtClean="0"/>
              <a:t> Veres</a:t>
            </a:r>
          </a:p>
          <a:p>
            <a:r>
              <a:rPr lang="en-US" noProof="0" dirty="0" smtClean="0"/>
              <a:t>peter_veres2@epam.com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Git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Prerequisites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MysysGit</a:t>
            </a:r>
          </a:p>
          <a:p>
            <a:pPr marL="857250" lvl="2" indent="-457200"/>
            <a:r>
              <a:rPr lang="en-US" dirty="0" smtClean="0">
                <a:hlinkClick r:id="rId3"/>
              </a:rPr>
              <a:t>http://msysgit.github.io/</a:t>
            </a:r>
            <a:endParaRPr lang="en-US" dirty="0" smtClean="0"/>
          </a:p>
          <a:p>
            <a:pPr marL="457200" lvl="1" indent="-457200"/>
            <a:r>
              <a:rPr lang="en-US" dirty="0" smtClean="0"/>
              <a:t>Registration</a:t>
            </a:r>
          </a:p>
          <a:p>
            <a:pPr marL="857250" lvl="2" indent="-457200"/>
            <a:r>
              <a:rPr lang="en-US" dirty="0" smtClean="0"/>
              <a:t>github.com</a:t>
            </a:r>
          </a:p>
          <a:p>
            <a:pPr marL="857250" lvl="2" indent="-457200"/>
            <a:r>
              <a:rPr lang="en-US" dirty="0" smtClean="0"/>
              <a:t>git.epam.com</a:t>
            </a:r>
          </a:p>
          <a:p>
            <a:pPr marL="457200" lvl="1" indent="-457200"/>
            <a:r>
              <a:rPr lang="en-US" dirty="0" smtClean="0"/>
              <a:t>Import public keys</a:t>
            </a:r>
          </a:p>
          <a:p>
            <a:pPr marL="857250" lvl="2" indent="-457200"/>
            <a:r>
              <a:rPr lang="en-US" dirty="0">
                <a:hlinkClick r:id="rId4"/>
              </a:rPr>
              <a:t>https://help.github.com/articles/generating-ssh-keys</a:t>
            </a:r>
            <a:r>
              <a:rPr lang="en-US" dirty="0" smtClean="0">
                <a:hlinkClick r:id="rId4"/>
              </a:rPr>
              <a:t>/</a:t>
            </a:r>
            <a:r>
              <a:rPr lang="hu-HU" dirty="0" smtClean="0"/>
              <a:t> (</a:t>
            </a:r>
            <a:r>
              <a:rPr lang="hu-HU" dirty="0" err="1" smtClean="0"/>
              <a:t>step</a:t>
            </a:r>
            <a:r>
              <a:rPr lang="hu-HU" dirty="0" smtClean="0"/>
              <a:t> #1, #2 and #4)</a:t>
            </a:r>
            <a:endParaRPr lang="hu-HU" dirty="0" smtClean="0"/>
          </a:p>
          <a:p>
            <a:pPr marL="857250" lvl="2" indent="-457200"/>
            <a:r>
              <a:rPr lang="hu-HU" dirty="0" smtClean="0">
                <a:hlinkClick r:id="rId5"/>
              </a:rPr>
              <a:t>https</a:t>
            </a:r>
            <a:r>
              <a:rPr lang="hu-HU" dirty="0">
                <a:hlinkClick r:id="rId5"/>
              </a:rPr>
              <a:t>://</a:t>
            </a:r>
            <a:r>
              <a:rPr lang="hu-HU" dirty="0" smtClean="0">
                <a:hlinkClick r:id="rId5"/>
              </a:rPr>
              <a:t>git.epam.com/help/ssh/ssh</a:t>
            </a:r>
            <a:endParaRPr lang="en-US" dirty="0" smtClean="0"/>
          </a:p>
          <a:p>
            <a:pPr marL="457200" lvl="1" indent="-457200"/>
            <a:r>
              <a:rPr lang="hu-HU" dirty="0" smtClean="0"/>
              <a:t>P4 </a:t>
            </a:r>
            <a:r>
              <a:rPr lang="hu-HU" dirty="0" err="1" smtClean="0"/>
              <a:t>Merge</a:t>
            </a:r>
            <a:r>
              <a:rPr lang="hu-HU" dirty="0" smtClean="0"/>
              <a:t>: </a:t>
            </a:r>
            <a:r>
              <a:rPr lang="en-US" dirty="0" smtClean="0"/>
              <a:t>Visual Merge Tool</a:t>
            </a:r>
            <a:r>
              <a:rPr lang="hu-HU" dirty="0" smtClean="0"/>
              <a:t> (</a:t>
            </a:r>
            <a:r>
              <a:rPr lang="en-US" dirty="0" smtClean="0"/>
              <a:t>Perforce</a:t>
            </a:r>
            <a:r>
              <a:rPr lang="hu-HU" dirty="0" smtClean="0"/>
              <a:t>)</a:t>
            </a:r>
            <a:endParaRPr lang="en-US" dirty="0" smtClean="0"/>
          </a:p>
          <a:p>
            <a:pPr marL="857250" lvl="2" indent="-457200"/>
            <a:r>
              <a:rPr lang="en-US" dirty="0" smtClean="0">
                <a:hlinkClick r:id="rId6"/>
              </a:rPr>
              <a:t>http://www.perforce.com/product/components/perforce-visual-merge-and-diff-tools</a:t>
            </a:r>
            <a:endParaRPr lang="hu-HU" dirty="0" smtClean="0"/>
          </a:p>
          <a:p>
            <a:pPr marL="857250" lvl="2" indent="-457200"/>
            <a:r>
              <a:rPr lang="hu-HU" b="1" u="sng" dirty="0" err="1" smtClean="0"/>
              <a:t>Select</a:t>
            </a:r>
            <a:r>
              <a:rPr lang="hu-HU" b="1" u="sng" dirty="0" smtClean="0"/>
              <a:t> FREE DOWNLOAD P4 </a:t>
            </a:r>
            <a:r>
              <a:rPr lang="hu-HU" b="1" u="sng" dirty="0" err="1" smtClean="0"/>
              <a:t>Merge</a:t>
            </a:r>
            <a:r>
              <a:rPr lang="hu-HU" b="1" u="sng" dirty="0" smtClean="0"/>
              <a:t> </a:t>
            </a:r>
          </a:p>
          <a:p>
            <a:pPr marL="857250" lvl="2" indent="-457200"/>
            <a:r>
              <a:rPr lang="hu-HU" b="1" u="sng" dirty="0" err="1" smtClean="0"/>
              <a:t>Select</a:t>
            </a:r>
            <a:r>
              <a:rPr lang="hu-HU" b="1" u="sng" dirty="0" smtClean="0"/>
              <a:t> </a:t>
            </a:r>
            <a:r>
              <a:rPr lang="en-US" b="1" u="sng" dirty="0"/>
              <a:t>Visual Merge </a:t>
            </a:r>
            <a:r>
              <a:rPr lang="hu-HU" b="1" u="sng" dirty="0" err="1" smtClean="0"/>
              <a:t>Tool</a:t>
            </a:r>
            <a:endParaRPr lang="hu-HU" b="1" u="sng" dirty="0" smtClean="0"/>
          </a:p>
          <a:p>
            <a:pPr marL="857250" lvl="2" indent="-457200"/>
            <a:endParaRPr lang="en-US" b="1" u="sng" dirty="0"/>
          </a:p>
          <a:p>
            <a:pPr marL="857250" lvl="2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9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Basics - snapshots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4098" name="Picture 2" descr="http://git-scm.com/figures/18333fig0104-tn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4124"/>
            <a:ext cx="4762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it-scm.com/figures/18333fig0105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59025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Versioning with git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66191"/>
            <a:ext cx="841248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Working directory</a:t>
            </a:r>
          </a:p>
          <a:p>
            <a:pPr lvl="1"/>
            <a:r>
              <a:rPr lang="en-US" dirty="0" smtClean="0"/>
              <a:t>single checkout of one version of the project</a:t>
            </a:r>
          </a:p>
          <a:p>
            <a:r>
              <a:rPr lang="en-US" u="sng" dirty="0" smtClean="0"/>
              <a:t>Staging area</a:t>
            </a:r>
            <a:r>
              <a:rPr lang="hu-HU" dirty="0" smtClean="0"/>
              <a:t>/Index</a:t>
            </a:r>
            <a:endParaRPr lang="en-US" dirty="0" smtClean="0"/>
          </a:p>
          <a:p>
            <a:pPr lvl="1"/>
            <a:r>
              <a:rPr lang="en-US" dirty="0" smtClean="0"/>
              <a:t>stores information about what will go into your next commit. It is a simple binary file.</a:t>
            </a:r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where Git stores the metadata and object database for your project, .git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Basics – the tree states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5122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4762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Basics – </a:t>
            </a:r>
            <a:r>
              <a:rPr lang="hu-HU" noProof="0" dirty="0" smtClean="0"/>
              <a:t>file status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026" name="Picture 2" descr="http://git-scm.com/figures/18333fig02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239000" cy="458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Versioning with 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configuration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Configuring git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levels of configuration</a:t>
            </a:r>
          </a:p>
          <a:p>
            <a:pPr lvl="1"/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gitconfig</a:t>
            </a:r>
            <a:endParaRPr lang="en-US" dirty="0" smtClean="0"/>
          </a:p>
          <a:p>
            <a:pPr lvl="1"/>
            <a:r>
              <a:rPr lang="en-US" dirty="0" smtClean="0"/>
              <a:t>Global</a:t>
            </a:r>
          </a:p>
          <a:p>
            <a:pPr lvl="2"/>
            <a:r>
              <a:rPr lang="en-US" dirty="0" smtClean="0"/>
              <a:t>~/.</a:t>
            </a:r>
            <a:r>
              <a:rPr lang="en-US" dirty="0" err="1" smtClean="0"/>
              <a:t>gitconfig</a:t>
            </a:r>
            <a:endParaRPr lang="en-US" dirty="0" smtClean="0"/>
          </a:p>
          <a:p>
            <a:pPr lvl="1"/>
            <a:r>
              <a:rPr lang="en-US" dirty="0" smtClean="0"/>
              <a:t>Local</a:t>
            </a:r>
          </a:p>
          <a:p>
            <a:pPr lvl="2"/>
            <a:r>
              <a:rPr lang="en-US" dirty="0" smtClean="0"/>
              <a:t>.git/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pic>
        <p:nvPicPr>
          <p:cNvPr id="9218" name="Picture 2" descr="http://www.benchmarkemail.com/images/blog/configuring-p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46" y="1676400"/>
            <a:ext cx="3962400" cy="26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</a:rPr>
              <a:t>Configuring</a:t>
            </a:r>
            <a:r>
              <a:rPr lang="hu-HU" dirty="0" smtClean="0">
                <a:solidFill>
                  <a:schemeClr val="bg1"/>
                </a:solidFill>
              </a:rPr>
              <a:t> 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Object database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Git </a:t>
            </a:r>
            <a:r>
              <a:rPr lang="en-US" b="1" dirty="0" smtClean="0"/>
              <a:t>Object Database</a:t>
            </a:r>
            <a:r>
              <a:rPr lang="en-US" dirty="0" smtClean="0"/>
              <a:t>, which is kept in the </a:t>
            </a:r>
            <a:r>
              <a:rPr lang="en-US" b="1" dirty="0" smtClean="0"/>
              <a:t>Git Directory</a:t>
            </a:r>
          </a:p>
          <a:p>
            <a:r>
              <a:rPr lang="en-US" dirty="0" smtClean="0"/>
              <a:t>Each object is compressed (with </a:t>
            </a:r>
            <a:r>
              <a:rPr lang="en-US" dirty="0" err="1" smtClean="0"/>
              <a:t>Zlib</a:t>
            </a:r>
            <a:r>
              <a:rPr lang="en-US" dirty="0" smtClean="0"/>
              <a:t>) and referenced by the SHA-1 value (40 chars) of its contents plus a small header.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Blob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Blob, tree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3609975" cy="146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799853"/>
            <a:ext cx="4181475" cy="122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417833"/>
            <a:ext cx="4191000" cy="84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7482840" cy="1752600"/>
          </a:xfrm>
        </p:spPr>
        <p:txBody>
          <a:bodyPr/>
          <a:lstStyle/>
          <a:p>
            <a:r>
              <a:rPr lang="hu-HU" dirty="0" smtClean="0"/>
              <a:t>„</a:t>
            </a:r>
            <a:r>
              <a:rPr lang="en-US" i="1" dirty="0" smtClean="0"/>
              <a:t>Git </a:t>
            </a:r>
            <a:r>
              <a:rPr lang="en-US" i="1" dirty="0"/>
              <a:t>is based on basic computer science. If it's too hard for you, perhaps you're in the wrong </a:t>
            </a:r>
            <a:r>
              <a:rPr lang="en-US" i="1" dirty="0" smtClean="0"/>
              <a:t>industry</a:t>
            </a:r>
            <a:r>
              <a:rPr lang="hu-HU" dirty="0" smtClean="0"/>
              <a:t>.”</a:t>
            </a:r>
          </a:p>
          <a:p>
            <a:r>
              <a:rPr lang="hu-HU" noProof="0" dirty="0" smtClean="0"/>
              <a:t>				(Stuart Herbert, 2013)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Git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Commit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Points to a tree</a:t>
            </a:r>
          </a:p>
          <a:p>
            <a:r>
              <a:rPr lang="en-US" dirty="0" smtClean="0"/>
              <a:t>Keeps author, committer, message, parent commits	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1123"/>
            <a:ext cx="3193674" cy="205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7" y="4921567"/>
            <a:ext cx="3734881" cy="140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992" y="4839652"/>
            <a:ext cx="3832408" cy="1637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3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Tag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We’ll talk about it later…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44958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2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Data model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Grey: “cheap” objects</a:t>
            </a:r>
          </a:p>
          <a:p>
            <a:pPr lvl="0"/>
            <a:r>
              <a:rPr lang="en-US" dirty="0"/>
              <a:t>Color: </a:t>
            </a:r>
            <a:r>
              <a:rPr lang="en-US" dirty="0" smtClean="0"/>
              <a:t>immutable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0480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3467"/>
            <a:ext cx="3162300" cy="4651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8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objects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Data model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dirty="0"/>
              <a:t>DAG</a:t>
            </a:r>
          </a:p>
          <a:p>
            <a:r>
              <a:rPr lang="en-US" i="1" dirty="0"/>
              <a:t>Objects</a:t>
            </a:r>
            <a:r>
              <a:rPr lang="en-US" dirty="0"/>
              <a:t> are immutable</a:t>
            </a:r>
          </a:p>
          <a:p>
            <a:r>
              <a:rPr lang="en-US" i="1" dirty="0"/>
              <a:t>References</a:t>
            </a:r>
            <a:r>
              <a:rPr lang="en-US" dirty="0"/>
              <a:t> can constantly </a:t>
            </a:r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 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hu-HU" dirty="0" err="1" smtClean="0">
                <a:solidFill>
                  <a:schemeClr val="bg1"/>
                </a:solidFill>
              </a:rPr>
              <a:t>cat-file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remotes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remotes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branches</a:t>
            </a:r>
            <a:endParaRPr lang="en-US" noProof="0" dirty="0" smtClean="0"/>
          </a:p>
        </p:txBody>
      </p:sp>
      <p:pic>
        <p:nvPicPr>
          <p:cNvPr id="2050" name="Picture 2" descr="http://git-scm.com/figures/18333fig032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114800" cy="397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media.tumblr.com/7d97bd6904895a5567b816036540682a/tumblr_inline_mk00ybquRl1qz4rg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29" y="1103659"/>
            <a:ext cx="1597025" cy="240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remotes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remotes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We’ll talk </a:t>
            </a:r>
            <a:r>
              <a:rPr lang="hu-HU" i="1" dirty="0" smtClean="0"/>
              <a:t>more </a:t>
            </a:r>
            <a:r>
              <a:rPr lang="en-US" i="1" dirty="0" smtClean="0"/>
              <a:t>about branches later</a:t>
            </a:r>
          </a:p>
          <a:p>
            <a:r>
              <a:rPr lang="en-US" dirty="0" smtClean="0"/>
              <a:t>git remote add: </a:t>
            </a:r>
          </a:p>
          <a:p>
            <a:pPr lvl="1"/>
            <a:r>
              <a:rPr lang="en-US" noProof="0" dirty="0" smtClean="0"/>
              <a:t>Remote branches are in .git/refs/remotes</a:t>
            </a:r>
          </a:p>
          <a:p>
            <a:pPr lvl="1"/>
            <a:r>
              <a:rPr lang="en-US" dirty="0" smtClean="0"/>
              <a:t>Remote branches could be tracked by local branches</a:t>
            </a:r>
            <a:endParaRPr lang="en-US" noProof="0" dirty="0" smtClean="0"/>
          </a:p>
          <a:p>
            <a:r>
              <a:rPr lang="en-US" u="sng" dirty="0" smtClean="0"/>
              <a:t>Remote branch </a:t>
            </a:r>
            <a:r>
              <a:rPr lang="en-US" dirty="0" smtClean="0"/>
              <a:t>can be </a:t>
            </a:r>
            <a:r>
              <a:rPr lang="en-US" i="1" dirty="0" smtClean="0"/>
              <a:t>fetched/rebased/merged</a:t>
            </a:r>
            <a:endParaRPr lang="en-US" i="1" noProof="0" dirty="0" smtClean="0"/>
          </a:p>
          <a:p>
            <a:r>
              <a:rPr lang="en-US" u="sng" dirty="0" smtClean="0"/>
              <a:t>Local branch </a:t>
            </a:r>
            <a:r>
              <a:rPr lang="en-US" dirty="0" smtClean="0"/>
              <a:t>can be </a:t>
            </a:r>
            <a:r>
              <a:rPr lang="en-US" i="1" dirty="0" smtClean="0"/>
              <a:t>committed/pushed</a:t>
            </a:r>
            <a:r>
              <a:rPr lang="hu-HU" i="1" dirty="0" smtClean="0"/>
              <a:t> (</a:t>
            </a:r>
            <a:r>
              <a:rPr lang="en-US" i="1" dirty="0" smtClean="0"/>
              <a:t>rebased/merged</a:t>
            </a:r>
            <a:r>
              <a:rPr lang="hu-HU" i="1" dirty="0" smtClean="0"/>
              <a:t> </a:t>
            </a:r>
            <a:r>
              <a:rPr lang="en-US" i="1" dirty="0" smtClean="0"/>
              <a:t>to another local branch</a:t>
            </a:r>
            <a:r>
              <a:rPr lang="hu-HU" i="1" dirty="0" smtClean="0"/>
              <a:t>)</a:t>
            </a:r>
            <a:endParaRPr lang="en-US" i="1" dirty="0" smtClean="0"/>
          </a:p>
          <a:p>
            <a:r>
              <a:rPr lang="en-US" dirty="0" smtClean="0"/>
              <a:t>Remote branch can be checked out, but HEAD will be in </a:t>
            </a:r>
            <a:r>
              <a:rPr lang="en-US" i="1" dirty="0" smtClean="0"/>
              <a:t>detached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You can commit to a detached HEAD, but it will be detached</a:t>
            </a:r>
          </a:p>
        </p:txBody>
      </p:sp>
    </p:spTree>
    <p:extLst>
      <p:ext uri="{BB962C8B-B14F-4D97-AF65-F5344CB8AC3E}">
        <p14:creationId xmlns:p14="http://schemas.microsoft.com/office/powerpoint/2010/main" val="29977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On the Server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Git on the Server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Web-based hosting services for software development projects that use the Git revision control system</a:t>
            </a:r>
            <a:endParaRPr lang="hu-HU" dirty="0" smtClean="0"/>
          </a:p>
          <a:p>
            <a:pPr lvl="1"/>
            <a:r>
              <a:rPr lang="en-US" noProof="0" dirty="0" smtClean="0"/>
              <a:t>Central repository</a:t>
            </a:r>
          </a:p>
          <a:p>
            <a:pPr lvl="1"/>
            <a:r>
              <a:rPr lang="en-US" noProof="0" dirty="0" smtClean="0"/>
              <a:t>Collaboration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noProof="0" dirty="0" smtClean="0"/>
              <a:t>Pull requests</a:t>
            </a:r>
          </a:p>
          <a:p>
            <a:r>
              <a:rPr lang="en-US" noProof="0" dirty="0" smtClean="0"/>
              <a:t>Examples</a:t>
            </a:r>
          </a:p>
          <a:p>
            <a:pPr lvl="1"/>
            <a:r>
              <a:rPr lang="en-US" noProof="0" dirty="0" err="1" smtClean="0"/>
              <a:t>github</a:t>
            </a:r>
            <a:endParaRPr lang="en-US" noProof="0" dirty="0" smtClean="0"/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Stash</a:t>
            </a:r>
          </a:p>
          <a:p>
            <a:pPr lvl="1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. git.epam.com)</a:t>
            </a:r>
          </a:p>
          <a:p>
            <a:pPr lvl="1"/>
            <a:r>
              <a:rPr lang="en-US" noProof="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46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On the Server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Git on the Server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Protocols</a:t>
            </a:r>
            <a:endParaRPr lang="hu-HU" dirty="0"/>
          </a:p>
          <a:p>
            <a:pPr lvl="2"/>
            <a:r>
              <a:rPr lang="hu-HU" dirty="0"/>
              <a:t>Local</a:t>
            </a:r>
          </a:p>
          <a:p>
            <a:pPr lvl="2"/>
            <a:r>
              <a:rPr lang="hu-HU" dirty="0"/>
              <a:t>SSH – </a:t>
            </a:r>
            <a:r>
              <a:rPr lang="en-US" dirty="0"/>
              <a:t>anonymous access not supported</a:t>
            </a:r>
          </a:p>
          <a:p>
            <a:pPr lvl="2"/>
            <a:r>
              <a:rPr lang="hu-HU" dirty="0"/>
              <a:t>git – </a:t>
            </a:r>
            <a:r>
              <a:rPr lang="en-US" dirty="0"/>
              <a:t>own protocol, no authentication</a:t>
            </a:r>
          </a:p>
          <a:p>
            <a:pPr lvl="2"/>
            <a:r>
              <a:rPr lang="hu-HU" dirty="0"/>
              <a:t>http(s</a:t>
            </a:r>
            <a:r>
              <a:rPr lang="hu-HU" dirty="0" smtClean="0"/>
              <a:t>)</a:t>
            </a:r>
            <a:endParaRPr lang="hu-HU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58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 the Server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Pull request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Not the part of the git</a:t>
            </a:r>
          </a:p>
          <a:p>
            <a:r>
              <a:rPr lang="en-US" dirty="0" smtClean="0"/>
              <a:t>Pull requests are between branches, not commits!</a:t>
            </a:r>
            <a:endParaRPr lang="en-US" noProof="0" dirty="0"/>
          </a:p>
        </p:txBody>
      </p:sp>
      <p:pic>
        <p:nvPicPr>
          <p:cNvPr id="12304" name="Picture 16" descr="https://lh6.googleusercontent.com/pifPZpiqIzRmFuk6sgQY9dDVHaygG_xytHv_F3X-YcoczMJqUFcnalXvTS8BEYJCWFtU7mob26sPX3_NP2VdyYvHHxTRfjGUZBDOlF6hbo3enTrZF_BLvjzrA7oS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48024"/>
            <a:ext cx="4762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How to measure the quality of a software team?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038911"/>
            <a:ext cx="5410200" cy="49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hu-HU" dirty="0" err="1" smtClean="0">
                <a:solidFill>
                  <a:schemeClr val="bg1"/>
                </a:solidFill>
              </a:rPr>
              <a:t>remotes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Branching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What is a branch?</a:t>
            </a:r>
          </a:p>
          <a:p>
            <a:r>
              <a:rPr lang="en-US" noProof="0" dirty="0" smtClean="0"/>
              <a:t>A branch is </a:t>
            </a:r>
            <a:r>
              <a:rPr lang="en-US" i="1" dirty="0" smtClean="0"/>
              <a:t>only</a:t>
            </a:r>
            <a:r>
              <a:rPr lang="hu-HU" noProof="0" dirty="0" smtClean="0"/>
              <a:t> </a:t>
            </a:r>
            <a:r>
              <a:rPr lang="en-US" noProof="0" dirty="0" smtClean="0"/>
              <a:t>a ne</a:t>
            </a:r>
            <a:r>
              <a:rPr lang="hu-HU" noProof="0" dirty="0" smtClean="0"/>
              <a:t>w</a:t>
            </a:r>
            <a:br>
              <a:rPr lang="hu-HU" noProof="0" dirty="0" smtClean="0"/>
            </a:br>
            <a:r>
              <a:rPr lang="en-US" noProof="0" dirty="0" smtClean="0"/>
              <a:t>pointer (40 bytes)</a:t>
            </a:r>
          </a:p>
          <a:p>
            <a:r>
              <a:rPr lang="en-US" dirty="0" smtClean="0"/>
              <a:t>Commands</a:t>
            </a:r>
          </a:p>
          <a:p>
            <a:pPr lvl="1"/>
            <a:r>
              <a:rPr lang="en-US" noProof="0" dirty="0" smtClean="0"/>
              <a:t>git branch</a:t>
            </a:r>
          </a:p>
          <a:p>
            <a:pPr lvl="1"/>
            <a:r>
              <a:rPr lang="en-US" dirty="0" smtClean="0"/>
              <a:t>git checkout</a:t>
            </a:r>
          </a:p>
          <a:p>
            <a:pPr lvl="1"/>
            <a:r>
              <a:rPr lang="en-US" noProof="0" dirty="0" smtClean="0"/>
              <a:t>git merge</a:t>
            </a:r>
            <a:endParaRPr lang="en-US" noProof="0" dirty="0"/>
          </a:p>
        </p:txBody>
      </p:sp>
      <p:pic>
        <p:nvPicPr>
          <p:cNvPr id="13314" name="Picture 2" descr="https://encrypted-tbn1.gstatic.com/images?q=tbn:ANd9GcS70Tvc08G1W1aeLh2Aayh-hFTMCIQL8gtJz1PUiiv2MtHFhe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76" y="990600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Branching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9436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Branch management</a:t>
            </a:r>
          </a:p>
          <a:p>
            <a:pPr lvl="1"/>
            <a:r>
              <a:rPr lang="en-US" noProof="0" dirty="0" smtClean="0"/>
              <a:t>Long running branches</a:t>
            </a:r>
          </a:p>
          <a:p>
            <a:pPr lvl="2"/>
            <a:r>
              <a:rPr lang="en-US" noProof="0" dirty="0" smtClean="0"/>
              <a:t>master: </a:t>
            </a:r>
            <a:r>
              <a:rPr lang="en-US" dirty="0" smtClean="0"/>
              <a:t>code that has been or will be released</a:t>
            </a:r>
          </a:p>
          <a:p>
            <a:pPr lvl="2"/>
            <a:r>
              <a:rPr lang="en-US" dirty="0" smtClean="0"/>
              <a:t>develop (next): used to work from or test stability</a:t>
            </a:r>
          </a:p>
          <a:p>
            <a:pPr lvl="1"/>
            <a:r>
              <a:rPr lang="en-US" noProof="0" dirty="0" smtClean="0"/>
              <a:t>Short-lived branches</a:t>
            </a:r>
          </a:p>
          <a:p>
            <a:pPr lvl="2"/>
            <a:r>
              <a:rPr lang="en-US" noProof="0" dirty="0" smtClean="0"/>
              <a:t>topic: used for a single particular feature or related work </a:t>
            </a:r>
          </a:p>
          <a:p>
            <a:pPr lvl="2"/>
            <a:endParaRPr lang="hu-HU" noProof="0" dirty="0" smtClean="0"/>
          </a:p>
          <a:p>
            <a:pPr lvl="2"/>
            <a:endParaRPr lang="en-US" noProof="0" dirty="0"/>
          </a:p>
        </p:txBody>
      </p:sp>
      <p:pic>
        <p:nvPicPr>
          <p:cNvPr id="1026" name="Picture 2" descr="http://git-scm.com/figures/18333fig0319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261092"/>
            <a:ext cx="4343400" cy="24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Git Branching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" name="Picture 2" descr="http://git-scm.com/figures/18333fig0320-tn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5" y="1098366"/>
            <a:ext cx="40767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it-scm.com/figures/18333fig0321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12" y="1086643"/>
            <a:ext cx="32766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Merging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Fast-forward merge</a:t>
            </a:r>
          </a:p>
          <a:p>
            <a:r>
              <a:rPr lang="en-US" dirty="0" smtClean="0"/>
              <a:t>Non-fast forward merge</a:t>
            </a:r>
          </a:p>
          <a:p>
            <a:r>
              <a:rPr lang="en-US" dirty="0" smtClean="0"/>
              <a:t>Merge with</a:t>
            </a:r>
            <a:r>
              <a:rPr lang="hu-HU" dirty="0" smtClean="0"/>
              <a:t> </a:t>
            </a:r>
            <a:r>
              <a:rPr lang="en-US" dirty="0" smtClean="0"/>
              <a:t>conflicts</a:t>
            </a:r>
            <a:endParaRPr lang="en-US" noProof="0" dirty="0" smtClean="0"/>
          </a:p>
          <a:p>
            <a:pPr lvl="1"/>
            <a:r>
              <a:rPr lang="en-US" noProof="0" dirty="0" smtClean="0"/>
              <a:t>2-way merge vs 3-way merge</a:t>
            </a:r>
          </a:p>
          <a:p>
            <a:pPr lvl="1"/>
            <a:r>
              <a:rPr lang="en-US" dirty="0" smtClean="0"/>
              <a:t>Which merge tool should be used?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47391"/>
            <a:ext cx="2933700" cy="2371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4147391"/>
            <a:ext cx="3714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Merge tools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P4merge </a:t>
            </a:r>
          </a:p>
          <a:p>
            <a:r>
              <a:rPr lang="en-US" dirty="0" smtClean="0"/>
              <a:t>Meld</a:t>
            </a:r>
          </a:p>
          <a:p>
            <a:r>
              <a:rPr lang="en-US" dirty="0" smtClean="0"/>
              <a:t>Diffuse</a:t>
            </a:r>
          </a:p>
          <a:p>
            <a:r>
              <a:rPr lang="en-US" noProof="0" dirty="0" smtClean="0"/>
              <a:t>KDiff3</a:t>
            </a:r>
          </a:p>
          <a:p>
            <a:r>
              <a:rPr lang="en-US" dirty="0" err="1" smtClean="0"/>
              <a:t>Vimdiff</a:t>
            </a:r>
            <a:endParaRPr lang="en-US" dirty="0" smtClean="0"/>
          </a:p>
          <a:p>
            <a:endParaRPr lang="hu-HU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5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REbasing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Rebasing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rewinding head </a:t>
            </a:r>
          </a:p>
          <a:p>
            <a:r>
              <a:rPr lang="en-US" dirty="0" smtClean="0"/>
              <a:t>replay your work on top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 smtClean="0"/>
              <a:t>of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32" y="2667000"/>
            <a:ext cx="293370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011220"/>
            <a:ext cx="3714750" cy="1819275"/>
          </a:xfrm>
          <a:prstGeom prst="rect">
            <a:avLst/>
          </a:prstGeom>
        </p:spPr>
      </p:pic>
      <p:pic>
        <p:nvPicPr>
          <p:cNvPr id="1026" name="Picture 2" descr="http://git-scm.com/figures/18333fig0330-t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2" y="5143500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encrypted-tbn2.gstatic.com/images?q=tbn:ANd9GcS0sF92kvKIljbSg_uT74DyUS3Ioo-JiywflJYxVyKKnicEuy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29" y="969032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en-US" dirty="0" smtClean="0">
                <a:solidFill>
                  <a:schemeClr val="bg1"/>
                </a:solidFill>
              </a:rPr>
              <a:t>Rebasing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remotes #2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Remote branches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remote add: </a:t>
            </a:r>
          </a:p>
          <a:p>
            <a:pPr lvl="1"/>
            <a:r>
              <a:rPr lang="en-US" dirty="0" smtClean="0"/>
              <a:t>Remote branches are in .</a:t>
            </a:r>
            <a:r>
              <a:rPr lang="en-US" dirty="0" err="1" smtClean="0"/>
              <a:t>git</a:t>
            </a:r>
            <a:r>
              <a:rPr lang="en-US" dirty="0" smtClean="0"/>
              <a:t>/refs/remotes</a:t>
            </a:r>
          </a:p>
          <a:p>
            <a:r>
              <a:rPr lang="en-US" u="sng" dirty="0" smtClean="0"/>
              <a:t>Remote branch </a:t>
            </a:r>
            <a:r>
              <a:rPr lang="en-US" dirty="0" smtClean="0"/>
              <a:t>can be </a:t>
            </a:r>
            <a:r>
              <a:rPr lang="en-US" i="1" dirty="0" smtClean="0"/>
              <a:t>fetched/rebased/merged</a:t>
            </a:r>
          </a:p>
          <a:p>
            <a:r>
              <a:rPr lang="en-US" u="sng" dirty="0" smtClean="0"/>
              <a:t>Local branch </a:t>
            </a:r>
            <a:r>
              <a:rPr lang="en-US" dirty="0" smtClean="0"/>
              <a:t>can be </a:t>
            </a:r>
            <a:r>
              <a:rPr lang="en-US" i="1" dirty="0" smtClean="0"/>
              <a:t>committed/pushed/rebased/merged</a:t>
            </a:r>
          </a:p>
          <a:p>
            <a:r>
              <a:rPr lang="en-US" i="1" dirty="0" smtClean="0"/>
              <a:t>→ local and remote branches are independent</a:t>
            </a:r>
          </a:p>
          <a:p>
            <a:r>
              <a:rPr lang="en-US" i="1" dirty="0" smtClean="0"/>
              <a:t>→ but remote branches can be tracked by a local branch</a:t>
            </a:r>
          </a:p>
          <a:p>
            <a:r>
              <a:rPr lang="en-US" dirty="0" smtClean="0"/>
              <a:t>Push branch: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i="1" dirty="0" smtClean="0"/>
              <a:t>[remote] [branch]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</a:t>
            </a:r>
            <a:r>
              <a:rPr lang="en-US" i="1" dirty="0" smtClean="0"/>
              <a:t> [remote] [</a:t>
            </a:r>
            <a:r>
              <a:rPr lang="en-US" i="1" dirty="0" err="1" smtClean="0"/>
              <a:t>branch_local</a:t>
            </a:r>
            <a:r>
              <a:rPr lang="en-US" i="1" dirty="0" smtClean="0"/>
              <a:t>]:[</a:t>
            </a:r>
            <a:r>
              <a:rPr lang="en-US" i="1" dirty="0" err="1" smtClean="0"/>
              <a:t>branch_remote</a:t>
            </a:r>
            <a:r>
              <a:rPr lang="en-US" i="1" dirty="0" smtClean="0"/>
              <a:t>]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</a:t>
            </a:r>
            <a:r>
              <a:rPr lang="en-US" i="1" dirty="0" smtClean="0"/>
              <a:t> [remote] :[</a:t>
            </a:r>
            <a:r>
              <a:rPr lang="en-US" i="1" dirty="0" err="1" smtClean="0"/>
              <a:t>branch_remote</a:t>
            </a:r>
            <a:r>
              <a:rPr lang="en-US" i="1" dirty="0" smtClean="0"/>
              <a:t>] – </a:t>
            </a:r>
            <a:r>
              <a:rPr lang="en-US" dirty="0" smtClean="0"/>
              <a:t>this removes the remote branch</a:t>
            </a:r>
          </a:p>
        </p:txBody>
      </p:sp>
    </p:spTree>
    <p:extLst>
      <p:ext uri="{BB962C8B-B14F-4D97-AF65-F5344CB8AC3E}">
        <p14:creationId xmlns:p14="http://schemas.microsoft.com/office/powerpoint/2010/main" val="13475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About version control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Local database</a:t>
            </a:r>
          </a:p>
        </p:txBody>
      </p:sp>
      <p:pic>
        <p:nvPicPr>
          <p:cNvPr id="1030" name="Picture 6" descr="http://git-scm.com/figures/18333fig01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Git Remote Branching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Rebase vs merge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Rebase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noProof="0" dirty="0" smtClean="0"/>
              <a:t>Code history is flat and readable</a:t>
            </a:r>
          </a:p>
          <a:p>
            <a:pPr lvl="2"/>
            <a:r>
              <a:rPr lang="en-US" dirty="0" smtClean="0"/>
              <a:t>Manipulate a single commit is easy (</a:t>
            </a:r>
            <a:r>
              <a:rPr lang="en-US" dirty="0" err="1" smtClean="0"/>
              <a:t>eg</a:t>
            </a:r>
            <a:r>
              <a:rPr lang="en-US" dirty="0" smtClean="0"/>
              <a:t>. revert)</a:t>
            </a:r>
          </a:p>
          <a:p>
            <a:pPr lvl="1"/>
            <a:r>
              <a:rPr lang="en-US" noProof="0" dirty="0" smtClean="0"/>
              <a:t>Cons:</a:t>
            </a:r>
          </a:p>
          <a:p>
            <a:pPr lvl="2"/>
            <a:r>
              <a:rPr lang="en-US" dirty="0" smtClean="0"/>
              <a:t>Can hide context</a:t>
            </a:r>
          </a:p>
          <a:p>
            <a:pPr lvl="2"/>
            <a:r>
              <a:rPr lang="en-US" noProof="0" dirty="0" smtClean="0"/>
              <a:t>Does not work very well with pull requests</a:t>
            </a:r>
          </a:p>
          <a:p>
            <a:pPr lvl="2"/>
            <a:r>
              <a:rPr lang="en-US" dirty="0" smtClean="0"/>
              <a:t>Rewriting history</a:t>
            </a:r>
          </a:p>
          <a:p>
            <a:pPr lvl="3"/>
            <a:r>
              <a:rPr lang="en-US" noProof="0" dirty="0" smtClean="0"/>
              <a:t>You will need a force push on remote branches → BREAKAGE</a:t>
            </a:r>
          </a:p>
          <a:p>
            <a:pPr lvl="3"/>
            <a:endParaRPr lang="en-US" noProof="0" dirty="0" smtClean="0"/>
          </a:p>
          <a:p>
            <a:pPr lvl="2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6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Rebase vs merge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</a:t>
            </a:r>
            <a:endParaRPr lang="en-US" noProof="0" dirty="0" smtClean="0"/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noProof="0" dirty="0" smtClean="0"/>
              <a:t>Traceability</a:t>
            </a:r>
          </a:p>
          <a:p>
            <a:pPr lvl="1"/>
            <a:r>
              <a:rPr lang="en-US" noProof="0" dirty="0" smtClean="0"/>
              <a:t>Cons:</a:t>
            </a:r>
          </a:p>
          <a:p>
            <a:pPr lvl="2"/>
            <a:r>
              <a:rPr lang="en-US" dirty="0" smtClean="0"/>
              <a:t>History can become intensely polluted by lots of merge commits</a:t>
            </a:r>
            <a:r>
              <a:rPr lang="hu-HU" dirty="0" smtClean="0"/>
              <a:t>	</a:t>
            </a:r>
            <a:endParaRPr lang="hu-HU" noProof="0" dirty="0" smtClean="0"/>
          </a:p>
          <a:p>
            <a:pPr lvl="3"/>
            <a:endParaRPr lang="hu-HU" noProof="0" dirty="0" smtClean="0"/>
          </a:p>
          <a:p>
            <a:pPr lvl="2"/>
            <a:endParaRPr lang="en-US" noProof="0" dirty="0"/>
          </a:p>
        </p:txBody>
      </p:sp>
      <p:pic>
        <p:nvPicPr>
          <p:cNvPr id="10" name="Picture 2" descr="mer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7633163" cy="232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2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branching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Rebase vs merge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Guideline</a:t>
            </a:r>
            <a:endParaRPr lang="en-US" dirty="0" smtClean="0"/>
          </a:p>
          <a:p>
            <a:pPr lvl="1"/>
            <a:r>
              <a:rPr lang="en-US" dirty="0" smtClean="0"/>
              <a:t>Do not rebase commits that you have pushed to a public repository.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9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branches #2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Git branching model example 1/</a:t>
            </a:r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branches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Develop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pic>
        <p:nvPicPr>
          <p:cNvPr id="1028" name="Picture 4" descr="http://nvie.com/img/main-branches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3352800" cy="50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branches #2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/>
              <a:t>Git branching model example </a:t>
            </a:r>
            <a:r>
              <a:rPr lang="hu-HU" dirty="0" smtClean="0"/>
              <a:t>2</a:t>
            </a:r>
            <a:r>
              <a:rPr lang="en-US" dirty="0" smtClean="0"/>
              <a:t>/</a:t>
            </a:r>
            <a:r>
              <a:rPr lang="hu-HU" dirty="0" smtClean="0"/>
              <a:t>5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Supporting branches</a:t>
            </a:r>
          </a:p>
          <a:p>
            <a:pPr lvl="1"/>
            <a:r>
              <a:rPr lang="en-US" dirty="0" smtClean="0"/>
              <a:t>Feature branches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Release branches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Hotfix branches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pic>
        <p:nvPicPr>
          <p:cNvPr id="2050" name="Picture 2" descr="http://nvie.com/img/fb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0495"/>
            <a:ext cx="1752600" cy="47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branches #2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/>
              <a:t>Git branching model example </a:t>
            </a:r>
            <a:r>
              <a:rPr lang="hu-HU" dirty="0" smtClean="0"/>
              <a:t>3</a:t>
            </a:r>
            <a:r>
              <a:rPr lang="en-US" dirty="0" smtClean="0"/>
              <a:t>/</a:t>
            </a:r>
            <a:r>
              <a:rPr lang="hu-HU" dirty="0" smtClean="0"/>
              <a:t>5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Supporting branches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branches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Release branches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Hotfix branches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14400"/>
            <a:ext cx="4114800" cy="52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branches #2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/>
              <a:t>Git branching model example </a:t>
            </a:r>
            <a:r>
              <a:rPr lang="hu-HU" dirty="0" smtClean="0"/>
              <a:t>4</a:t>
            </a:r>
            <a:r>
              <a:rPr lang="en-US" dirty="0" smtClean="0"/>
              <a:t>/</a:t>
            </a:r>
            <a:r>
              <a:rPr lang="hu-HU" dirty="0" smtClean="0"/>
              <a:t>5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Supporting branches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branches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Release branches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Hotfix branches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pic>
        <p:nvPicPr>
          <p:cNvPr id="4098" name="Picture 2" descr="http://nvie.com/img/hotfix-branches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98" y="884236"/>
            <a:ext cx="3866002" cy="521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branches</a:t>
            </a:r>
            <a:r>
              <a:rPr lang="hu-HU" dirty="0" smtClean="0"/>
              <a:t> #2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Git branching model example 5/5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918411"/>
            <a:ext cx="398477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Ancestry</a:t>
            </a:r>
            <a:r>
              <a:rPr lang="en-US" dirty="0" smtClean="0"/>
              <a:t> references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^ (caret)</a:t>
            </a:r>
          </a:p>
          <a:p>
            <a:pPr lvl="1"/>
            <a:r>
              <a:rPr lang="en-US" dirty="0" smtClean="0"/>
              <a:t>git show HEAD^: 1st parent</a:t>
            </a:r>
            <a:r>
              <a:rPr lang="en-US" noProof="0" dirty="0" smtClean="0"/>
              <a:t> of the commit</a:t>
            </a:r>
          </a:p>
          <a:p>
            <a:pPr lvl="1"/>
            <a:r>
              <a:rPr lang="en-US" dirty="0" smtClean="0"/>
              <a:t>git show HEAD^2: 2nd parent of the commit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noProof="0" dirty="0" smtClean="0"/>
              <a:t>~ (tilde)</a:t>
            </a:r>
          </a:p>
          <a:p>
            <a:pPr lvl="1"/>
            <a:r>
              <a:rPr lang="en-US" dirty="0" smtClean="0"/>
              <a:t>git show HEAD~: 1st parent of the commit</a:t>
            </a:r>
          </a:p>
          <a:p>
            <a:pPr lvl="1"/>
            <a:r>
              <a:rPr lang="en-US" dirty="0" smtClean="0"/>
              <a:t>git show HEAD~2: 1st parent of the 1st parent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5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About version control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Centralized Version Control Systems</a:t>
            </a:r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3381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Ancestry</a:t>
            </a:r>
            <a:r>
              <a:rPr lang="en-US" dirty="0" smtClean="0"/>
              <a:t> references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Example</a:t>
            </a:r>
            <a:endParaRPr lang="en-US" dirty="0" smtClean="0"/>
          </a:p>
        </p:txBody>
      </p:sp>
      <p:sp>
        <p:nvSpPr>
          <p:cNvPr id="2" name="AutoShape 2" descr="Referencing commits from HEAD using ~ and ^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58457"/>
            <a:ext cx="7258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Ancestry references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Undoing things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90600"/>
            <a:ext cx="8412480" cy="5943600"/>
          </a:xfrm>
        </p:spPr>
        <p:txBody>
          <a:bodyPr>
            <a:noAutofit/>
          </a:bodyPr>
          <a:lstStyle/>
          <a:p>
            <a:r>
              <a:rPr lang="en-US" sz="2000" noProof="0" dirty="0" smtClean="0"/>
              <a:t>Change your last commit</a:t>
            </a:r>
          </a:p>
          <a:p>
            <a:pPr lvl="1"/>
            <a:r>
              <a:rPr lang="en-US" sz="2000" noProof="0" dirty="0" err="1" smtClean="0"/>
              <a:t>git</a:t>
            </a:r>
            <a:r>
              <a:rPr lang="en-US" sz="2000" noProof="0" dirty="0" smtClean="0"/>
              <a:t> commit –-amend</a:t>
            </a:r>
          </a:p>
          <a:p>
            <a:r>
              <a:rPr lang="en-US" sz="2000" dirty="0" smtClean="0"/>
              <a:t>Revert: reverts the specified commit with a new commit</a:t>
            </a:r>
          </a:p>
          <a:p>
            <a:pPr lvl="1"/>
            <a:r>
              <a:rPr lang="en-US" sz="2000" dirty="0" err="1" smtClean="0"/>
              <a:t>git</a:t>
            </a:r>
            <a:r>
              <a:rPr lang="en-US" sz="2000" dirty="0" smtClean="0"/>
              <a:t> revert HEAD – rarely used</a:t>
            </a:r>
          </a:p>
          <a:p>
            <a:r>
              <a:rPr lang="en-US" sz="2000" dirty="0" smtClean="0"/>
              <a:t>Reset: resets the head to the specified commit</a:t>
            </a:r>
          </a:p>
          <a:p>
            <a:pPr lvl="1"/>
            <a:r>
              <a:rPr lang="en-US" sz="2000" dirty="0" smtClean="0"/>
              <a:t>Soft: Does not touch the index file nor the working tree at all</a:t>
            </a:r>
          </a:p>
          <a:p>
            <a:pPr lvl="1"/>
            <a:r>
              <a:rPr lang="en-US" sz="2000" dirty="0" smtClean="0"/>
              <a:t>Mixed: Resets the index but not the working tree (default)</a:t>
            </a:r>
          </a:p>
          <a:p>
            <a:pPr lvl="1"/>
            <a:r>
              <a:rPr lang="en-US" sz="2000" dirty="0" smtClean="0"/>
              <a:t>Hard: Resets the index and working tree.</a:t>
            </a:r>
          </a:p>
          <a:p>
            <a:r>
              <a:rPr lang="en-US" sz="2000" dirty="0" smtClean="0"/>
              <a:t>Un-modifying a modified file</a:t>
            </a:r>
          </a:p>
          <a:p>
            <a:pPr lvl="1"/>
            <a:r>
              <a:rPr lang="en-US" sz="2000" noProof="0" dirty="0" err="1" smtClean="0"/>
              <a:t>git</a:t>
            </a:r>
            <a:r>
              <a:rPr lang="en-US" sz="2000" noProof="0" dirty="0" smtClean="0"/>
              <a:t> checkout – filename</a:t>
            </a:r>
          </a:p>
          <a:p>
            <a:pPr lvl="1"/>
            <a:r>
              <a:rPr lang="en-US" sz="2000" dirty="0" err="1" smtClean="0"/>
              <a:t>git</a:t>
            </a:r>
            <a:r>
              <a:rPr lang="en-US" sz="2000" dirty="0" smtClean="0"/>
              <a:t> checkout . – restore working copy but do no touch index nor HEAD </a:t>
            </a:r>
          </a:p>
        </p:txBody>
      </p:sp>
      <p:pic>
        <p:nvPicPr>
          <p:cNvPr id="15362" name="Picture 2" descr="https://encrypted-tbn3.gstatic.com/images?q=tbn:ANd9GcT5dmPqLqs6HQ7ehXweH3rEaiDBaM9pLFscq3GED8yl3ApENCX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52" y="1905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Undoing things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Stashing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switch branch for a little bit of work</a:t>
            </a:r>
          </a:p>
          <a:p>
            <a:r>
              <a:rPr lang="en-US" dirty="0" smtClean="0"/>
              <a:t>don’t </a:t>
            </a:r>
            <a:r>
              <a:rPr lang="en-US" dirty="0"/>
              <a:t>want to do a commit of half-done </a:t>
            </a:r>
            <a:r>
              <a:rPr lang="en-US" dirty="0" smtClean="0"/>
              <a:t>work</a:t>
            </a:r>
          </a:p>
          <a:p>
            <a:r>
              <a:rPr lang="en-US" dirty="0"/>
              <a:t>you can get back to this point </a:t>
            </a:r>
            <a:r>
              <a:rPr lang="en-US" dirty="0" smtClean="0"/>
              <a:t>later</a:t>
            </a:r>
            <a:endParaRPr lang="hu-HU" dirty="0" smtClean="0"/>
          </a:p>
          <a:p>
            <a:r>
              <a:rPr lang="hu-HU" dirty="0" smtClean="0"/>
              <a:t>p</a:t>
            </a:r>
            <a:r>
              <a:rPr lang="en-US" dirty="0" smtClean="0"/>
              <a:t>lay </a:t>
            </a:r>
            <a:r>
              <a:rPr lang="en-US" dirty="0"/>
              <a:t>with the change on different </a:t>
            </a:r>
            <a:r>
              <a:rPr lang="en-US" dirty="0" smtClean="0"/>
              <a:t>branches</a:t>
            </a:r>
            <a:endParaRPr lang="en-US" dirty="0"/>
          </a:p>
          <a:p>
            <a:r>
              <a:rPr lang="en-US" dirty="0" smtClean="0"/>
              <a:t>branch can be created from a stash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7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Git </a:t>
            </a:r>
            <a:r>
              <a:rPr lang="en-US" dirty="0" smtClean="0">
                <a:solidFill>
                  <a:schemeClr val="bg1"/>
                </a:solidFill>
              </a:rPr>
              <a:t>stashing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Tagging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57200" y="899318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Tag specific points in the history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Lightweight</a:t>
            </a:r>
          </a:p>
          <a:p>
            <a:pPr lvl="2"/>
            <a:r>
              <a:rPr lang="en-US" dirty="0" smtClean="0"/>
              <a:t>Like a branch, but cannot be changed</a:t>
            </a:r>
          </a:p>
          <a:p>
            <a:pPr lvl="1"/>
            <a:r>
              <a:rPr lang="en-US" dirty="0" smtClean="0"/>
              <a:t>Annotated</a:t>
            </a:r>
          </a:p>
          <a:p>
            <a:pPr lvl="2"/>
            <a:r>
              <a:rPr lang="en-US" dirty="0" smtClean="0"/>
              <a:t>Object in the git database (name, e-mail, date)</a:t>
            </a:r>
            <a:endParaRPr lang="hu-HU" dirty="0" smtClean="0"/>
          </a:p>
          <a:p>
            <a:r>
              <a:rPr lang="en-US" dirty="0" smtClean="0"/>
              <a:t>Branch can be created from a tag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Commands</a:t>
            </a:r>
          </a:p>
          <a:p>
            <a:pPr lvl="1"/>
            <a:r>
              <a:rPr lang="en-US" noProof="0" dirty="0" smtClean="0"/>
              <a:t>git tag [</a:t>
            </a:r>
            <a:r>
              <a:rPr lang="en-US" i="1" noProof="0" dirty="0" smtClean="0"/>
              <a:t>tag</a:t>
            </a:r>
            <a:r>
              <a:rPr lang="en-US" noProof="0" dirty="0" smtClean="0"/>
              <a:t>]</a:t>
            </a:r>
          </a:p>
          <a:p>
            <a:pPr lvl="1"/>
            <a:r>
              <a:rPr lang="en-US" dirty="0" smtClean="0"/>
              <a:t>git tag –a [</a:t>
            </a:r>
            <a:r>
              <a:rPr lang="en-US" i="1" dirty="0" smtClean="0"/>
              <a:t>tag</a:t>
            </a:r>
            <a:r>
              <a:rPr lang="en-US" dirty="0" smtClean="0"/>
              <a:t>] –m message</a:t>
            </a:r>
            <a:endParaRPr lang="en-US" noProof="0" dirty="0" smtClean="0"/>
          </a:p>
          <a:p>
            <a:pPr lvl="1"/>
            <a:r>
              <a:rPr lang="en-US" dirty="0" smtClean="0"/>
              <a:t>git push [</a:t>
            </a:r>
            <a:r>
              <a:rPr lang="en-US" i="1" dirty="0" smtClean="0"/>
              <a:t>remote] [</a:t>
            </a:r>
            <a:r>
              <a:rPr lang="en-US" i="1" dirty="0" err="1" smtClean="0"/>
              <a:t>tagname</a:t>
            </a:r>
            <a:r>
              <a:rPr lang="en-US" i="1" dirty="0" smtClean="0"/>
              <a:t>]</a:t>
            </a:r>
            <a:endParaRPr lang="en-US" i="1" noProof="0" dirty="0"/>
          </a:p>
        </p:txBody>
      </p:sp>
    </p:spTree>
    <p:extLst>
      <p:ext uri="{BB962C8B-B14F-4D97-AF65-F5344CB8AC3E}">
        <p14:creationId xmlns:p14="http://schemas.microsoft.com/office/powerpoint/2010/main" val="30203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5961888" cy="1452195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Exercise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Git tagging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Housekeeping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„loose” object format</a:t>
            </a:r>
          </a:p>
          <a:p>
            <a:pPr lvl="1"/>
            <a:r>
              <a:rPr lang="en-US" dirty="0" smtClean="0"/>
              <a:t>pack</a:t>
            </a:r>
            <a:r>
              <a:rPr lang="hu-HU" dirty="0" smtClean="0"/>
              <a:t> </a:t>
            </a:r>
            <a:r>
              <a:rPr lang="en-US" dirty="0" smtClean="0"/>
              <a:t>file: a single binary file in order to save space and be more efficient</a:t>
            </a:r>
          </a:p>
          <a:p>
            <a:r>
              <a:rPr lang="en-US" noProof="0" dirty="0" smtClean="0"/>
              <a:t>When do the files packed?</a:t>
            </a:r>
          </a:p>
          <a:p>
            <a:pPr lvl="1"/>
            <a:r>
              <a:rPr lang="en-US" dirty="0" smtClean="0"/>
              <a:t>Too many loosed objects/existing packs around</a:t>
            </a:r>
          </a:p>
          <a:p>
            <a:pPr lvl="1"/>
            <a:r>
              <a:rPr lang="en-US" dirty="0"/>
              <a:t>git </a:t>
            </a:r>
            <a:r>
              <a:rPr lang="en-US" dirty="0" smtClean="0"/>
              <a:t>push</a:t>
            </a:r>
            <a:r>
              <a:rPr lang="hu-HU" dirty="0" smtClean="0"/>
              <a:t>, … </a:t>
            </a:r>
            <a:r>
              <a:rPr lang="hu-HU" dirty="0"/>
              <a:t>(</a:t>
            </a:r>
            <a:r>
              <a:rPr lang="hu-HU" dirty="0" err="1"/>
              <a:t>calls</a:t>
            </a:r>
            <a:r>
              <a:rPr lang="hu-HU" dirty="0"/>
              <a:t> git </a:t>
            </a:r>
            <a:r>
              <a:rPr lang="hu-HU" dirty="0" err="1"/>
              <a:t>gc</a:t>
            </a:r>
            <a:r>
              <a:rPr lang="hu-HU" dirty="0"/>
              <a:t> –</a:t>
            </a:r>
            <a:r>
              <a:rPr lang="hu-HU" dirty="0" err="1"/>
              <a:t>auto</a:t>
            </a:r>
            <a:r>
              <a:rPr lang="hu-HU" dirty="0" smtClean="0"/>
              <a:t>)</a:t>
            </a:r>
          </a:p>
          <a:p>
            <a:pPr lvl="1"/>
            <a:r>
              <a:rPr lang="en-US" dirty="0" smtClean="0"/>
              <a:t>git </a:t>
            </a:r>
            <a:r>
              <a:rPr lang="en-US" dirty="0" err="1"/>
              <a:t>gc</a:t>
            </a:r>
            <a:r>
              <a:rPr lang="en-US" dirty="0"/>
              <a:t> / git repack</a:t>
            </a:r>
          </a:p>
          <a:p>
            <a:pPr lvl="2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15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Housekeeping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git </a:t>
            </a:r>
            <a:r>
              <a:rPr lang="en-US" noProof="0" dirty="0" err="1" smtClean="0"/>
              <a:t>fsck</a:t>
            </a:r>
            <a:r>
              <a:rPr lang="en-US" noProof="0" dirty="0" smtClean="0"/>
              <a:t> --unreachable</a:t>
            </a:r>
          </a:p>
          <a:p>
            <a:r>
              <a:rPr lang="en-US" noProof="0" dirty="0" smtClean="0"/>
              <a:t>git </a:t>
            </a:r>
            <a:r>
              <a:rPr lang="en-US" dirty="0" smtClean="0"/>
              <a:t>p</a:t>
            </a:r>
            <a:r>
              <a:rPr lang="en-US" noProof="0" dirty="0" smtClean="0"/>
              <a:t>rune</a:t>
            </a:r>
          </a:p>
          <a:p>
            <a:pPr lvl="1"/>
            <a:r>
              <a:rPr lang="en-US" dirty="0" smtClean="0"/>
              <a:t>Removing unreachable objects (</a:t>
            </a:r>
            <a:r>
              <a:rPr lang="en-US" dirty="0" err="1" smtClean="0"/>
              <a:t>eg</a:t>
            </a:r>
            <a:r>
              <a:rPr lang="en-US" dirty="0" smtClean="0"/>
              <a:t>. Created by git add)</a:t>
            </a:r>
          </a:p>
          <a:p>
            <a:r>
              <a:rPr lang="hu-HU" noProof="0" dirty="0" smtClean="0"/>
              <a:t>g</a:t>
            </a:r>
            <a:r>
              <a:rPr lang="en-US" noProof="0" dirty="0" smtClean="0"/>
              <a:t>it repack</a:t>
            </a:r>
            <a:endParaRPr lang="en-US" dirty="0" smtClean="0"/>
          </a:p>
          <a:p>
            <a:pPr lvl="1"/>
            <a:r>
              <a:rPr lang="en-US" dirty="0" smtClean="0"/>
              <a:t>Compressing file revisions (packing files)</a:t>
            </a:r>
            <a:endParaRPr lang="en-US" noProof="0" dirty="0" smtClean="0"/>
          </a:p>
          <a:p>
            <a:r>
              <a:rPr lang="en-US" noProof="0" dirty="0" smtClean="0"/>
              <a:t>git </a:t>
            </a:r>
            <a:r>
              <a:rPr lang="en-US" noProof="0" dirty="0" err="1" smtClean="0"/>
              <a:t>gc</a:t>
            </a:r>
            <a:r>
              <a:rPr lang="en-US" noProof="0" dirty="0" smtClean="0"/>
              <a:t> --aggressive</a:t>
            </a:r>
          </a:p>
          <a:p>
            <a:pPr lvl="1"/>
            <a:r>
              <a:rPr lang="en-US" dirty="0" smtClean="0"/>
              <a:t>Compressing file revisions (packing files)</a:t>
            </a:r>
          </a:p>
          <a:p>
            <a:pPr lvl="1"/>
            <a:r>
              <a:rPr lang="en-US" noProof="0" dirty="0" smtClean="0"/>
              <a:t>Removing unreachable objects (</a:t>
            </a:r>
            <a:r>
              <a:rPr lang="en-US" noProof="0" dirty="0" err="1" smtClean="0"/>
              <a:t>eg</a:t>
            </a:r>
            <a:r>
              <a:rPr lang="en-US" noProof="0" dirty="0" smtClean="0"/>
              <a:t>. Created by git add)</a:t>
            </a:r>
          </a:p>
        </p:txBody>
      </p:sp>
    </p:spTree>
    <p:extLst>
      <p:ext uri="{BB962C8B-B14F-4D97-AF65-F5344CB8AC3E}">
        <p14:creationId xmlns:p14="http://schemas.microsoft.com/office/powerpoint/2010/main" val="37486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About version control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715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Distributed Version Control Systems</a:t>
            </a:r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3612056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.git </a:t>
            </a:r>
            <a:r>
              <a:rPr lang="en-US" noProof="0" dirty="0" err="1" smtClean="0"/>
              <a:t>dir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632" y="1040586"/>
            <a:ext cx="8412480" cy="51816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hooks/</a:t>
            </a:r>
            <a:r>
              <a:rPr lang="en-US" dirty="0" smtClean="0"/>
              <a:t> - client-side hooks (server side hooks can be defined as well)</a:t>
            </a:r>
            <a:endParaRPr lang="en-US" sz="3200" dirty="0" smtClean="0"/>
          </a:p>
          <a:p>
            <a:pPr lvl="1"/>
            <a:r>
              <a:rPr lang="en-US" b="1" dirty="0" smtClean="0"/>
              <a:t>info/</a:t>
            </a:r>
            <a:r>
              <a:rPr lang="en-US" dirty="0" smtClean="0"/>
              <a:t> - global ignored patterns</a:t>
            </a:r>
          </a:p>
          <a:p>
            <a:pPr lvl="1"/>
            <a:r>
              <a:rPr lang="en-US" sz="2900" b="1" dirty="0" smtClean="0"/>
              <a:t>logs/</a:t>
            </a:r>
          </a:p>
          <a:p>
            <a:pPr lvl="1"/>
            <a:r>
              <a:rPr lang="en-US" b="1" dirty="0" smtClean="0"/>
              <a:t>objects/ </a:t>
            </a:r>
            <a:r>
              <a:rPr lang="en-US" dirty="0" smtClean="0"/>
              <a:t>- stores the database</a:t>
            </a:r>
            <a:endParaRPr lang="en-US" sz="3200" dirty="0" smtClean="0"/>
          </a:p>
          <a:p>
            <a:pPr lvl="2"/>
            <a:r>
              <a:rPr lang="en-US" dirty="0" smtClean="0"/>
              <a:t>info, packs – packed files</a:t>
            </a:r>
            <a:endParaRPr lang="en-US" sz="2800" dirty="0" smtClean="0"/>
          </a:p>
          <a:p>
            <a:pPr lvl="1"/>
            <a:r>
              <a:rPr lang="en-US" b="1" dirty="0" smtClean="0"/>
              <a:t>refs/</a:t>
            </a:r>
            <a:r>
              <a:rPr lang="en-US" dirty="0" smtClean="0"/>
              <a:t> - pointer into commit objects</a:t>
            </a:r>
            <a:endParaRPr lang="en-US" sz="3200" dirty="0" smtClean="0"/>
          </a:p>
          <a:p>
            <a:pPr lvl="2"/>
            <a:r>
              <a:rPr lang="en-US" dirty="0" smtClean="0"/>
              <a:t>heads – last commit </a:t>
            </a:r>
            <a:r>
              <a:rPr lang="en-US" dirty="0" err="1" smtClean="0"/>
              <a:t>hashs</a:t>
            </a:r>
            <a:r>
              <a:rPr lang="en-US" dirty="0" smtClean="0"/>
              <a:t> of the branches</a:t>
            </a:r>
            <a:endParaRPr lang="en-US" sz="2800" dirty="0" smtClean="0"/>
          </a:p>
          <a:p>
            <a:pPr lvl="2"/>
            <a:r>
              <a:rPr lang="en-US" dirty="0" smtClean="0"/>
              <a:t>tags</a:t>
            </a:r>
            <a:endParaRPr lang="en-US" sz="2800" dirty="0" smtClean="0"/>
          </a:p>
          <a:p>
            <a:pPr lvl="2"/>
            <a:r>
              <a:rPr lang="en-US" dirty="0" smtClean="0"/>
              <a:t>remotes / &lt;</a:t>
            </a:r>
            <a:r>
              <a:rPr lang="en-US" dirty="0" err="1" smtClean="0"/>
              <a:t>remote_name</a:t>
            </a:r>
            <a:r>
              <a:rPr lang="en-US" dirty="0" smtClean="0"/>
              <a:t>&gt; / &lt;</a:t>
            </a:r>
            <a:r>
              <a:rPr lang="en-US" dirty="0" err="1" smtClean="0"/>
              <a:t>branch_name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HEAD – branch currently checked out (pointer to a file in refs/…)</a:t>
            </a:r>
            <a:endParaRPr lang="en-US" sz="3200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– project specific </a:t>
            </a:r>
            <a:r>
              <a:rPr lang="en-US" dirty="0" err="1" smtClean="0"/>
              <a:t>config</a:t>
            </a:r>
            <a:endParaRPr lang="en-US" sz="3200" dirty="0" smtClean="0"/>
          </a:p>
          <a:p>
            <a:pPr lvl="2"/>
            <a:r>
              <a:rPr lang="en-US" dirty="0" smtClean="0"/>
              <a:t>Remotes</a:t>
            </a:r>
          </a:p>
          <a:p>
            <a:pPr lvl="1"/>
            <a:r>
              <a:rPr lang="en-US" dirty="0" smtClean="0"/>
              <a:t>index – staging area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err="1" smtClean="0"/>
              <a:t>Centra</a:t>
            </a:r>
            <a:r>
              <a:rPr lang="en-US" dirty="0" smtClean="0"/>
              <a:t>l repository workflow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8" y="1185600"/>
            <a:ext cx="8067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Integration</a:t>
            </a:r>
            <a:r>
              <a:rPr lang="en-US" dirty="0" smtClean="0"/>
              <a:t>-manager workflow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50" y="1046874"/>
            <a:ext cx="8562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/>
              <a:t>Dictator and Lieutenants Workflow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20338"/>
            <a:ext cx="860484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internals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Commands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Plumbing commands</a:t>
            </a:r>
            <a:endParaRPr lang="hu-HU" dirty="0" smtClean="0"/>
          </a:p>
          <a:p>
            <a:pPr lvl="2"/>
            <a:r>
              <a:rPr lang="en-US" dirty="0" smtClean="0"/>
              <a:t>to low-level work (UNIX style, called from scripts)</a:t>
            </a:r>
          </a:p>
          <a:p>
            <a:pPr lvl="2"/>
            <a:r>
              <a:rPr lang="en-US" dirty="0" smtClean="0"/>
              <a:t>they give access to the inner workings of git</a:t>
            </a:r>
          </a:p>
          <a:p>
            <a:pPr lvl="1"/>
            <a:r>
              <a:rPr lang="en-US" dirty="0" smtClean="0"/>
              <a:t>Porcelain commands (e.g. commit, push, etc.)</a:t>
            </a:r>
          </a:p>
        </p:txBody>
      </p:sp>
    </p:spTree>
    <p:extLst>
      <p:ext uri="{BB962C8B-B14F-4D97-AF65-F5344CB8AC3E}">
        <p14:creationId xmlns:p14="http://schemas.microsoft.com/office/powerpoint/2010/main" val="9760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Major git commands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3"/>
              </a:rPr>
              <a:t>git-show-branch(1)</a:t>
            </a:r>
            <a:endParaRPr lang="en-US" dirty="0" smtClean="0"/>
          </a:p>
          <a:p>
            <a:pPr lvl="1"/>
            <a:r>
              <a:rPr lang="en-US" dirty="0" smtClean="0"/>
              <a:t>to see where you are.</a:t>
            </a:r>
          </a:p>
          <a:p>
            <a:r>
              <a:rPr lang="en-US" u="sng" dirty="0" smtClean="0">
                <a:hlinkClick r:id="rId4"/>
              </a:rPr>
              <a:t>git-log(1)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see what happened.</a:t>
            </a:r>
          </a:p>
          <a:p>
            <a:r>
              <a:rPr lang="en-US" u="sng" dirty="0" smtClean="0">
                <a:hlinkClick r:id="rId5"/>
              </a:rPr>
              <a:t>git-checkout(1)</a:t>
            </a:r>
            <a:r>
              <a:rPr lang="en-US" dirty="0" smtClean="0"/>
              <a:t> and </a:t>
            </a:r>
            <a:r>
              <a:rPr lang="en-US" u="sng" dirty="0" smtClean="0">
                <a:hlinkClick r:id="rId6"/>
              </a:rPr>
              <a:t>git-branch(1)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switch branches.</a:t>
            </a:r>
          </a:p>
          <a:p>
            <a:r>
              <a:rPr lang="en-US" u="sng" dirty="0" smtClean="0">
                <a:hlinkClick r:id="rId7"/>
              </a:rPr>
              <a:t>git-add(1)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manage the staging area</a:t>
            </a:r>
          </a:p>
          <a:p>
            <a:r>
              <a:rPr lang="en-US" u="sng" dirty="0" smtClean="0">
                <a:hlinkClick r:id="rId8"/>
              </a:rPr>
              <a:t>git-diff(1)</a:t>
            </a:r>
            <a:r>
              <a:rPr lang="en-US" dirty="0" smtClean="0"/>
              <a:t> and </a:t>
            </a:r>
            <a:r>
              <a:rPr lang="en-US" u="sng" dirty="0" smtClean="0">
                <a:hlinkClick r:id="rId9"/>
              </a:rPr>
              <a:t>git-status(1)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see what you are in the middle of doing.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Major git commands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>
                <a:hlinkClick r:id="rId3"/>
              </a:rPr>
              <a:t>git-commit(1)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advance the current branch.</a:t>
            </a:r>
          </a:p>
          <a:p>
            <a:r>
              <a:rPr lang="en-US" u="sng" dirty="0" smtClean="0">
                <a:hlinkClick r:id="rId4"/>
              </a:rPr>
              <a:t>git-reset(1)</a:t>
            </a:r>
            <a:r>
              <a:rPr lang="en-US" dirty="0" smtClean="0"/>
              <a:t> and </a:t>
            </a:r>
            <a:r>
              <a:rPr lang="en-US" u="sng" dirty="0" smtClean="0">
                <a:hlinkClick r:id="rId5"/>
              </a:rPr>
              <a:t>git-checkout(1)</a:t>
            </a:r>
            <a:r>
              <a:rPr lang="en-US" dirty="0" smtClean="0"/>
              <a:t> (with pathname parameters) </a:t>
            </a:r>
          </a:p>
          <a:p>
            <a:pPr lvl="1"/>
            <a:r>
              <a:rPr lang="en-US" dirty="0" smtClean="0"/>
              <a:t>to undo changes.</a:t>
            </a:r>
          </a:p>
          <a:p>
            <a:r>
              <a:rPr lang="en-US" u="sng" dirty="0" smtClean="0">
                <a:hlinkClick r:id="rId6"/>
              </a:rPr>
              <a:t>git-merge(1)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merge between local branches.</a:t>
            </a:r>
          </a:p>
          <a:p>
            <a:r>
              <a:rPr lang="en-US" u="sng" dirty="0" smtClean="0">
                <a:hlinkClick r:id="rId7"/>
              </a:rPr>
              <a:t>git-rebase(1)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maintain topic branches.</a:t>
            </a:r>
          </a:p>
          <a:p>
            <a:r>
              <a:rPr lang="en-US" u="sng" dirty="0" smtClean="0">
                <a:hlinkClick r:id="rId8"/>
              </a:rPr>
              <a:t>git-tag(1)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mark known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workflows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Major git commands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u="sng" dirty="0" smtClean="0">
                <a:hlinkClick r:id="rId3"/>
              </a:rPr>
              <a:t>git-clone(1)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from the upstream to prime your local repository.</a:t>
            </a:r>
          </a:p>
          <a:p>
            <a:r>
              <a:rPr lang="en-US" u="sng" dirty="0" smtClean="0">
                <a:hlinkClick r:id="rId4"/>
              </a:rPr>
              <a:t>git-pull(1)</a:t>
            </a:r>
            <a:r>
              <a:rPr lang="en-US" dirty="0" smtClean="0"/>
              <a:t> and </a:t>
            </a:r>
            <a:r>
              <a:rPr lang="en-US" u="sng" dirty="0" smtClean="0">
                <a:hlinkClick r:id="rId5"/>
              </a:rPr>
              <a:t>git-fetch(1)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from "origin" to keep up-to-date with the upstream.</a:t>
            </a:r>
          </a:p>
          <a:p>
            <a:r>
              <a:rPr lang="en-US" u="sng" dirty="0" smtClean="0">
                <a:hlinkClick r:id="rId6"/>
              </a:rPr>
              <a:t>git-push(1)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to update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Git benefits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Very simple</a:t>
            </a:r>
          </a:p>
          <a:p>
            <a:pPr lvl="1"/>
            <a:r>
              <a:rPr lang="en-US" dirty="0" smtClean="0"/>
              <a:t>You can make commits any time (offline) you like it</a:t>
            </a:r>
          </a:p>
          <a:p>
            <a:pPr lvl="1"/>
            <a:r>
              <a:rPr lang="en-US" dirty="0" smtClean="0"/>
              <a:t>Cheap branching and merging</a:t>
            </a:r>
          </a:p>
          <a:p>
            <a:pPr lvl="1"/>
            <a:r>
              <a:rPr lang="en-US" dirty="0" smtClean="0"/>
              <a:t>Usage of flexible workflows</a:t>
            </a:r>
          </a:p>
          <a:p>
            <a:r>
              <a:rPr lang="en-US" dirty="0" smtClean="0"/>
              <a:t>Data redundancy, replication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One .git directory per repository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Use it not just for code</a:t>
            </a:r>
            <a:r>
              <a:rPr lang="hu-HU" dirty="0" smtClean="0"/>
              <a:t>!</a:t>
            </a:r>
            <a:endParaRPr lang="en-US" dirty="0" smtClean="0"/>
          </a:p>
        </p:txBody>
      </p:sp>
      <p:sp>
        <p:nvSpPr>
          <p:cNvPr id="2" name="AutoShape 2" descr="https://encrypted-tbn0.gstatic.com/images?q=tbn:ANd9GcQZ5TA3WXaPk2jsgfBFDH4EOYlrixpCRJ6tQsRF45i40UND9g9mm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https://encrypted-tbn1.gstatic.com/images?q=tbn:ANd9GcR5DQVERhCdyBYwOCWzWyEwOV_COcn5RrzmptA50gKfDp8O3gPf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0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5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Git drawbacks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Revision number is a hash (40 chars)</a:t>
            </a:r>
          </a:p>
          <a:p>
            <a:pPr lvl="1"/>
            <a:r>
              <a:rPr lang="en-US" dirty="0" smtClean="0"/>
              <a:t>very long</a:t>
            </a:r>
          </a:p>
          <a:p>
            <a:pPr lvl="1"/>
            <a:r>
              <a:rPr lang="en-US" dirty="0" smtClean="0"/>
              <a:t>Not predictable</a:t>
            </a:r>
          </a:p>
          <a:p>
            <a:r>
              <a:rPr lang="en-US" dirty="0" smtClean="0"/>
              <a:t>Partial checkout not supported</a:t>
            </a:r>
          </a:p>
          <a:p>
            <a:pPr lvl="1"/>
            <a:r>
              <a:rPr lang="en-US" dirty="0" smtClean="0"/>
              <a:t>Versioning is always from the root</a:t>
            </a:r>
          </a:p>
          <a:p>
            <a:r>
              <a:rPr lang="en-US" dirty="0" smtClean="0"/>
              <a:t>„Add” before „commit”</a:t>
            </a:r>
          </a:p>
          <a:p>
            <a:r>
              <a:rPr lang="en-US" dirty="0" smtClean="0"/>
              <a:t>No diffs</a:t>
            </a:r>
          </a:p>
          <a:p>
            <a:pPr lvl="1"/>
            <a:r>
              <a:rPr lang="en-US" dirty="0" smtClean="0"/>
              <a:t>Do not store big files with git</a:t>
            </a:r>
          </a:p>
          <a:p>
            <a:r>
              <a:rPr lang="en-US" dirty="0" smtClean="0"/>
              <a:t>Initial cloning is slower (commits, branches, …)</a:t>
            </a:r>
          </a:p>
          <a:p>
            <a:r>
              <a:rPr lang="en-US" dirty="0" smtClean="0"/>
              <a:t>Lock not supported (local operations)</a:t>
            </a:r>
          </a:p>
        </p:txBody>
      </p:sp>
      <p:sp>
        <p:nvSpPr>
          <p:cNvPr id="2" name="AutoShape 4" descr="data:image/jpeg;base64,/9j/4AAQSkZJRgABAQAAAQABAAD/2wCEAAkGBxATEBUQEBAPEBAVFhAQFBAQFBAQEBIUFBEXFxQUFRQYHCggGBolHRUUITEhJSkrLi4uFx8zODUtNygtLisBCgoKDQwNDwwMDywZFBk3LCsrLCsrLCsrKysrLCsrKysrKysrKysrLCsrKysrKysrKysrKysrKysrKysrKysrK//AABEIALcBFAMBIgACEQEDEQH/xAAcAAEAAQUBAQAAAAAAAAAAAAAABQEDBAYHAgj/xAA5EAACAQIEAwYEBQMDBQAAAAAAAQIDEQQFEiEGMUETIlFhcYEykaGxFCNCUsEHctEz4fEVFmKi8P/EABQBAQAAAAAAAAAAAAAAAAAAAAD/xAAUEQEAAAAAAAAAAAAAAAAAAAAA/9oADAMBAAIRAxEAPwDuIAAAAAAAAAAAAAAAAAAAAAAAAAAAFnFVdMfMDxisWo8t2RdWpUnzk0vBHvTfdlHsBjOM47xnJe7JDA5hJ7T38+ph1DxQlaQGxJlTHw0unTmjIAAAAAAAAAAAAAAAAAAAAAAAAAAAAAAAAAAAAAABG5vO1kSRDcS3UYy82gLUq6SMSpiSLqYwxpYwCYliTwsTuQssWUjitwN4wFe6j6/wShrHDlRzml0inJ/Zfc2cAAAAAAAAAAAAAAAAAAAAAAAAAAAAAAAAAAAAAAGNmOEVWnKHJvk/BrkZIA5ljYShJwkmpLZpkbVq2On5rlFKuu+rSXKcfiXl5o1LM+EZx5VIyXo0wNXeIL2ElKUlGKcpN2SW7bJvKeCp1U5VKihC9lZapS8euxt+TZBh8NvTi3Pk6k95e3RewHrIMt7GlaX+pLeXl4R9v8kmAAAAAAAAAAAAAAAAAAAAAAAAAAAAAAAAAAAAAAAUnJJXeyMCvmkVyV/V2MfOMakrX2X3IX/t+vXgqqrqlq3UZQcrro76la4EtPNJ/ugvRL+TCxFXtJXlXs0rJcl9DU87wWLw8tKqQrb27uqP3MCl+KTTqRSj5O7A6xljWhRunazuuTT6mYa5wpVbik/Bo2MAAAAAAAAAAAAAAAAAAAAAAAAAAAAAAAAAAAAAAGJj8TpVl8T+iL9arpV+vQg8XUbblu/H/YDHo4V16qi/9ONpT810j7/a5slWajFvokWMswnZws7a33pNeL6ei5FnOK1oqPjv7AaxmcdUrvd7ssujdWsZUt3cyMPRuwPOExiw9m1e91blfY2DA5rSqcnpl+2W3yfUh5ZHTxEpRq61o06ZQk4tSd7vwe1uZGYvhfF0u9h6irx/ZO1Op7P4ZfQDeSjZz2HF9WhenWjOnNfpqRaftc90eI41mnOfPlG9l7LkBvlOtGV1GUZNc7NOxcNCwObV4Y1rsJLDaVpmnGUZfucmns+WxvqAAAAAAAAAAAAAAAAAAAAAAAAAAAAAABRlQBrePzmnpc3JWS+SIzI+IoYitOjFKyg5Rkmt3FpSS+aI/irLqmFrSrRg54ao22ktSg38UWvB9DB4Uyyp+IVbCYaaTVXVUr6qdPv3dk7bq/gmB07Cz/LTfRfY1vNcdqk37L0L2aYuph8Mo1ZRlVm27QuopeCvu/U1aca0u89l0QEvRkSWCfeRB4ZyXMk8PW3QGwYLapNeKhL7p/wZxG4KonNPxi1/JJAW61CElacYyXhJKS+pG8Q5JHE4d0YyVJ7OMoxVk1yXpy5WJYAadwxwtiqNXVia9OdOPwwpOfef/ldKyXhubiAAAAAAAAAAAAAAAAAAAAAAAAAAAAAAAAAAAAGtcU4GVStQsu63JN9FbvNv2T+Rg1oK9lyRsuaVbR0rru/Q1ypNR5gWaskkR88U7mJnGeU4c5K/h1IXCZu69RRhGyvvKWyX8gdF4XqSnNv9MV9Xsl9zZyOyHDQp0Ixhv1lLrKT5skQAAAAAAAAAAAAAAAAAAAAjsXnmGp/FVjddE0zFo8U4WTsqgE2CPo51Qk9MakW/VGfGSfJ3AqAAAAAAAAAAAAAFGyph5lXUY28efoBEZvi+fn9uhD5XgJ4qo7txoRffktnJ/sj5+L6FypN16qoxXek+fSK6yfojccHhYUoKnBWjFWX8t+bAwcdw9hKtJUZ0IaF8NlplDzjJbp/fqc6z7hCrgpdtSbq4e+8rd+n/AHpdPNfQ6yYOeVlDDVZPpCa92rL7ga7wdnClFRb9DcDjPB8pzx8KUH3dWp26Rju/sdmAAAAAAAAAAAAAAAAAtYmvCnBznJRhFXbfRHMuKeMatW8aV6dL5Sl5y/wS/G2YupV/DRfchZzt+qbWy9l9X5Gk5rQdmgNWzHNKrk+8zGp5nNcpNehfxWG35GHLDvoBlU86qRlqUmjeOFuOqkWozk2vM5w6bJPLqIH0ZlGZwrw1RavtdeH+xnHHeDM7lQrxUm9DajK/7Xzftz9jsQAAAAAAAKOQFTzUmkrvoWMVi4U4Oc5KMIq7k+iNFzj+o2FcZ0qSq9o1aMnog/FSitV/nYCMzP8AqZiqteGHy+jD8yWiFSqnJtN/G4p92KV342Rsuf5joh+ZNNpJSk7K7t4fx5nH8Lxc1XdWNGiqico6nFwqK731KMlG78UiSjxDKtNSqtXvtZfa7YHXOEKUVR7ffXUck2+ajGTSS+V/fyJ7tjWOGJyWGjqi43cpJPZ6W7ptdOpJSrgSnbI1/jHE3pKkv1bv0XJfP7F+eIZrHEFWvKacacpxta8bPq+l7gY3DODhQrdsvi3Xz5m7QzpepzxYnEco4es36KP1k0eofjnyoTXrOmvswOk083g+jRnQqJq5zSjRzHpSS/uqJfZM2jIFiYxfb6LvkoycrL1aX2A2W5UxYVGXoyAuAIAAAAAAApKVk2+S3KnivG8ZLxTXzQHK8LiVOdSpLdycp322cm2R+YOL6pX8ufiR9LFuLlF7b2+QxGIv4fP1AxatOP8AnkY88Ir9LdTI1K127fPmR+OxFru+3ICxOnG9re5ewySIv8U2zNw0wJV4izj6neMnqueHpTfOVOm36uCufOc661pNpK6d2d8yfOsJ2VOlDE0JOMIR2nHmopATgLSq9eg7QC7c8uRadQ8SmBdlMw8dmFOlHVVnGEbpXl4voROZ8S0KU5U5TWuKUpXemEU+WqXjutkm9zm3EnF0cdehRc7ReuFTRam5R5xXNpdLtgSfEfF9PFYmOGjKccKpKNScFqkr85OK5bfK97GXmdTC1OzwuFoUXGD1Qkopd5JrUpWvazd5fds0vD5FGdGpXxH5bkvydLlGvGfXXZ6dC5KLu35cya4ZeilaO83qUqm7k1d2V/ICIxvDdKVVyfO7u47Xd3fbobbkPDmFhBShTTl1lPvS9r8vYia2W4mLcqdqkW29Mu7Nej5P6ElkeaaZ9nNShL9k1pft4+qA3HDzbVnLfxfX1PcoyXmvFbowoYyHMv0sdSvd+6AupFeyKYerGbbhyu7fMzI0wMeNBeBdhSRfVMuRpgW4QL0UVjA9qIFYlyB5US5FAXInopEqAAAAAACjZUxcVWsBx3j3LHQxc3FdypepF+UnuvZ3Rq1bFOL8dn6bnXeK8LDE0nCTSnG7hP8Aa/B+TOQZnh505uE1pkvk/NPqgKwxN9kmjDx1a+xZVS3ItVqlwKU47mapqK2ZG9qeqClUloWy6t8kBN4DKqVbTU7dRlteDs1a/K/iTGSUca8UqVWUaOHqSdOlKmoVYp7uF02m7235PcxquX0nRpwpWjOm29V7dpqtqUmvRW8LGTlHZ0aiqy7WM4X0OrFVYQbVm0423s2r+YF7HcVyw1VQp14zSnodegqlOMZeEou8WvmbLiv6mQjRjBJPGTWysuztdpz5+XLxOf1cCqVWVajUpOE5OemE5R0tu7iot7q99iV/6jJQ1ThTltdQlZyXkk+Xp5gT2B4qrYipUoRxMe0puSl2tWVFScV3tEYR71rPz2NdwXGOLdfVFOEbySnCpqTab+KMnvfzR5w+YxqpuFOhT1NaqloQqJp3vfnfzMHHZbhY1HOnXpQcnqdKlGUk35Rv9gJCWW43EVK069aku0tJVbrUrSvC8I7Jqy2utmUxnC1OWh4erCDgpfiK0rxoyd01LRulLntHn1uY9HLsVWVoOpCL5dJW82jaOHeCZ2SrynUindQk+5fxt19wIDA5PUqyUYVJyoRe1lojPxl42Z0fJcjUIJaUreROYDKoQSSil7EnToJdAIynl0fApXyalNWqU4TXhJJkyqZ60Aay+FaH6e1h/bUqNfKTaQXCdH9U68vJ1HFf+tjZ9A0ARuEy6FNKMIqKXJIylSMnQV0gY3Znrsy/pGkCyoHpRLthYC2onuMStioAAAAAAAAFGQuZ1HuABqOZVpbmnZ5FzVpJPwvzXoygA07F4ecXt9WiPn2v7V80ABWnhKsudl7ol8Dl01/ygAJzC4Kp/wDNEhTy6s+T+qAA9Lh2rJ3bXrtcy6XCDl8T+pQASeB/p7QvecdXqzacu4Ww9NWhSpx9EgAJihlcFyijNp4ZLoABfjTPaiAAsV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6" name="Picture 8" descr="http://robertsontrainingsystems.com/wp-content/uploads/2011/11/weakne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71600"/>
            <a:ext cx="2587625" cy="17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Short story of git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Before 2002 patch emailing system</a:t>
            </a:r>
          </a:p>
          <a:p>
            <a:pPr lvl="1"/>
            <a:r>
              <a:rPr lang="en-US" dirty="0" smtClean="0"/>
              <a:t>BitKeeper between 2002 and 2005</a:t>
            </a:r>
          </a:p>
          <a:p>
            <a:pPr lvl="1"/>
            <a:r>
              <a:rPr lang="hu-HU" dirty="0" smtClean="0"/>
              <a:t>g</a:t>
            </a:r>
            <a:r>
              <a:rPr lang="en-US" dirty="0" smtClean="0"/>
              <a:t>it from April of 2005</a:t>
            </a:r>
          </a:p>
          <a:p>
            <a:pPr lvl="1"/>
            <a:r>
              <a:rPr lang="en-US" dirty="0" smtClean="0"/>
              <a:t>git: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 smtClean="0"/>
              <a:t>I’m an egotistical bastard, and I name all my projects after myself. First Linux, now git</a:t>
            </a:r>
            <a:r>
              <a:rPr lang="en-US" dirty="0" smtClean="0"/>
              <a:t>.” – Linus</a:t>
            </a:r>
            <a:endParaRPr lang="en-US" dirty="0"/>
          </a:p>
        </p:txBody>
      </p:sp>
      <p:pic>
        <p:nvPicPr>
          <p:cNvPr id="8198" name="Picture 6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288" y="914400"/>
            <a:ext cx="1615312" cy="16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Useful materials</a:t>
            </a:r>
            <a:r>
              <a:rPr lang="hu-HU" dirty="0" smtClean="0"/>
              <a:t>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resources</a:t>
            </a:r>
          </a:p>
          <a:p>
            <a:pPr marL="0" indent="0">
              <a:buNone/>
            </a:pPr>
            <a:r>
              <a:rPr lang="hu-HU" sz="2000" dirty="0" smtClean="0">
                <a:hlinkClick r:id="rId3"/>
              </a:rPr>
              <a:t>https</a:t>
            </a:r>
            <a:r>
              <a:rPr lang="hu-HU" sz="2000" dirty="0">
                <a:hlinkClick r:id="rId3"/>
              </a:rPr>
              <a:t>://</a:t>
            </a:r>
            <a:r>
              <a:rPr lang="hu-HU" sz="2000" dirty="0" smtClean="0">
                <a:hlinkClick r:id="rId3"/>
              </a:rPr>
              <a:t>help.github.com/articles/what-are-other-good-resources-for-learning-git-and-github</a:t>
            </a:r>
            <a:endParaRPr lang="hu-HU" sz="2000" dirty="0"/>
          </a:p>
          <a:p>
            <a:r>
              <a:rPr lang="en-US" dirty="0" smtClean="0"/>
              <a:t>Git cheat sheet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www.ndpsoftware.com/git-cheatsheet.html</a:t>
            </a:r>
            <a:endParaRPr lang="en-US" sz="2000" dirty="0" smtClean="0"/>
          </a:p>
          <a:p>
            <a:r>
              <a:rPr lang="en-US" dirty="0" smtClean="0"/>
              <a:t>Git immersion – guided tour of git fundamentals</a:t>
            </a:r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www.gitimmersion.com</a:t>
            </a:r>
            <a:endParaRPr lang="en-US" sz="2000" dirty="0" smtClean="0"/>
          </a:p>
          <a:p>
            <a:r>
              <a:rPr lang="en-US" dirty="0" smtClean="0"/>
              <a:t>Git book</a:t>
            </a:r>
          </a:p>
          <a:p>
            <a:pPr marL="0" indent="0">
              <a:buNone/>
            </a:pPr>
            <a:r>
              <a:rPr lang="en-US" sz="2000" dirty="0" smtClean="0">
                <a:hlinkClick r:id="rId6"/>
              </a:rPr>
              <a:t>git-scm.com/book/</a:t>
            </a:r>
            <a:endParaRPr lang="en-US" sz="2000" dirty="0" smtClean="0"/>
          </a:p>
          <a:p>
            <a:r>
              <a:rPr lang="en-US" dirty="0" smtClean="0"/>
              <a:t>Git internals</a:t>
            </a:r>
          </a:p>
          <a:p>
            <a:pPr marL="0" indent="0">
              <a:buNone/>
            </a:pPr>
            <a:r>
              <a:rPr lang="en-US" sz="2000" dirty="0" smtClean="0">
                <a:hlinkClick r:id="rId7"/>
              </a:rPr>
              <a:t>opcode.org/peepcode-git.pdf</a:t>
            </a:r>
            <a:endParaRPr lang="hu-HU" sz="3100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49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Useful materials #2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>
            <a:normAutofit/>
          </a:bodyPr>
          <a:lstStyle/>
          <a:p>
            <a:r>
              <a:rPr lang="en-US" dirty="0"/>
              <a:t>Git reference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git-scm.com/book</a:t>
            </a:r>
            <a:endParaRPr lang="en-US" sz="2000" dirty="0"/>
          </a:p>
          <a:p>
            <a:r>
              <a:rPr lang="en-US" dirty="0"/>
              <a:t>Git in 15 minutes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try.github.io</a:t>
            </a:r>
            <a:endParaRPr lang="en-US" sz="2000" dirty="0"/>
          </a:p>
          <a:p>
            <a:r>
              <a:rPr lang="en-US" dirty="0"/>
              <a:t>Learn git branching</a:t>
            </a:r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pcottle.github.io/</a:t>
            </a:r>
            <a:r>
              <a:rPr lang="en-US" sz="2000" dirty="0" err="1" smtClean="0">
                <a:hlinkClick r:id="rId5"/>
              </a:rPr>
              <a:t>learnGitBranching</a:t>
            </a:r>
            <a:r>
              <a:rPr lang="en-US" sz="2000" dirty="0">
                <a:hlinkClick r:id="rId5"/>
              </a:rPr>
              <a:t>/</a:t>
            </a:r>
            <a:endParaRPr lang="en-US" sz="2000" dirty="0"/>
          </a:p>
          <a:p>
            <a:r>
              <a:rPr lang="en-US" dirty="0" smtClean="0"/>
              <a:t>A </a:t>
            </a:r>
            <a:r>
              <a:rPr lang="en-US" dirty="0"/>
              <a:t>successful Git branching model</a:t>
            </a:r>
          </a:p>
          <a:p>
            <a:pPr marL="0" indent="0">
              <a:buNone/>
            </a:pPr>
            <a:r>
              <a:rPr lang="hu-HU" sz="2000" smtClean="0">
                <a:hlinkClick r:id="rId6"/>
              </a:rPr>
              <a:t>http</a:t>
            </a:r>
            <a:r>
              <a:rPr lang="hu-HU" sz="2000" dirty="0">
                <a:hlinkClick r:id="rId6"/>
              </a:rPr>
              <a:t>://nvie.com/posts/a-successful-git-branching-model</a:t>
            </a:r>
            <a:r>
              <a:rPr lang="hu-HU" sz="2000" dirty="0" smtClean="0">
                <a:hlinkClick r:id="rId6"/>
              </a:rPr>
              <a:t>/</a:t>
            </a:r>
            <a:endParaRPr lang="hu-HU" sz="3100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70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Home work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8338" y="3333427"/>
            <a:ext cx="464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http://pcottle.github.io/learnGitBranching/</a:t>
            </a:r>
          </a:p>
        </p:txBody>
      </p:sp>
    </p:spTree>
    <p:extLst>
      <p:ext uri="{BB962C8B-B14F-4D97-AF65-F5344CB8AC3E}">
        <p14:creationId xmlns:p14="http://schemas.microsoft.com/office/powerpoint/2010/main" val="36940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Thank you!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pPr lvl="0"/>
            <a:r>
              <a:rPr lang="en-US" dirty="0"/>
              <a:t>What is git</a:t>
            </a:r>
            <a:r>
              <a:rPr lang="en-US" dirty="0" smtClean="0"/>
              <a:t>?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distributed revision control and </a:t>
            </a:r>
            <a:endParaRPr lang="hu-HU" sz="4000" dirty="0" smtClean="0"/>
          </a:p>
          <a:p>
            <a:pPr marL="0" indent="0">
              <a:buNone/>
            </a:pPr>
            <a:r>
              <a:rPr lang="hu-HU" sz="4000" dirty="0"/>
              <a:t>  </a:t>
            </a:r>
            <a:r>
              <a:rPr lang="hu-HU" sz="4000" dirty="0" smtClean="0"/>
              <a:t> </a:t>
            </a:r>
            <a:r>
              <a:rPr lang="en-US" sz="4000" dirty="0" smtClean="0"/>
              <a:t>source code management system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git != SVN + Magic</a:t>
            </a:r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Stupid content tracker</a:t>
            </a:r>
            <a:endParaRPr lang="en-US" sz="4000" dirty="0" smtClean="0"/>
          </a:p>
          <a:p>
            <a:pPr lvl="1"/>
            <a:r>
              <a:rPr lang="en-US" dirty="0" smtClean="0"/>
              <a:t>Content-addressable</a:t>
            </a:r>
            <a:endParaRPr lang="en-US" sz="3600" dirty="0" smtClean="0"/>
          </a:p>
          <a:p>
            <a:pPr lvl="1"/>
            <a:r>
              <a:rPr lang="en-US" dirty="0" smtClean="0"/>
              <a:t>Snapshots</a:t>
            </a:r>
            <a:endParaRPr lang="en-US" sz="3600" dirty="0" smtClean="0"/>
          </a:p>
          <a:p>
            <a:pPr lvl="2"/>
            <a:r>
              <a:rPr lang="hu-HU" dirty="0" smtClean="0"/>
              <a:t>T</a:t>
            </a:r>
            <a:r>
              <a:rPr lang="en-US" dirty="0" err="1" smtClean="0"/>
              <a:t>ree</a:t>
            </a:r>
            <a:r>
              <a:rPr lang="hu-HU" dirty="0" smtClean="0"/>
              <a:t>s</a:t>
            </a:r>
            <a:endParaRPr lang="en-US" sz="3200" dirty="0" smtClean="0"/>
          </a:p>
          <a:p>
            <a:pPr lvl="2"/>
            <a:r>
              <a:rPr lang="en-US" dirty="0" smtClean="0"/>
              <a:t>Blobs</a:t>
            </a:r>
            <a:endParaRPr lang="en-US" sz="3200" dirty="0" smtClean="0"/>
          </a:p>
          <a:p>
            <a:pPr lvl="2"/>
            <a:r>
              <a:rPr lang="en-US" dirty="0" smtClean="0"/>
              <a:t>Pointers</a:t>
            </a:r>
            <a:endParaRPr lang="en-US" sz="3200" dirty="0" smtClean="0"/>
          </a:p>
          <a:p>
            <a:pPr lvl="2"/>
            <a:r>
              <a:rPr lang="en-US" i="1" dirty="0" smtClean="0"/>
              <a:t>No diff! (like SVN)</a:t>
            </a:r>
            <a:endParaRPr lang="en-US" sz="3200" dirty="0" smtClean="0"/>
          </a:p>
          <a:p>
            <a:r>
              <a:rPr lang="hu-HU" dirty="0" smtClean="0"/>
              <a:t>„</a:t>
            </a:r>
            <a:r>
              <a:rPr lang="en-US" i="1" dirty="0" smtClean="0"/>
              <a:t>There may be a lot of things that Git is not good at, but these things are what Git is very good at</a:t>
            </a:r>
            <a:r>
              <a:rPr lang="en-US" dirty="0" smtClean="0"/>
              <a:t>.</a:t>
            </a:r>
            <a:r>
              <a:rPr lang="hu-HU" dirty="0" smtClean="0"/>
              <a:t>”</a:t>
            </a:r>
          </a:p>
          <a:p>
            <a:endParaRPr lang="en-US" dirty="0"/>
          </a:p>
        </p:txBody>
      </p:sp>
      <p:pic>
        <p:nvPicPr>
          <p:cNvPr id="7" name="Picture 6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944" y="914400"/>
            <a:ext cx="1615312" cy="16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Git introduction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noProof="0" dirty="0" smtClean="0"/>
              <a:t>Essentials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19200" y="914400"/>
            <a:ext cx="7558912" cy="5211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Non-linear development</a:t>
            </a:r>
          </a:p>
          <a:p>
            <a:pPr lvl="1"/>
            <a:r>
              <a:rPr lang="en-US" dirty="0"/>
              <a:t>Distributed development</a:t>
            </a:r>
          </a:p>
          <a:p>
            <a:pPr lvl="1"/>
            <a:r>
              <a:rPr lang="en-US" dirty="0"/>
              <a:t>Efficiency</a:t>
            </a:r>
          </a:p>
          <a:p>
            <a:pPr lvl="2"/>
            <a:r>
              <a:rPr lang="en-US" dirty="0"/>
              <a:t>Example Ruby on Rails</a:t>
            </a:r>
          </a:p>
          <a:p>
            <a:pPr lvl="3"/>
            <a:r>
              <a:rPr lang="en-US" dirty="0"/>
              <a:t>9 MB</a:t>
            </a:r>
          </a:p>
          <a:p>
            <a:pPr lvl="3"/>
            <a:r>
              <a:rPr lang="en-US" dirty="0" smtClean="0"/>
              <a:t>115 </a:t>
            </a:r>
            <a:r>
              <a:rPr lang="en-US" dirty="0"/>
              <a:t>MB in </a:t>
            </a:r>
            <a:r>
              <a:rPr lang="en-US" dirty="0" smtClean="0"/>
              <a:t>SVN</a:t>
            </a:r>
            <a:endParaRPr lang="hu-HU" dirty="0" smtClean="0"/>
          </a:p>
          <a:p>
            <a:pPr lvl="3"/>
            <a:r>
              <a:rPr lang="en-US" dirty="0"/>
              <a:t>13</a:t>
            </a:r>
            <a:r>
              <a:rPr lang="hu-HU" dirty="0"/>
              <a:t> MB </a:t>
            </a:r>
            <a:r>
              <a:rPr lang="en-US" dirty="0"/>
              <a:t>in </a:t>
            </a:r>
            <a:r>
              <a:rPr lang="en-US" dirty="0" err="1" smtClean="0"/>
              <a:t>git</a:t>
            </a:r>
            <a:endParaRPr lang="en-US" dirty="0"/>
          </a:p>
          <a:p>
            <a:pPr lvl="2"/>
            <a:r>
              <a:rPr lang="en-US" dirty="0" smtClean="0"/>
              <a:t>Efficient </a:t>
            </a:r>
            <a:r>
              <a:rPr lang="en-US" dirty="0"/>
              <a:t>network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37619</TotalTime>
  <Words>2429</Words>
  <Application>Microsoft Office PowerPoint</Application>
  <PresentationFormat>On-screen Show (4:3)</PresentationFormat>
  <Paragraphs>747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Franklin Gothic Book</vt:lpstr>
      <vt:lpstr>Franklin Gothic Medium</vt:lpstr>
      <vt:lpstr>epam-ppt-cover</vt:lpstr>
      <vt:lpstr>epam-ppt-light</vt:lpstr>
      <vt:lpstr>Git training</vt:lpstr>
      <vt:lpstr>Git</vt:lpstr>
      <vt:lpstr>How to measure the quality of a software team?</vt:lpstr>
      <vt:lpstr>About version control</vt:lpstr>
      <vt:lpstr>About version control</vt:lpstr>
      <vt:lpstr>About version control</vt:lpstr>
      <vt:lpstr>Short story of git</vt:lpstr>
      <vt:lpstr>What is git?</vt:lpstr>
      <vt:lpstr>Essentials</vt:lpstr>
      <vt:lpstr>Prerequisites</vt:lpstr>
      <vt:lpstr>Basics - snapshots</vt:lpstr>
      <vt:lpstr>Versioning with git</vt:lpstr>
      <vt:lpstr>Basics – the tree states</vt:lpstr>
      <vt:lpstr>Basics – file status lifecycle</vt:lpstr>
      <vt:lpstr>Exercise </vt:lpstr>
      <vt:lpstr>Configuring git</vt:lpstr>
      <vt:lpstr>Exercise </vt:lpstr>
      <vt:lpstr>Object database</vt:lpstr>
      <vt:lpstr>Blob, tree</vt:lpstr>
      <vt:lpstr>Commit</vt:lpstr>
      <vt:lpstr>Tag</vt:lpstr>
      <vt:lpstr>Data model</vt:lpstr>
      <vt:lpstr>Data model</vt:lpstr>
      <vt:lpstr>Exercise  </vt:lpstr>
      <vt:lpstr>Git remotes</vt:lpstr>
      <vt:lpstr>Git remotes</vt:lpstr>
      <vt:lpstr>Git on the Server</vt:lpstr>
      <vt:lpstr>Git on the Server</vt:lpstr>
      <vt:lpstr>Pull request</vt:lpstr>
      <vt:lpstr>Exercise </vt:lpstr>
      <vt:lpstr>Git Branching</vt:lpstr>
      <vt:lpstr>Git Branching</vt:lpstr>
      <vt:lpstr>Git Branching</vt:lpstr>
      <vt:lpstr>Merging</vt:lpstr>
      <vt:lpstr>Exercise </vt:lpstr>
      <vt:lpstr>Merge tools</vt:lpstr>
      <vt:lpstr>Rebasing</vt:lpstr>
      <vt:lpstr>Exercise </vt:lpstr>
      <vt:lpstr>Remote branches</vt:lpstr>
      <vt:lpstr>Exercise </vt:lpstr>
      <vt:lpstr>Rebase vs merge</vt:lpstr>
      <vt:lpstr>Rebase vs merge</vt:lpstr>
      <vt:lpstr>Rebase vs merge</vt:lpstr>
      <vt:lpstr>Git branching model example 1/5</vt:lpstr>
      <vt:lpstr>Git branching model example 2/5</vt:lpstr>
      <vt:lpstr>Git branching model example 3/5</vt:lpstr>
      <vt:lpstr>Git branching model example 4/5</vt:lpstr>
      <vt:lpstr>Git branching model example 5/5</vt:lpstr>
      <vt:lpstr>Ancestry references</vt:lpstr>
      <vt:lpstr>Ancestry references</vt:lpstr>
      <vt:lpstr>Exercise </vt:lpstr>
      <vt:lpstr>Undoing things</vt:lpstr>
      <vt:lpstr>Exercise </vt:lpstr>
      <vt:lpstr>Stashing</vt:lpstr>
      <vt:lpstr>Exercise </vt:lpstr>
      <vt:lpstr>Tagging</vt:lpstr>
      <vt:lpstr>Exercise </vt:lpstr>
      <vt:lpstr>Housekeeping</vt:lpstr>
      <vt:lpstr>Housekeeping</vt:lpstr>
      <vt:lpstr>.git dir</vt:lpstr>
      <vt:lpstr>Central repository workflow</vt:lpstr>
      <vt:lpstr>Integration-manager workflow</vt:lpstr>
      <vt:lpstr>Dictator and Lieutenants Workflow</vt:lpstr>
      <vt:lpstr>Commands</vt:lpstr>
      <vt:lpstr>Major git commands</vt:lpstr>
      <vt:lpstr>Major git commands</vt:lpstr>
      <vt:lpstr>Major git commands</vt:lpstr>
      <vt:lpstr>Git benefits</vt:lpstr>
      <vt:lpstr>Git drawbacks</vt:lpstr>
      <vt:lpstr>Useful materials #1</vt:lpstr>
      <vt:lpstr>Useful materials #2</vt:lpstr>
      <vt:lpstr>Home work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Peter Veres2</cp:lastModifiedBy>
  <cp:revision>957</cp:revision>
  <cp:lastPrinted>2014-06-02T06:47:07Z</cp:lastPrinted>
  <dcterms:created xsi:type="dcterms:W3CDTF">2011-09-13T23:33:50Z</dcterms:created>
  <dcterms:modified xsi:type="dcterms:W3CDTF">2015-04-13T12:32:22Z</dcterms:modified>
</cp:coreProperties>
</file>