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22.wmf" ContentType="image/x-wmf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7.jpeg" ContentType="image/jpeg"/>
  <Override PartName="/ppt/media/image15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notes'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8120F47-D82E-464C-8C72-2EFE0C8294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023360" y="9722160"/>
            <a:ext cx="3075120" cy="51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680" rIns="94680" tIns="47520" bIns="47520" anchor="b"/>
          <a:p>
            <a:pPr algn="r">
              <a:lnSpc>
                <a:spcPct val="100000"/>
              </a:lnSpc>
            </a:pPr>
            <a:fld id="{FE7FABC1-FD63-47FA-8BF8-96B247AFECF2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680" cy="4606920"/>
          </a:xfrm>
          <a:prstGeom prst="rect">
            <a:avLst/>
          </a:prstGeom>
        </p:spPr>
        <p:txBody>
          <a:bodyPr lIns="94680" rIns="94680" tIns="47520" bIns="4752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023360" y="9722160"/>
            <a:ext cx="3075120" cy="51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680" rIns="94680" tIns="47520" bIns="47520" anchor="b"/>
          <a:p>
            <a:pPr algn="r">
              <a:lnSpc>
                <a:spcPct val="100000"/>
              </a:lnSpc>
            </a:pPr>
            <a:fld id="{5D09E347-1F39-4443-B5B5-32AD948221E8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680" cy="4606920"/>
          </a:xfrm>
          <a:prstGeom prst="rect">
            <a:avLst/>
          </a:prstGeom>
        </p:spPr>
        <p:txBody>
          <a:bodyPr lIns="94680" rIns="94680" tIns="47520" bIns="4752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023360" y="9722160"/>
            <a:ext cx="3075120" cy="51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680" rIns="94680" tIns="47520" bIns="47520" anchor="b"/>
          <a:p>
            <a:pPr algn="r">
              <a:lnSpc>
                <a:spcPct val="100000"/>
              </a:lnSpc>
            </a:pPr>
            <a:fld id="{237CA9AE-9529-4C80-8D12-93F04717D458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680" cy="4606920"/>
          </a:xfrm>
          <a:prstGeom prst="rect">
            <a:avLst/>
          </a:prstGeom>
        </p:spPr>
        <p:txBody>
          <a:bodyPr lIns="94680" rIns="94680" tIns="47520" bIns="4752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680" cy="4606920"/>
          </a:xfrm>
          <a:prstGeom prst="rect">
            <a:avLst/>
          </a:prstGeom>
        </p:spPr>
        <p:txBody>
          <a:bodyPr lIns="94680" rIns="94680" tIns="47520" bIns="4752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023360" y="9722160"/>
            <a:ext cx="3075120" cy="51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680" rIns="94680" tIns="47520" bIns="47520" anchor="b"/>
          <a:p>
            <a:pPr algn="r">
              <a:lnSpc>
                <a:spcPct val="100000"/>
              </a:lnSpc>
            </a:pPr>
            <a:fld id="{EF194208-6A28-4907-860C-33781F73C69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023360" y="9722160"/>
            <a:ext cx="3075120" cy="51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4680" rIns="94680" tIns="47520" bIns="47520" anchor="b"/>
          <a:p>
            <a:pPr algn="r">
              <a:lnSpc>
                <a:spcPct val="100000"/>
              </a:lnSpc>
            </a:pPr>
            <a:fld id="{4BCE77C7-D6A8-4360-A21E-E588D5E907C3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680" cy="4606920"/>
          </a:xfrm>
          <a:prstGeom prst="rect">
            <a:avLst/>
          </a:prstGeom>
        </p:spPr>
        <p:txBody>
          <a:bodyPr lIns="94680" rIns="94680" tIns="47520" bIns="4752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6200000">
            <a:off x="-2505600" y="3594240"/>
            <a:ext cx="5528880" cy="303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Gestion énergétique en zone urbaine – Octobre 2018 - Sujet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" name="Picture 10" descr=""/>
          <p:cNvPicPr/>
          <p:nvPr/>
        </p:nvPicPr>
        <p:blipFill>
          <a:blip r:embed="rId2"/>
          <a:stretch/>
        </p:blipFill>
        <p:spPr>
          <a:xfrm>
            <a:off x="7500960" y="6510240"/>
            <a:ext cx="1391400" cy="34704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12" descr=""/>
          <p:cNvPicPr/>
          <p:nvPr/>
        </p:nvPicPr>
        <p:blipFill>
          <a:blip r:embed="rId3"/>
          <a:stretch/>
        </p:blipFill>
        <p:spPr>
          <a:xfrm>
            <a:off x="500040" y="6440400"/>
            <a:ext cx="835920" cy="4168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3" descr=""/>
          <p:cNvPicPr/>
          <p:nvPr/>
        </p:nvPicPr>
        <p:blipFill>
          <a:blip r:embed="rId4"/>
          <a:stretch/>
        </p:blipFill>
        <p:spPr>
          <a:xfrm>
            <a:off x="3786120" y="6494400"/>
            <a:ext cx="1150200" cy="36288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2"/>
          <p:cNvSpPr/>
          <p:nvPr/>
        </p:nvSpPr>
        <p:spPr>
          <a:xfrm>
            <a:off x="582480" y="1284120"/>
            <a:ext cx="69120" cy="4872960"/>
          </a:xfrm>
          <a:prstGeom prst="rect">
            <a:avLst/>
          </a:prstGeom>
          <a:solidFill>
            <a:srgbClr val="ddddd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7" descr=""/>
          <p:cNvPicPr/>
          <p:nvPr/>
        </p:nvPicPr>
        <p:blipFill>
          <a:blip r:embed="rId5"/>
          <a:stretch/>
        </p:blipFill>
        <p:spPr>
          <a:xfrm>
            <a:off x="-4680" y="0"/>
            <a:ext cx="1839240" cy="87876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 rot="16200000">
            <a:off x="-2505600" y="3594240"/>
            <a:ext cx="5528880" cy="303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Gestion énergétique en zone urbaine – Octobre 2018 - Sujet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5" name="Picture 10" descr=""/>
          <p:cNvPicPr/>
          <p:nvPr/>
        </p:nvPicPr>
        <p:blipFill>
          <a:blip r:embed="rId2"/>
          <a:stretch/>
        </p:blipFill>
        <p:spPr>
          <a:xfrm>
            <a:off x="7500960" y="6510240"/>
            <a:ext cx="1391400" cy="347040"/>
          </a:xfrm>
          <a:prstGeom prst="rect">
            <a:avLst/>
          </a:prstGeom>
          <a:ln w="9360">
            <a:noFill/>
          </a:ln>
        </p:spPr>
      </p:pic>
      <p:pic>
        <p:nvPicPr>
          <p:cNvPr id="46" name="Picture 12" descr=""/>
          <p:cNvPicPr/>
          <p:nvPr/>
        </p:nvPicPr>
        <p:blipFill>
          <a:blip r:embed="rId3"/>
          <a:stretch/>
        </p:blipFill>
        <p:spPr>
          <a:xfrm>
            <a:off x="500040" y="6440400"/>
            <a:ext cx="835920" cy="416880"/>
          </a:xfrm>
          <a:prstGeom prst="rect">
            <a:avLst/>
          </a:prstGeom>
          <a:ln w="9360">
            <a:noFill/>
          </a:ln>
        </p:spPr>
      </p:pic>
      <p:pic>
        <p:nvPicPr>
          <p:cNvPr id="47" name="Picture 13" descr=""/>
          <p:cNvPicPr/>
          <p:nvPr/>
        </p:nvPicPr>
        <p:blipFill>
          <a:blip r:embed="rId4"/>
          <a:stretch/>
        </p:blipFill>
        <p:spPr>
          <a:xfrm>
            <a:off x="3786120" y="6494400"/>
            <a:ext cx="1150200" cy="362880"/>
          </a:xfrm>
          <a:prstGeom prst="rect">
            <a:avLst/>
          </a:prstGeom>
          <a:ln w="9360"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582480" y="1284120"/>
            <a:ext cx="69120" cy="4872960"/>
          </a:xfrm>
          <a:prstGeom prst="rect">
            <a:avLst/>
          </a:prstGeom>
          <a:solidFill>
            <a:srgbClr val="ddddd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7" descr=""/>
          <p:cNvPicPr/>
          <p:nvPr/>
        </p:nvPicPr>
        <p:blipFill>
          <a:blip r:embed="rId5"/>
          <a:stretch/>
        </p:blipFill>
        <p:spPr>
          <a:xfrm>
            <a:off x="-4680" y="0"/>
            <a:ext cx="1839240" cy="878760"/>
          </a:xfrm>
          <a:prstGeom prst="rect">
            <a:avLst/>
          </a:prstGeom>
          <a:ln>
            <a:noFill/>
          </a:ln>
        </p:spPr>
      </p:pic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rot="16200000">
            <a:off x="-2505600" y="3594240"/>
            <a:ext cx="5528880" cy="303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Gestion énergétique en zone urbaine – Octobre 2018 - Sujet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9" name="Picture 10" descr=""/>
          <p:cNvPicPr/>
          <p:nvPr/>
        </p:nvPicPr>
        <p:blipFill>
          <a:blip r:embed="rId2"/>
          <a:stretch/>
        </p:blipFill>
        <p:spPr>
          <a:xfrm>
            <a:off x="7500960" y="6510240"/>
            <a:ext cx="1391400" cy="347040"/>
          </a:xfrm>
          <a:prstGeom prst="rect">
            <a:avLst/>
          </a:prstGeom>
          <a:ln w="9360">
            <a:noFill/>
          </a:ln>
        </p:spPr>
      </p:pic>
      <p:pic>
        <p:nvPicPr>
          <p:cNvPr id="90" name="Picture 12" descr=""/>
          <p:cNvPicPr/>
          <p:nvPr/>
        </p:nvPicPr>
        <p:blipFill>
          <a:blip r:embed="rId3"/>
          <a:stretch/>
        </p:blipFill>
        <p:spPr>
          <a:xfrm>
            <a:off x="500040" y="6440400"/>
            <a:ext cx="835920" cy="416880"/>
          </a:xfrm>
          <a:prstGeom prst="rect">
            <a:avLst/>
          </a:prstGeom>
          <a:ln w="9360">
            <a:noFill/>
          </a:ln>
        </p:spPr>
      </p:pic>
      <p:pic>
        <p:nvPicPr>
          <p:cNvPr id="91" name="Picture 13" descr=""/>
          <p:cNvPicPr/>
          <p:nvPr/>
        </p:nvPicPr>
        <p:blipFill>
          <a:blip r:embed="rId4"/>
          <a:stretch/>
        </p:blipFill>
        <p:spPr>
          <a:xfrm>
            <a:off x="3786120" y="6494400"/>
            <a:ext cx="1150200" cy="362880"/>
          </a:xfrm>
          <a:prstGeom prst="rect">
            <a:avLst/>
          </a:prstGeom>
          <a:ln w="9360"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582480" y="1284120"/>
            <a:ext cx="69120" cy="4872960"/>
          </a:xfrm>
          <a:prstGeom prst="rect">
            <a:avLst/>
          </a:prstGeom>
          <a:solidFill>
            <a:srgbClr val="ddddd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7" descr=""/>
          <p:cNvPicPr/>
          <p:nvPr/>
        </p:nvPicPr>
        <p:blipFill>
          <a:blip r:embed="rId5"/>
          <a:stretch/>
        </p:blipFill>
        <p:spPr>
          <a:xfrm>
            <a:off x="-4680" y="0"/>
            <a:ext cx="1839240" cy="878760"/>
          </a:xfrm>
          <a:prstGeom prst="rect">
            <a:avLst/>
          </a:prstGeom>
          <a:ln>
            <a:noFill/>
          </a:ln>
        </p:spPr>
      </p:pic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 rot="16200000">
            <a:off x="-2505600" y="3594240"/>
            <a:ext cx="5528880" cy="303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Gestion énergétique en zone urbaine – Octobre 2018 - Sujet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3" name="Picture 10" descr=""/>
          <p:cNvPicPr/>
          <p:nvPr/>
        </p:nvPicPr>
        <p:blipFill>
          <a:blip r:embed="rId2"/>
          <a:stretch/>
        </p:blipFill>
        <p:spPr>
          <a:xfrm>
            <a:off x="7500960" y="6510240"/>
            <a:ext cx="1391400" cy="347040"/>
          </a:xfrm>
          <a:prstGeom prst="rect">
            <a:avLst/>
          </a:prstGeom>
          <a:ln w="9360">
            <a:noFill/>
          </a:ln>
        </p:spPr>
      </p:pic>
      <p:pic>
        <p:nvPicPr>
          <p:cNvPr id="134" name="Picture 12" descr=""/>
          <p:cNvPicPr/>
          <p:nvPr/>
        </p:nvPicPr>
        <p:blipFill>
          <a:blip r:embed="rId3"/>
          <a:stretch/>
        </p:blipFill>
        <p:spPr>
          <a:xfrm>
            <a:off x="500040" y="6440400"/>
            <a:ext cx="835920" cy="416880"/>
          </a:xfrm>
          <a:prstGeom prst="rect">
            <a:avLst/>
          </a:prstGeom>
          <a:ln w="9360">
            <a:noFill/>
          </a:ln>
        </p:spPr>
      </p:pic>
      <p:pic>
        <p:nvPicPr>
          <p:cNvPr id="135" name="Picture 13" descr=""/>
          <p:cNvPicPr/>
          <p:nvPr/>
        </p:nvPicPr>
        <p:blipFill>
          <a:blip r:embed="rId4"/>
          <a:stretch/>
        </p:blipFill>
        <p:spPr>
          <a:xfrm>
            <a:off x="3786120" y="6494400"/>
            <a:ext cx="1150200" cy="362880"/>
          </a:xfrm>
          <a:prstGeom prst="rect">
            <a:avLst/>
          </a:prstGeom>
          <a:ln w="9360"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582480" y="1284120"/>
            <a:ext cx="69120" cy="4872960"/>
          </a:xfrm>
          <a:prstGeom prst="rect">
            <a:avLst/>
          </a:prstGeom>
          <a:solidFill>
            <a:srgbClr val="ddddd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Picture 7" descr=""/>
          <p:cNvPicPr/>
          <p:nvPr/>
        </p:nvPicPr>
        <p:blipFill>
          <a:blip r:embed="rId5"/>
          <a:stretch/>
        </p:blipFill>
        <p:spPr>
          <a:xfrm>
            <a:off x="-4680" y="0"/>
            <a:ext cx="1839240" cy="878760"/>
          </a:xfrm>
          <a:prstGeom prst="rect">
            <a:avLst/>
          </a:prstGeom>
          <a:ln>
            <a:noFill/>
          </a:ln>
        </p:spPr>
      </p:pic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12720" y="693000"/>
            <a:ext cx="8387640" cy="12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c00000"/>
                </a:solidFill>
                <a:latin typeface="Impact"/>
                <a:ea typeface="DejaVu Sans"/>
              </a:rPr>
              <a:t>Etude d’un quartier: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c00000"/>
                </a:solidFill>
                <a:latin typeface="Impact"/>
                <a:ea typeface="DejaVu Sans"/>
              </a:rPr>
              <a:t>La Chaux-De-Fond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1763640" y="2136240"/>
            <a:ext cx="6095160" cy="40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" descr=""/>
          <p:cNvPicPr/>
          <p:nvPr/>
        </p:nvPicPr>
        <p:blipFill>
          <a:blip r:embed="rId1"/>
          <a:stretch/>
        </p:blipFill>
        <p:spPr>
          <a:xfrm>
            <a:off x="3020760" y="868320"/>
            <a:ext cx="5871240" cy="5584320"/>
          </a:xfrm>
          <a:prstGeom prst="rect">
            <a:avLst/>
          </a:prstGeom>
          <a:ln w="9360"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928800" y="817560"/>
            <a:ext cx="775728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Impact"/>
                <a:ea typeface="DejaVu Sans"/>
              </a:rPr>
              <a:t>Valeurs de référence: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Impact"/>
                <a:ea typeface="DejaVu Sans"/>
              </a:rPr>
              <a:t>Facteurs de pondération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" descr=""/>
          <p:cNvPicPr/>
          <p:nvPr/>
        </p:nvPicPr>
        <p:blipFill>
          <a:blip r:embed="rId1"/>
          <a:stretch/>
        </p:blipFill>
        <p:spPr>
          <a:xfrm>
            <a:off x="857160" y="1643040"/>
            <a:ext cx="3837960" cy="4525200"/>
          </a:xfrm>
          <a:prstGeom prst="rect">
            <a:avLst/>
          </a:prstGeom>
          <a:ln>
            <a:noFill/>
          </a:ln>
        </p:spPr>
      </p:pic>
      <p:pic>
        <p:nvPicPr>
          <p:cNvPr id="221" name="Picture 3" descr=""/>
          <p:cNvPicPr/>
          <p:nvPr/>
        </p:nvPicPr>
        <p:blipFill>
          <a:blip r:embed="rId2"/>
          <a:stretch/>
        </p:blipFill>
        <p:spPr>
          <a:xfrm>
            <a:off x="4884840" y="1414440"/>
            <a:ext cx="4044240" cy="515700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642960" y="1000080"/>
            <a:ext cx="850032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8080"/>
                </a:solidFill>
                <a:latin typeface="Arial Black"/>
              </a:rPr>
              <a:t>Systèmes énergétiques urbains : Bâtiments et puissance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nodeType="clickEffect" fill="hold">
                      <p:stCondLst>
                        <p:cond delay="indefinite"/>
                      </p:stCondLst>
                      <p:childTnLst>
                        <p:par>
                          <p:cTn id="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928800" y="817560"/>
            <a:ext cx="77572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Impact"/>
                <a:ea typeface="DejaVu Sans"/>
              </a:rPr>
              <a:t>Carte de densité de chaleur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1547640" y="1412640"/>
            <a:ext cx="6048000" cy="480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1092240" y="1292040"/>
            <a:ext cx="6770520" cy="5039280"/>
          </a:xfrm>
          <a:prstGeom prst="rect">
            <a:avLst/>
          </a:prstGeom>
          <a:ln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2"/>
          <a:stretch/>
        </p:blipFill>
        <p:spPr>
          <a:xfrm>
            <a:off x="1072080" y="1506600"/>
            <a:ext cx="5079240" cy="475596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453960" y="692640"/>
            <a:ext cx="822888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Impact"/>
              </a:rPr>
              <a:t>Présentation sommaire des données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748920" y="1772640"/>
            <a:ext cx="2071080" cy="255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6165d"/>
                </a:solidFill>
                <a:latin typeface="Arial"/>
                <a:ea typeface="DejaVu Sans"/>
              </a:rPr>
              <a:t>CAD de la ville, </a:t>
            </a:r>
            <a:r>
              <a:rPr b="0" lang="en-US" sz="1800" spc="-1" strike="noStrike">
                <a:solidFill>
                  <a:srgbClr val="16165d"/>
                </a:solidFill>
                <a:latin typeface="Arial"/>
                <a:ea typeface="DejaVu Sans"/>
              </a:rPr>
              <a:t>utilisant l’énergie des déchets, est à proximité du quartier.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6165d"/>
                </a:solidFill>
                <a:latin typeface="Arial"/>
                <a:ea typeface="DejaVu Sans"/>
              </a:rPr>
              <a:t>La Puissance disponible pour cette zone est de 1 MW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070640" y="1289160"/>
            <a:ext cx="5231520" cy="5041080"/>
          </a:xfrm>
          <a:custGeom>
            <a:avLst/>
            <a:gdLst/>
            <a:ahLst/>
            <a:rect l="l" t="t" r="r" b="b"/>
            <a:pathLst>
              <a:path w="5232400" h="5041900">
                <a:moveTo>
                  <a:pt x="5232400" y="1479550"/>
                </a:moveTo>
                <a:lnTo>
                  <a:pt x="3937000" y="0"/>
                </a:lnTo>
                <a:lnTo>
                  <a:pt x="0" y="0"/>
                </a:lnTo>
                <a:lnTo>
                  <a:pt x="0" y="5041900"/>
                </a:lnTo>
                <a:lnTo>
                  <a:pt x="4273550" y="5041900"/>
                </a:lnTo>
                <a:lnTo>
                  <a:pt x="4273550" y="2298700"/>
                </a:lnTo>
                <a:lnTo>
                  <a:pt x="5232400" y="1479550"/>
                </a:lnTo>
                <a:close/>
              </a:path>
            </a:pathLst>
          </a:custGeom>
          <a:solidFill>
            <a:srgbClr val="0070c0">
              <a:alpha val="20000"/>
            </a:srgb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1348200" y="1989000"/>
            <a:ext cx="1475280" cy="33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16165d"/>
                </a:solidFill>
                <a:latin typeface="Arial"/>
                <a:ea typeface="DejaVu Sans"/>
              </a:rPr>
              <a:t>Gaz naturel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5724000" y="2637000"/>
            <a:ext cx="287280" cy="2872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5515200" y="2953800"/>
            <a:ext cx="992880" cy="455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UIOM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3321000" y="5416560"/>
            <a:ext cx="287280" cy="287280"/>
          </a:xfrm>
          <a:prstGeom prst="ellipse">
            <a:avLst/>
          </a:prstGeom>
          <a:solidFill>
            <a:srgbClr val="ffc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>
            <a:off x="3114000" y="5733360"/>
            <a:ext cx="884880" cy="45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3824640" y="2464200"/>
            <a:ext cx="287280" cy="28728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0"/>
          <p:cNvSpPr/>
          <p:nvPr/>
        </p:nvSpPr>
        <p:spPr>
          <a:xfrm>
            <a:off x="2909880" y="1865880"/>
            <a:ext cx="1828080" cy="45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Blanchisserie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817560"/>
            <a:ext cx="822888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Impact"/>
              </a:rPr>
              <a:t>Caractérisation de la demande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83640" y="1412640"/>
            <a:ext cx="7977240" cy="488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97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Quelles sont les surfaces SHON?</a:t>
            </a:r>
            <a:endParaRPr b="0" lang="en-US" sz="1800" spc="-1" strike="noStrike">
              <a:latin typeface="Arial"/>
            </a:endParaRPr>
          </a:p>
          <a:p>
            <a:pPr lvl="1" marL="743040" indent="-297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Quels en sont les besoins de chaleur et eau chaude (en fonction de l’année de construction et de l’affectation) ?</a:t>
            </a:r>
            <a:endParaRPr b="0" lang="en-US" sz="1800" spc="-1" strike="noStrike">
              <a:latin typeface="Arial"/>
            </a:endParaRPr>
          </a:p>
          <a:p>
            <a:pPr lvl="1" marL="743040" indent="-297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Quel en sont les équivalents énergie primaire et CO2 ?</a:t>
            </a:r>
            <a:endParaRPr b="0" lang="en-US" sz="1800" spc="-1" strike="noStrike">
              <a:latin typeface="Arial"/>
            </a:endParaRPr>
          </a:p>
          <a:p>
            <a:pPr lvl="1" marL="743040" indent="-297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Quelles sont les puissances à fournir pour chacun des bâtiments ? Pour tout le quartier ?</a:t>
            </a:r>
            <a:endParaRPr b="0" lang="en-US" sz="1800" spc="-1" strike="noStrike">
              <a:latin typeface="Arial"/>
            </a:endParaRPr>
          </a:p>
          <a:p>
            <a:pPr lvl="1" marL="743040" indent="-297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Quels sont les besoins totaux pour chaque bâtiments ? Pour tout le quartier 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lvl="1" marL="743040" indent="-297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Etablir une cartographie des époques de construction</a:t>
            </a:r>
            <a:endParaRPr b="0" lang="en-US" sz="1800" spc="-1" strike="noStrike">
              <a:latin typeface="Arial"/>
            </a:endParaRPr>
          </a:p>
          <a:p>
            <a:pPr lvl="1" marL="743040" indent="-297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Etablir une cartographie des agents énergétiques</a:t>
            </a:r>
            <a:endParaRPr b="0" lang="en-US" sz="1800" spc="-1" strike="noStrike">
              <a:latin typeface="Arial"/>
            </a:endParaRPr>
          </a:p>
          <a:p>
            <a:pPr lvl="1" marL="743040" indent="-297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Etablir une cartographie des affectations</a:t>
            </a:r>
            <a:endParaRPr b="0" lang="en-US" sz="1800" spc="-1" strike="noStrike">
              <a:latin typeface="Arial"/>
            </a:endParaRPr>
          </a:p>
          <a:p>
            <a:pPr marL="743040" indent="-29772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62760" y="4293000"/>
            <a:ext cx="822888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Impact"/>
                <a:ea typeface="DejaVu Sans"/>
              </a:rPr>
              <a:t>Représentation de la demande par bâtiment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19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97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197">
                                            <p:txEl>
                                              <p:pRg st="201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97">
                                            <p:txEl>
                                              <p:pRg st="291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72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97">
                                            <p:txEl>
                                              <p:pRg st="372" end="3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25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97">
                                            <p:txEl>
                                              <p:pRg st="425" end="4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74" end="4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97">
                                            <p:txEl>
                                              <p:pRg st="474" end="4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63480" y="844560"/>
            <a:ext cx="82288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Impact"/>
              </a:rPr>
              <a:t>Sources à proximité immédiates du quartier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01560" y="1557360"/>
            <a:ext cx="829080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Usine d’incinération des ordures ménagères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01" name="Table 3"/>
          <p:cNvGraphicFramePr/>
          <p:nvPr/>
        </p:nvGraphicFramePr>
        <p:xfrm>
          <a:off x="785880" y="2143080"/>
          <a:ext cx="8146440" cy="1933200"/>
        </p:xfrm>
        <a:graphic>
          <a:graphicData uri="http://schemas.openxmlformats.org/drawingml/2006/table">
            <a:tbl>
              <a:tblPr/>
              <a:tblGrid>
                <a:gridCol w="4284360"/>
                <a:gridCol w="3862440"/>
              </a:tblGrid>
              <a:tr h="493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Durée de fonctionnement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5h par jour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Température des rejets de chaleurs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100°C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Débit du rejet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300 m3/h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Cp des fumées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1,048 kJ/kg.K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2" name="CustomShape 4"/>
          <p:cNvSpPr/>
          <p:nvPr/>
        </p:nvSpPr>
        <p:spPr>
          <a:xfrm>
            <a:off x="857160" y="4788720"/>
            <a:ext cx="7732080" cy="943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Centrale arrêtée pendant Juin, Juillet et Août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5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3480" y="844560"/>
            <a:ext cx="822888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Impact"/>
              </a:rPr>
              <a:t>Sources à proximité immédiates du quartier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71320" y="1357200"/>
            <a:ext cx="892908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Le solaire :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Moyenne annuelle d’irradiation solaire de 3.54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kWh/m²/jour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1928880" y="2286000"/>
            <a:ext cx="5618880" cy="4214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84280" y="844560"/>
            <a:ext cx="8228880" cy="7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Impact"/>
              </a:rPr>
              <a:t>Sources à proximité immédiate du quartier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00080" y="1627200"/>
            <a:ext cx="7963920" cy="796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16165d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16165d"/>
                </a:solidFill>
                <a:latin typeface="Arial"/>
                <a:ea typeface="DejaVu Sans"/>
              </a:rPr>
              <a:t>Eaux de la STEP: Canalisation qui traverse le quartier avec une section droite de 300 mètres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08" name="Table 3"/>
          <p:cNvGraphicFramePr/>
          <p:nvPr/>
        </p:nvGraphicFramePr>
        <p:xfrm>
          <a:off x="2267640" y="2424240"/>
          <a:ext cx="5159520" cy="1244880"/>
        </p:xfrm>
        <a:graphic>
          <a:graphicData uri="http://schemas.openxmlformats.org/drawingml/2006/table">
            <a:tbl>
              <a:tblPr/>
              <a:tblGrid>
                <a:gridCol w="2903760"/>
                <a:gridCol w="2256120"/>
              </a:tblGrid>
              <a:tr h="29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T° eau entrée STEP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12°C l’hiver et 16°C l’été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2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Débits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300 l/s journée à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50 l/s la nuit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T° eau autorisée en sortie STEP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10°C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9" name="CustomShape 4"/>
          <p:cNvSpPr/>
          <p:nvPr/>
        </p:nvSpPr>
        <p:spPr>
          <a:xfrm>
            <a:off x="1000080" y="4293000"/>
            <a:ext cx="796392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16165d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16165d"/>
                </a:solidFill>
                <a:latin typeface="Arial"/>
                <a:ea typeface="DejaVu Sans"/>
              </a:rPr>
              <a:t>Rejets thermiques de la blanchisserie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10" name="Table 5"/>
          <p:cNvGraphicFramePr/>
          <p:nvPr/>
        </p:nvGraphicFramePr>
        <p:xfrm>
          <a:off x="2339640" y="4857120"/>
          <a:ext cx="4984200" cy="1403640"/>
        </p:xfrm>
        <a:graphic>
          <a:graphicData uri="http://schemas.openxmlformats.org/drawingml/2006/table">
            <a:tbl>
              <a:tblPr/>
              <a:tblGrid>
                <a:gridCol w="3856320"/>
                <a:gridCol w="1128240"/>
              </a:tblGrid>
              <a:tr h="468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T eau (sortie)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45°C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8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Débits (moyenne)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5 l/s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8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T° eau autorisée après valorisation du rejet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1400" spc="-1" strike="noStrike">
                          <a:solidFill>
                            <a:srgbClr val="16165d"/>
                          </a:solidFill>
                          <a:latin typeface="Arial"/>
                        </a:rPr>
                        <a:t>12°C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817560"/>
            <a:ext cx="822888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Impact"/>
              </a:rPr>
              <a:t>Design du système d’approvisionnement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83640" y="1571760"/>
            <a:ext cx="8459640" cy="4664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L’objectif est de définir des actions qui doivent permettre 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diminuer les besoins en énergie finale et primaire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diminuer les émissions de CO2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Augmenter la part de renouvelable des sources de production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Tout en proposant des solutions rationnelles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Time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Identifier pour chacune des ressources présentées les puissances/quantités d’énergie récupérables (thermique, électrique)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Time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Quelles actions pensez-vous mettre en œuvre ?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Time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Dans quelles zones du quartier ? (Justifier la pertinence de vos choix)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Time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Quelles ressources locales souhaitez vous utiliser, dans quelles zones du quartier et avec quels systèmes de conversions ? Pourquoi ?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Time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Evaluer les puissances et les besoins que vous pourrez couvrir avec chacune de vos solutions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62760" y="817560"/>
            <a:ext cx="822888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Impact"/>
                <a:ea typeface="DejaVu Sans"/>
              </a:rPr>
              <a:t>Valeurs de référence: besoins spécifiques de chaleur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827640" y="1845000"/>
            <a:ext cx="8147880" cy="38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06760" y="836640"/>
            <a:ext cx="822888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Impact"/>
                <a:ea typeface="DejaVu Sans"/>
              </a:rPr>
              <a:t>Valeurs de référence: besoins de chaleur (chauffage+ECS)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297040" y="6429240"/>
            <a:ext cx="1585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Source: SIA Zürich, 2009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17" name="Picture 1" descr=""/>
          <p:cNvPicPr/>
          <p:nvPr/>
        </p:nvPicPr>
        <p:blipFill>
          <a:blip r:embed="rId1"/>
          <a:stretch/>
        </p:blipFill>
        <p:spPr>
          <a:xfrm>
            <a:off x="646200" y="2454480"/>
            <a:ext cx="8461440" cy="205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3179</TotalTime>
  <Application>LibreOffice/6.0.3.2$Linux_X86_64 LibreOffice_project/00m0$Build-2</Application>
  <Words>442</Words>
  <Paragraphs>78</Paragraphs>
  <Company>CREM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2001-10-30T07:32:40Z</dcterms:created>
  <dc:creator>Christophe Matas</dc:creator>
  <dc:description/>
  <dc:language>en-US</dc:language>
  <cp:lastModifiedBy/>
  <cp:lastPrinted>2012-09-25T21:53:51Z</cp:lastPrinted>
  <dcterms:modified xsi:type="dcterms:W3CDTF">2018-10-02T07:02:44Z</dcterms:modified>
  <cp:revision>229</cp:revision>
  <dc:subject/>
  <dc:title>Aucun titre de diapositive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CREM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