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1" r:id="rId9"/>
    <p:sldId id="272" r:id="rId10"/>
    <p:sldId id="273" r:id="rId11"/>
    <p:sldId id="274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97E5-5890-4D59-9667-2CDA5361E65A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D67E-0CEB-4B74-9BC5-35690672B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68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97E5-5890-4D59-9667-2CDA5361E65A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D67E-0CEB-4B74-9BC5-35690672B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6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97E5-5890-4D59-9667-2CDA5361E65A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D67E-0CEB-4B74-9BC5-35690672B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54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97E5-5890-4D59-9667-2CDA5361E65A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D67E-0CEB-4B74-9BC5-35690672BAD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5556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97E5-5890-4D59-9667-2CDA5361E65A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D67E-0CEB-4B74-9BC5-35690672B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642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97E5-5890-4D59-9667-2CDA5361E65A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D67E-0CEB-4B74-9BC5-35690672B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520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97E5-5890-4D59-9667-2CDA5361E65A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D67E-0CEB-4B74-9BC5-35690672B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072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97E5-5890-4D59-9667-2CDA5361E65A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D67E-0CEB-4B74-9BC5-35690672B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83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97E5-5890-4D59-9667-2CDA5361E65A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D67E-0CEB-4B74-9BC5-35690672B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67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97E5-5890-4D59-9667-2CDA5361E65A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D67E-0CEB-4B74-9BC5-35690672B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7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97E5-5890-4D59-9667-2CDA5361E65A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D67E-0CEB-4B74-9BC5-35690672B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35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97E5-5890-4D59-9667-2CDA5361E65A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D67E-0CEB-4B74-9BC5-35690672B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845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97E5-5890-4D59-9667-2CDA5361E65A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D67E-0CEB-4B74-9BC5-35690672B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5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97E5-5890-4D59-9667-2CDA5361E65A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D67E-0CEB-4B74-9BC5-35690672B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03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97E5-5890-4D59-9667-2CDA5361E65A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D67E-0CEB-4B74-9BC5-35690672B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618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97E5-5890-4D59-9667-2CDA5361E65A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D67E-0CEB-4B74-9BC5-35690672B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14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97E5-5890-4D59-9667-2CDA5361E65A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5D67E-0CEB-4B74-9BC5-35690672B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26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3C797E5-5890-4D59-9667-2CDA5361E65A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5D67E-0CEB-4B74-9BC5-35690672B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071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556662"/>
            <a:ext cx="10262688" cy="3329581"/>
          </a:xfrm>
        </p:spPr>
        <p:txBody>
          <a:bodyPr/>
          <a:lstStyle/>
          <a:p>
            <a:r>
              <a:rPr lang="ru-RU" b="0" i="0" dirty="0" smtClean="0">
                <a:solidFill>
                  <a:schemeClr val="tx1"/>
                </a:solidFill>
                <a:effectLst/>
                <a:latin typeface="Candara Light" panose="020E0502030303020204" pitchFamily="34" charset="0"/>
              </a:rPr>
              <a:t>Курсовой проект по “</a:t>
            </a:r>
            <a:r>
              <a:rPr lang="ru-RU" dirty="0"/>
              <a:t>Базам Данных</a:t>
            </a:r>
            <a:r>
              <a:rPr lang="ru-RU" b="0" i="0" dirty="0" smtClean="0">
                <a:solidFill>
                  <a:schemeClr val="tx1"/>
                </a:solidFill>
                <a:effectLst/>
                <a:latin typeface="Candara Light" panose="020E0502030303020204" pitchFamily="34" charset="0"/>
              </a:rPr>
              <a:t>”</a:t>
            </a:r>
            <a:endParaRPr lang="en-US" dirty="0">
              <a:solidFill>
                <a:schemeClr val="tx1"/>
              </a:solidFill>
              <a:latin typeface="Candara Light" panose="020E0502030303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578221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ru-RU" dirty="0" smtClean="0"/>
              <a:t>Студент</a:t>
            </a:r>
            <a:r>
              <a:rPr lang="en-US" dirty="0" smtClean="0"/>
              <a:t>: </a:t>
            </a:r>
            <a:r>
              <a:rPr lang="ru-RU" dirty="0" smtClean="0"/>
              <a:t>Нгуен Санг Фыок</a:t>
            </a:r>
          </a:p>
          <a:p>
            <a:pPr algn="l"/>
            <a:r>
              <a:rPr lang="ru-RU" dirty="0" smtClean="0"/>
              <a:t>Группа </a:t>
            </a:r>
            <a:r>
              <a:rPr lang="en-US" dirty="0" smtClean="0"/>
              <a:t> </a:t>
            </a:r>
            <a:r>
              <a:rPr lang="ru-RU" dirty="0" smtClean="0"/>
              <a:t>ИУ7И-</a:t>
            </a:r>
            <a:r>
              <a:rPr lang="en-US" dirty="0" smtClean="0"/>
              <a:t>6</a:t>
            </a:r>
            <a:r>
              <a:rPr lang="ru-RU" dirty="0" smtClean="0"/>
              <a:t>6Б</a:t>
            </a:r>
            <a:endParaRPr lang="en-US" dirty="0" smtClean="0"/>
          </a:p>
          <a:p>
            <a:r>
              <a:rPr lang="ru-RU" dirty="0" smtClean="0"/>
              <a:t>Руководитель</a:t>
            </a:r>
            <a:r>
              <a:rPr lang="ru-RU"/>
              <a:t>	</a:t>
            </a:r>
            <a:r>
              <a:rPr lang="ru-RU" smtClean="0"/>
              <a:t>Русакова </a:t>
            </a:r>
            <a:r>
              <a:rPr lang="ru-RU" dirty="0"/>
              <a:t>З.Н. </a:t>
            </a:r>
            <a:endParaRPr lang="en-US" dirty="0"/>
          </a:p>
          <a:p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76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733" y="1585792"/>
            <a:ext cx="9439698" cy="479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4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022" y="1437310"/>
            <a:ext cx="8007667" cy="525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0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" y="281114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" sz="6600" dirty="0" smtClean="0"/>
              <a:t>Спасибо за внимание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90755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" b="1" dirty="0" smtClean="0"/>
              <a:t>Цель работы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Целью </a:t>
            </a:r>
            <a:r>
              <a:rPr lang="ru-RU" dirty="0" smtClean="0"/>
              <a:t>проекта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ru-RU" dirty="0"/>
              <a:t>реализовать веб-приложение популярного туристического направления  с возможностью фильтра по городом и по категориям </a:t>
            </a:r>
            <a:r>
              <a:rPr lang="ru-RU" dirty="0" smtClean="0"/>
              <a:t>, </a:t>
            </a:r>
            <a:r>
              <a:rPr lang="ru-RU" dirty="0"/>
              <a:t>оценки и комментарий собственного опыта.</a:t>
            </a:r>
            <a:r>
              <a:rPr lang="ru-RU" dirty="0" smtClean="0"/>
              <a:t>.</a:t>
            </a:r>
            <a:endParaRPr lang="en-US" dirty="0"/>
          </a:p>
          <a:p>
            <a:r>
              <a:rPr lang="ru-RU" dirty="0"/>
              <a:t>Чтобы достигнуть поставленной цели, требуется решить следующие </a:t>
            </a:r>
            <a:r>
              <a:rPr lang="ru-RU" dirty="0" smtClean="0"/>
              <a:t>задачи</a:t>
            </a:r>
            <a:r>
              <a:rPr lang="en-US" dirty="0" smtClean="0"/>
              <a:t>:</a:t>
            </a:r>
          </a:p>
          <a:p>
            <a:pPr lvl="1"/>
            <a:r>
              <a:rPr lang="ru-RU" dirty="0"/>
              <a:t>выбрать язык программирования, фреймворк для создания веб-сервера;</a:t>
            </a:r>
            <a:endParaRPr lang="en-US" sz="1000" dirty="0"/>
          </a:p>
          <a:p>
            <a:pPr lvl="1"/>
            <a:r>
              <a:rPr lang="ru-RU" dirty="0"/>
              <a:t>выбрать </a:t>
            </a:r>
            <a:r>
              <a:rPr lang="en-US" dirty="0"/>
              <a:t>CSS</a:t>
            </a:r>
            <a:r>
              <a:rPr lang="ru-RU" dirty="0"/>
              <a:t> библиотеку для разработки адаптивного интерфейса</a:t>
            </a:r>
            <a:r>
              <a:rPr lang="ru-RU" dirty="0" smtClean="0"/>
              <a:t>;</a:t>
            </a:r>
            <a:r>
              <a:rPr lang="en-US" dirty="0" smtClean="0"/>
              <a:t>	</a:t>
            </a:r>
            <a:endParaRPr lang="en-US" sz="1000" dirty="0"/>
          </a:p>
          <a:p>
            <a:pPr lvl="1"/>
            <a:r>
              <a:rPr lang="ru-RU" dirty="0"/>
              <a:t>выбрать базу данных для хранения информации и </a:t>
            </a:r>
            <a:r>
              <a:rPr lang="en-US" dirty="0"/>
              <a:t>API</a:t>
            </a:r>
            <a:r>
              <a:rPr lang="ru-RU" dirty="0"/>
              <a:t> (</a:t>
            </a:r>
            <a:r>
              <a:rPr lang="en-US" dirty="0"/>
              <a:t>Application Programming Interface</a:t>
            </a:r>
            <a:r>
              <a:rPr lang="ru-RU" dirty="0"/>
              <a:t>) для выбранной базы данных;</a:t>
            </a:r>
            <a:endParaRPr lang="en-US" sz="1000" dirty="0"/>
          </a:p>
          <a:p>
            <a:pPr lvl="1"/>
            <a:r>
              <a:rPr lang="ru-RU" dirty="0"/>
              <a:t>спроектировать и разработать базу данных;</a:t>
            </a:r>
            <a:endParaRPr lang="en-US" sz="1000" dirty="0"/>
          </a:p>
          <a:p>
            <a:pPr lvl="1"/>
            <a:r>
              <a:rPr lang="ru-RU" dirty="0"/>
              <a:t>спроектировать и разработать веб-приложение с помощью выбранных технологий;</a:t>
            </a:r>
            <a:endParaRPr lang="en-US" sz="1000" dirty="0"/>
          </a:p>
          <a:p>
            <a:pPr lvl="1"/>
            <a:r>
              <a:rPr lang="ru-RU" dirty="0"/>
              <a:t>разработать гибкий интерфейс для созданного веб-приложения;</a:t>
            </a:r>
            <a:endParaRPr lang="en-US" sz="1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91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Формализация </a:t>
            </a:r>
            <a:r>
              <a:rPr lang="ru-RU" b="1" dirty="0"/>
              <a:t>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757616" cy="4351338"/>
          </a:xfrm>
        </p:spPr>
        <p:txBody>
          <a:bodyPr/>
          <a:lstStyle/>
          <a:p>
            <a:r>
              <a:rPr lang="ru-RU" dirty="0"/>
              <a:t>База данных должна хранить информацию о:</a:t>
            </a:r>
            <a:endParaRPr lang="en-US" dirty="0"/>
          </a:p>
          <a:p>
            <a:pPr lvl="1"/>
            <a:r>
              <a:rPr lang="ru-RU" dirty="0"/>
              <a:t>Местях</a:t>
            </a:r>
            <a:r>
              <a:rPr lang="ru-RU" dirty="0" smtClean="0"/>
              <a:t>;</a:t>
            </a:r>
            <a:r>
              <a:rPr lang="en-US" dirty="0" smtClean="0"/>
              <a:t>	</a:t>
            </a:r>
            <a:endParaRPr lang="en-US" dirty="0"/>
          </a:p>
          <a:p>
            <a:pPr lvl="1"/>
            <a:r>
              <a:rPr lang="ru-RU" dirty="0"/>
              <a:t>Изображениях;</a:t>
            </a:r>
            <a:endParaRPr lang="en-US" dirty="0"/>
          </a:p>
          <a:p>
            <a:pPr lvl="1"/>
            <a:r>
              <a:rPr lang="ru-RU" dirty="0"/>
              <a:t>Комментариях;</a:t>
            </a:r>
            <a:endParaRPr lang="en-US" dirty="0"/>
          </a:p>
          <a:p>
            <a:pPr lvl="1"/>
            <a:r>
              <a:rPr lang="ru-RU" dirty="0"/>
              <a:t>Учетной записи пользователя.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093955"/>
              </p:ext>
            </p:extLst>
          </p:nvPr>
        </p:nvGraphicFramePr>
        <p:xfrm>
          <a:off x="4399005" y="1853248"/>
          <a:ext cx="7224789" cy="29180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49637">
                  <a:extLst>
                    <a:ext uri="{9D8B030D-6E8A-4147-A177-3AD203B41FA5}">
                      <a16:colId xmlns:a16="http://schemas.microsoft.com/office/drawing/2014/main" val="782866558"/>
                    </a:ext>
                  </a:extLst>
                </a:gridCol>
                <a:gridCol w="5175152">
                  <a:extLst>
                    <a:ext uri="{9D8B030D-6E8A-4147-A177-3AD203B41FA5}">
                      <a16:colId xmlns:a16="http://schemas.microsoft.com/office/drawing/2014/main" val="480246107"/>
                    </a:ext>
                  </a:extLst>
                </a:gridCol>
              </a:tblGrid>
              <a:tr h="473622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Категория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Сведения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9800292"/>
                  </a:ext>
                </a:extLst>
              </a:tr>
              <a:tr h="947671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1. место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Название, тип(ресторан/ достопримечательность/итд), местоположение, Веб-сайт, адрес, номер телефона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4818230"/>
                  </a:ext>
                </a:extLst>
              </a:tr>
              <a:tr h="473622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90880" algn="l"/>
                        </a:tabLst>
                      </a:pPr>
                      <a:r>
                        <a:rPr lang="ru-RU" sz="1400">
                          <a:effectLst/>
                        </a:rPr>
                        <a:t>2. изображение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Ссылка</a:t>
                      </a:r>
                      <a:r>
                        <a:rPr lang="en-US" sz="1400" dirty="0">
                          <a:effectLst/>
                        </a:rPr>
                        <a:t>, </a:t>
                      </a:r>
                      <a:r>
                        <a:rPr lang="ru-RU" sz="1400" dirty="0" smtClean="0">
                          <a:effectLst/>
                        </a:rPr>
                        <a:t>тип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246042"/>
                  </a:ext>
                </a:extLst>
              </a:tr>
              <a:tr h="473622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44220" algn="l"/>
                        </a:tabLst>
                      </a:pPr>
                      <a:r>
                        <a:rPr lang="ru-RU" sz="1400">
                          <a:effectLst/>
                        </a:rPr>
                        <a:t>3. комментарий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19730" algn="r"/>
                        </a:tabLst>
                      </a:pPr>
                      <a:r>
                        <a:rPr lang="ru-RU" sz="1400" dirty="0">
                          <a:effectLst/>
                        </a:rPr>
                        <a:t>Содержание, автор, место, 	дата </a:t>
                      </a:r>
                      <a:r>
                        <a:rPr lang="ru-RU" sz="1400" dirty="0" smtClean="0">
                          <a:effectLst/>
                        </a:rPr>
                        <a:t>публикации</a:t>
                      </a:r>
                      <a:r>
                        <a:rPr lang="en-US" sz="1400" dirty="0" smtClean="0">
                          <a:effectLst/>
                        </a:rPr>
                        <a:t>.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dirty="0" err="1" smtClean="0">
                          <a:effectLst/>
                        </a:rPr>
                        <a:t>рейтинг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4082775"/>
                  </a:ext>
                </a:extLst>
              </a:tr>
              <a:tr h="54956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4. Пользователь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Имя, логин, адрес почты, аватар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541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79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Типы пользователей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763841"/>
            <a:ext cx="3770870" cy="4351338"/>
          </a:xfrm>
        </p:spPr>
        <p:txBody>
          <a:bodyPr/>
          <a:lstStyle/>
          <a:p>
            <a:r>
              <a:rPr lang="ru-RU" dirty="0"/>
              <a:t>В системе </a:t>
            </a:r>
            <a:r>
              <a:rPr lang="ru-RU" b="1" dirty="0"/>
              <a:t>3 типа </a:t>
            </a:r>
            <a:r>
              <a:rPr lang="ru-RU" b="1" dirty="0" smtClean="0"/>
              <a:t>пользователей:</a:t>
            </a:r>
            <a:endParaRPr lang="en-US" b="1" dirty="0"/>
          </a:p>
          <a:p>
            <a:pPr lvl="1"/>
            <a:r>
              <a:rPr lang="ru-RU" dirty="0" smtClean="0"/>
              <a:t>неавторизованный </a:t>
            </a:r>
            <a:r>
              <a:rPr lang="ru-RU" dirty="0"/>
              <a:t>(гость</a:t>
            </a:r>
            <a:r>
              <a:rPr lang="ru-RU" dirty="0" smtClean="0"/>
              <a:t>);</a:t>
            </a:r>
            <a:endParaRPr lang="en-US" dirty="0"/>
          </a:p>
          <a:p>
            <a:pPr lvl="1"/>
            <a:r>
              <a:rPr lang="ru-RU" dirty="0" smtClean="0"/>
              <a:t>авторизованный;</a:t>
            </a:r>
            <a:endParaRPr lang="en-US" dirty="0"/>
          </a:p>
          <a:p>
            <a:pPr lvl="1"/>
            <a:r>
              <a:rPr lang="ru-RU" dirty="0" smtClean="0"/>
              <a:t>администратор </a:t>
            </a:r>
            <a:r>
              <a:rPr lang="ru-RU" dirty="0"/>
              <a:t>(модератор). </a:t>
            </a:r>
            <a:br>
              <a:rPr lang="ru-RU" dirty="0"/>
            </a:b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070" y="1279816"/>
            <a:ext cx="7327977" cy="512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45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ER </a:t>
            </a:r>
            <a:r>
              <a:rPr lang="ru-RU" b="1" dirty="0" smtClean="0"/>
              <a:t>модель</a:t>
            </a:r>
            <a:r>
              <a:rPr lang="en-US" b="1" dirty="0" smtClean="0"/>
              <a:t> </a:t>
            </a:r>
            <a:r>
              <a:rPr lang="ru-RU" b="1" dirty="0" smtClean="0"/>
              <a:t>базы </a:t>
            </a:r>
            <a:r>
              <a:rPr lang="ru-RU" b="1" dirty="0"/>
              <a:t>данных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536" y="1415877"/>
            <a:ext cx="7346092" cy="5039761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56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Выбор технологического стека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323" y="2485405"/>
            <a:ext cx="8946541" cy="4195481"/>
          </a:xfrm>
        </p:spPr>
        <p:txBody>
          <a:bodyPr/>
          <a:lstStyle/>
          <a:p>
            <a:r>
              <a:rPr lang="ru-RU" dirty="0"/>
              <a:t>ЯП Python3</a:t>
            </a:r>
            <a:r>
              <a:rPr lang="ru-RU" dirty="0" smtClean="0"/>
              <a:t>:</a:t>
            </a:r>
            <a:endParaRPr lang="ru-RU" dirty="0"/>
          </a:p>
          <a:p>
            <a:pPr lvl="1"/>
            <a:r>
              <a:rPr lang="ru-RU" dirty="0"/>
              <a:t>наличие опыта работы; </a:t>
            </a:r>
            <a:endParaRPr lang="en-US" dirty="0"/>
          </a:p>
          <a:p>
            <a:pPr lvl="1"/>
            <a:r>
              <a:rPr lang="ru-RU" dirty="0" smtClean="0"/>
              <a:t>популярен </a:t>
            </a:r>
            <a:r>
              <a:rPr lang="ru-RU" dirty="0"/>
              <a:t>для web </a:t>
            </a:r>
            <a:r>
              <a:rPr lang="ru-RU" dirty="0" smtClean="0"/>
              <a:t>приложений</a:t>
            </a:r>
            <a:r>
              <a:rPr lang="en-US" dirty="0" smtClean="0"/>
              <a:t> (Django)</a:t>
            </a:r>
            <a:r>
              <a:rPr lang="ru-RU" dirty="0" smtClean="0"/>
              <a:t>;</a:t>
            </a:r>
            <a:endParaRPr lang="ru-RU" dirty="0"/>
          </a:p>
          <a:p>
            <a:r>
              <a:rPr lang="ru-RU" dirty="0"/>
              <a:t>Среда разработки PyCharm</a:t>
            </a:r>
            <a:r>
              <a:rPr lang="ru-RU" dirty="0" smtClean="0"/>
              <a:t>:</a:t>
            </a:r>
            <a:endParaRPr lang="ru-RU" dirty="0"/>
          </a:p>
          <a:p>
            <a:pPr lvl="1"/>
            <a:r>
              <a:rPr lang="ru-RU" dirty="0"/>
              <a:t>Бесплатна в пользовании студентами</a:t>
            </a:r>
          </a:p>
          <a:p>
            <a:pPr lvl="1"/>
            <a:r>
              <a:rPr lang="ru-RU" dirty="0"/>
              <a:t>Множество удобств, которые облегчают процесс написания и отладки </a:t>
            </a:r>
            <a:r>
              <a:rPr lang="ru-RU" dirty="0" smtClean="0"/>
              <a:t>кода</a:t>
            </a:r>
            <a:endParaRPr lang="en-US" dirty="0" smtClean="0"/>
          </a:p>
          <a:p>
            <a:r>
              <a:rPr lang="en" dirty="0" smtClean="0"/>
              <a:t>СУБД Sqlite: </a:t>
            </a:r>
          </a:p>
          <a:p>
            <a:pPr lvl="1"/>
            <a:r>
              <a:rPr lang="ru-RU" dirty="0"/>
              <a:t>отличная альтернатива для разработки приложений, которые в основном предназначены только для чтения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98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67" y="1470453"/>
            <a:ext cx="8951667" cy="5058779"/>
          </a:xfrm>
        </p:spPr>
      </p:pic>
    </p:spTree>
    <p:extLst>
      <p:ext uri="{BB962C8B-B14F-4D97-AF65-F5344CB8AC3E}">
        <p14:creationId xmlns:p14="http://schemas.microsoft.com/office/powerpoint/2010/main" val="263838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956" y="1535036"/>
            <a:ext cx="9943066" cy="486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75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0" y="1551215"/>
            <a:ext cx="10079555" cy="496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01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86</TotalTime>
  <Words>267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Candara Light</vt:lpstr>
      <vt:lpstr>Century Gothic</vt:lpstr>
      <vt:lpstr>Times New Roman</vt:lpstr>
      <vt:lpstr>Wingdings 3</vt:lpstr>
      <vt:lpstr>Ion</vt:lpstr>
      <vt:lpstr>Курсовой проект по “Базам Данных”</vt:lpstr>
      <vt:lpstr>Цель работы</vt:lpstr>
      <vt:lpstr>Формализация данных</vt:lpstr>
      <vt:lpstr>Типы пользователей</vt:lpstr>
      <vt:lpstr>ER модель базы данных</vt:lpstr>
      <vt:lpstr>Выбор технологического стека</vt:lpstr>
      <vt:lpstr>Интерфейс</vt:lpstr>
      <vt:lpstr>Интерфейс</vt:lpstr>
      <vt:lpstr>Интерфейс</vt:lpstr>
      <vt:lpstr>Интерфейс</vt:lpstr>
      <vt:lpstr>Интерфейс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по “компьютерной графике”</dc:title>
  <dc:creator>Nguyen Sang</dc:creator>
  <cp:lastModifiedBy>Nguyen Sang</cp:lastModifiedBy>
  <cp:revision>9</cp:revision>
  <dcterms:created xsi:type="dcterms:W3CDTF">2020-12-27T19:09:46Z</dcterms:created>
  <dcterms:modified xsi:type="dcterms:W3CDTF">2021-10-02T10:43:27Z</dcterms:modified>
</cp:coreProperties>
</file>