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6" r:id="rId4"/>
    <p:sldId id="259" r:id="rId5"/>
    <p:sldId id="264" r:id="rId6"/>
    <p:sldId id="263" r:id="rId7"/>
    <p:sldId id="268" r:id="rId8"/>
    <p:sldId id="271" r:id="rId9"/>
    <p:sldId id="265" r:id="rId10"/>
    <p:sldId id="267" r:id="rId11"/>
    <p:sldId id="258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tj.mirea.ru/upload/medialibrary/941/02-kudj.pdf" TargetMode="External"/><Relationship Id="rId2" Type="http://schemas.openxmlformats.org/officeDocument/2006/relationships/hyperlink" Target="http://bigor.bmstu.ru/?cnt/?doc=110_Simul/3018.mod/?cou=140_CADedu/CAD.co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sitory.vnu.edu.vn/bitstream/VNU_123/8349/1/01050001007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kif.pereslavl.ru/psi-info/psi/psi-publications/e-book-2004/e-book/1-4/02-Lomazova-Vlozhennye-seti-p-337.pdf" TargetMode="External"/><Relationship Id="rId2" Type="http://schemas.openxmlformats.org/officeDocument/2006/relationships/hyperlink" Target="http://31.186.81.235:8080/api/files/view/1489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61299505_Development_of_smart_house_system_model_based_on_colored_Petri_nets" TargetMode="External"/><Relationship Id="rId5" Type="http://schemas.openxmlformats.org/officeDocument/2006/relationships/hyperlink" Target="https://www.researchgate.net/publication/220444866_Nested_Petri_Nets_Multi-level_and_Recursive_Systems" TargetMode="External"/><Relationship Id="rId4" Type="http://schemas.openxmlformats.org/officeDocument/2006/relationships/hyperlink" Target="https://www.researchgate.net/publication/264732214_Vlozennye_seti_Petri_modelirovanie_i_analiz_raspredelennyh_sistem_s_obektnoj_strukturo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730/1/012001/pdf" TargetMode="External"/><Relationship Id="rId2" Type="http://schemas.openxmlformats.org/officeDocument/2006/relationships/hyperlink" Target="https://ieeexplore.ieee.org/stamp/stamp.jsp?tp=&amp;arnumber=8098803&amp;tag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uchkor.ru/pubs/elementy-sistemy-domashney-avtomatizatsii-587d36815f1be77c40d590f9" TargetMode="External"/><Relationship Id="rId5" Type="http://schemas.openxmlformats.org/officeDocument/2006/relationships/hyperlink" Target="https://www.researchgate.net/publication/312597485_Development_of_a_System_Model_for_Home_Automation" TargetMode="External"/><Relationship Id="rId4" Type="http://schemas.openxmlformats.org/officeDocument/2006/relationships/hyperlink" Target="https://www.researchgate.net/publication/321612848_Transactions_on_Petri_Nets_and_Other_Models_of_Concurrency_I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dirty="0"/>
              <a:t>Научно-исследовательская работа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 </a:t>
            </a:r>
            <a:r>
              <a:rPr lang="ru-RU" dirty="0" smtClean="0"/>
              <a:t>Нгуен</a:t>
            </a:r>
            <a:r>
              <a:rPr lang="en-US" dirty="0" smtClean="0"/>
              <a:t> </a:t>
            </a:r>
            <a:r>
              <a:rPr lang="ru-RU" dirty="0" smtClean="0"/>
              <a:t>Фыок</a:t>
            </a:r>
            <a:r>
              <a:rPr lang="en-US" dirty="0" smtClean="0"/>
              <a:t> </a:t>
            </a:r>
            <a:r>
              <a:rPr lang="ru-RU" dirty="0" smtClean="0"/>
              <a:t>Санг </a:t>
            </a:r>
            <a:endParaRPr lang="en-US" dirty="0" smtClean="0"/>
          </a:p>
          <a:p>
            <a:r>
              <a:rPr lang="ru-RU" dirty="0" smtClean="0"/>
              <a:t>Группа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ИУ7И-</a:t>
            </a:r>
            <a:r>
              <a:rPr lang="en-US" dirty="0"/>
              <a:t>7</a:t>
            </a:r>
            <a:r>
              <a:rPr lang="ru-RU" dirty="0" smtClean="0"/>
              <a:t>6Б</a:t>
            </a:r>
            <a:endParaRPr lang="en-US" dirty="0" smtClean="0"/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</a:t>
            </a:r>
            <a:r>
              <a:rPr lang="en-US" dirty="0" smtClean="0"/>
              <a:t>.</a:t>
            </a:r>
            <a:r>
              <a:rPr lang="ru-RU" dirty="0" smtClean="0"/>
              <a:t>В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</a:t>
            </a:r>
            <a:r>
              <a:rPr lang="en-US" b="1" dirty="0"/>
              <a:t>a</a:t>
            </a:r>
            <a:r>
              <a:rPr lang="ru-RU" b="1" dirty="0"/>
              <a:t> умного дома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Умного дома также должна включать</a:t>
            </a:r>
            <a:endParaRPr lang="en-US" dirty="0"/>
          </a:p>
          <a:p>
            <a:pPr lvl="0"/>
            <a:r>
              <a:rPr lang="ru-RU" dirty="0"/>
              <a:t>Удаленное управление умным домом;</a:t>
            </a:r>
            <a:endParaRPr lang="en-US" dirty="0"/>
          </a:p>
          <a:p>
            <a:pPr lvl="0"/>
            <a:r>
              <a:rPr lang="ru-RU" dirty="0"/>
              <a:t>Внутренний модуль управления умным домом;</a:t>
            </a:r>
            <a:endParaRPr lang="en-US" dirty="0"/>
          </a:p>
          <a:p>
            <a:pPr lvl="0"/>
            <a:r>
              <a:rPr lang="ru-RU" dirty="0"/>
              <a:t>Модуль центрального управления;</a:t>
            </a:r>
            <a:endParaRPr lang="en-US" dirty="0"/>
          </a:p>
          <a:p>
            <a:pPr lvl="0"/>
            <a:r>
              <a:rPr lang="ru-RU" dirty="0"/>
              <a:t>Контроллеры подсистем Умного дома.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ru-RU" dirty="0"/>
              <a:t>Питерсон Дж. - Теория сетей Петри и моделирование </a:t>
            </a:r>
            <a:r>
              <a:rPr lang="ru-RU" dirty="0" smtClean="0"/>
              <a:t>систем</a:t>
            </a:r>
            <a:r>
              <a:rPr lang="en-US" dirty="0" smtClean="0"/>
              <a:t>, </a:t>
            </a:r>
            <a:r>
              <a:rPr lang="ru-RU" dirty="0" smtClean="0"/>
              <a:t>стр</a:t>
            </a:r>
            <a:r>
              <a:rPr lang="en-US" dirty="0" smtClean="0"/>
              <a:t>. 15-34.</a:t>
            </a:r>
          </a:p>
          <a:p>
            <a:r>
              <a:rPr lang="en-US" dirty="0" smtClean="0"/>
              <a:t>2. </a:t>
            </a:r>
            <a:r>
              <a:rPr lang="ru-RU" dirty="0"/>
              <a:t>Учебный курс МГТУ им. Баумана “Основы САПР. Моделирование”. Сети Петри. Анализ сетей </a:t>
            </a:r>
            <a:r>
              <a:rPr lang="ru-RU" dirty="0" smtClean="0"/>
              <a:t>Петри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http://bigor.bmstu.ru/?cnt/?doc=110_Simul/3018.mod/?</a:t>
            </a:r>
            <a:r>
              <a:rPr lang="en-US" dirty="0" smtClean="0">
                <a:hlinkClick r:id="rId2"/>
              </a:rPr>
              <a:t>cou=140_CADedu/CAD.cou</a:t>
            </a:r>
            <a:r>
              <a:rPr lang="en-US" dirty="0" smtClean="0"/>
              <a:t> )</a:t>
            </a:r>
          </a:p>
          <a:p>
            <a:r>
              <a:rPr lang="en-US" dirty="0" smtClean="0"/>
              <a:t>3. </a:t>
            </a:r>
            <a:r>
              <a:rPr lang="ru-RU" dirty="0"/>
              <a:t>Вестник МГТУ МИРЭА 2015 №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/>
              <a:t>МОДЕЛИРОВАНИЕ С ИСПОЛЬЗОВАНИЕМ СЕТЕЙ </a:t>
            </a:r>
            <a:r>
              <a:rPr lang="ru-RU" dirty="0" smtClean="0"/>
              <a:t>ПЕТРИ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rtj.mirea.ru/upload/medialibrary/941/02-kudj.pdf</a:t>
            </a:r>
            <a:r>
              <a:rPr lang="en-US" dirty="0" smtClean="0"/>
              <a:t> )</a:t>
            </a:r>
          </a:p>
          <a:p>
            <a:r>
              <a:rPr lang="en-US" dirty="0" smtClean="0"/>
              <a:t>4. </a:t>
            </a:r>
            <a:r>
              <a:rPr lang="ru-RU" dirty="0"/>
              <a:t>Некоторые свойства сетей Петри и их </a:t>
            </a:r>
            <a:r>
              <a:rPr lang="ru-RU" dirty="0" smtClean="0"/>
              <a:t>приложения</a:t>
            </a:r>
            <a:r>
              <a:rPr lang="en-US" dirty="0" smtClean="0"/>
              <a:t> (</a:t>
            </a:r>
            <a:r>
              <a:rPr lang="ru-RU" dirty="0"/>
              <a:t>на вьетнамском </a:t>
            </a:r>
            <a:r>
              <a:rPr lang="ru-RU" dirty="0" smtClean="0"/>
              <a:t>языке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repository.vnu.edu.vn/bitstream/VNU_123/8349/1/01050001007.pdf</a:t>
            </a:r>
            <a:r>
              <a:rPr lang="en-US" dirty="0" smtClean="0"/>
              <a:t> )</a:t>
            </a:r>
          </a:p>
          <a:p>
            <a:r>
              <a:rPr lang="en-US" dirty="0" smtClean="0"/>
              <a:t>5. Course Software Modeling, </a:t>
            </a:r>
            <a:r>
              <a:rPr lang="en-US" i="1" dirty="0"/>
              <a:t>VNUHCM-University Of </a:t>
            </a:r>
            <a:r>
              <a:rPr lang="en-US" i="1" dirty="0" smtClean="0"/>
              <a:t>Science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0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6. AUTOMATION OF THE SMART HOUSE SYSTEM-LEVEL DESIGN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(</a:t>
            </a:r>
            <a:r>
              <a:rPr lang="en-US" dirty="0" smtClean="0"/>
              <a:t> </a:t>
            </a:r>
            <a:r>
              <a:rPr lang="en-US" i="1" u="sng" dirty="0">
                <a:hlinkClick r:id="rId2"/>
              </a:rPr>
              <a:t>http://31.186.81.235:8080/api/files/view/14898.pdf</a:t>
            </a:r>
            <a:r>
              <a:rPr lang="en-US" i="1" dirty="0"/>
              <a:t>)</a:t>
            </a:r>
            <a:endParaRPr lang="en-US" dirty="0"/>
          </a:p>
          <a:p>
            <a:r>
              <a:rPr lang="ru-RU" i="1" dirty="0"/>
              <a:t>7. Вложенные сети Петри и моделирование распределенных систем</a:t>
            </a:r>
            <a:endParaRPr lang="en-US" dirty="0"/>
          </a:p>
          <a:p>
            <a:pPr marL="400050" lvl="1" indent="0"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(</a:t>
            </a:r>
            <a:r>
              <a:rPr lang="en-US" i="1" u="sng" dirty="0">
                <a:hlinkClick r:id="rId3"/>
              </a:rPr>
              <a:t>http</a:t>
            </a:r>
            <a:r>
              <a:rPr lang="ru-RU" i="1" u="sng" dirty="0">
                <a:hlinkClick r:id="rId3"/>
              </a:rPr>
              <a:t>://</a:t>
            </a:r>
            <a:r>
              <a:rPr lang="en-US" i="1" u="sng" dirty="0" err="1">
                <a:hlinkClick r:id="rId3"/>
              </a:rPr>
              <a:t>skif</a:t>
            </a:r>
            <a:r>
              <a:rPr lang="ru-RU" i="1" u="sng" dirty="0">
                <a:hlinkClick r:id="rId3"/>
              </a:rPr>
              <a:t>.</a:t>
            </a:r>
            <a:r>
              <a:rPr lang="en-US" i="1" u="sng" dirty="0" err="1">
                <a:hlinkClick r:id="rId3"/>
              </a:rPr>
              <a:t>pereslavl</a:t>
            </a:r>
            <a:r>
              <a:rPr lang="ru-RU" i="1" u="sng" dirty="0">
                <a:hlinkClick r:id="rId3"/>
              </a:rPr>
              <a:t>.</a:t>
            </a:r>
            <a:r>
              <a:rPr lang="en-US" i="1" u="sng" dirty="0" err="1">
                <a:hlinkClick r:id="rId3"/>
              </a:rPr>
              <a:t>ru</a:t>
            </a:r>
            <a:r>
              <a:rPr lang="ru-RU" i="1" u="sng" dirty="0">
                <a:hlinkClick r:id="rId3"/>
              </a:rPr>
              <a:t>/</a:t>
            </a:r>
            <a:r>
              <a:rPr lang="en-US" i="1" u="sng" dirty="0">
                <a:hlinkClick r:id="rId3"/>
              </a:rPr>
              <a:t>psi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>
                <a:hlinkClick r:id="rId3"/>
              </a:rPr>
              <a:t>info</a:t>
            </a:r>
            <a:r>
              <a:rPr lang="ru-RU" i="1" u="sng" dirty="0">
                <a:hlinkClick r:id="rId3"/>
              </a:rPr>
              <a:t>/</a:t>
            </a:r>
            <a:r>
              <a:rPr lang="en-US" i="1" u="sng" dirty="0">
                <a:hlinkClick r:id="rId3"/>
              </a:rPr>
              <a:t>psi</a:t>
            </a:r>
            <a:r>
              <a:rPr lang="ru-RU" i="1" u="sng" dirty="0">
                <a:hlinkClick r:id="rId3"/>
              </a:rPr>
              <a:t>/</a:t>
            </a:r>
            <a:r>
              <a:rPr lang="en-US" i="1" u="sng" dirty="0">
                <a:hlinkClick r:id="rId3"/>
              </a:rPr>
              <a:t>psi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>
                <a:hlinkClick r:id="rId3"/>
              </a:rPr>
              <a:t>publications</a:t>
            </a:r>
            <a:r>
              <a:rPr lang="ru-RU" i="1" u="sng" dirty="0">
                <a:hlinkClick r:id="rId3"/>
              </a:rPr>
              <a:t>/</a:t>
            </a:r>
            <a:r>
              <a:rPr lang="en-US" i="1" u="sng" dirty="0">
                <a:hlinkClick r:id="rId3"/>
              </a:rPr>
              <a:t>e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>
                <a:hlinkClick r:id="rId3"/>
              </a:rPr>
              <a:t>book</a:t>
            </a:r>
            <a:r>
              <a:rPr lang="ru-RU" i="1" u="sng" dirty="0">
                <a:hlinkClick r:id="rId3"/>
              </a:rPr>
              <a:t>-2004/</a:t>
            </a:r>
            <a:r>
              <a:rPr lang="en-US" i="1" u="sng" dirty="0">
                <a:hlinkClick r:id="rId3"/>
              </a:rPr>
              <a:t>e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>
                <a:hlinkClick r:id="rId3"/>
              </a:rPr>
              <a:t>book</a:t>
            </a:r>
            <a:r>
              <a:rPr lang="ru-RU" i="1" u="sng" dirty="0" smtClean="0">
                <a:hlinkClick r:id="rId3"/>
              </a:rPr>
              <a:t>/1-4/02-</a:t>
            </a:r>
            <a:r>
              <a:rPr lang="en-US" i="1" u="sng" dirty="0" err="1" smtClean="0">
                <a:hlinkClick r:id="rId3"/>
              </a:rPr>
              <a:t>Lomazova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 err="1">
                <a:hlinkClick r:id="rId3"/>
              </a:rPr>
              <a:t>Vlozhennye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 err="1">
                <a:hlinkClick r:id="rId3"/>
              </a:rPr>
              <a:t>seti</a:t>
            </a:r>
            <a:r>
              <a:rPr lang="ru-RU" i="1" u="sng" dirty="0">
                <a:hlinkClick r:id="rId3"/>
              </a:rPr>
              <a:t>-</a:t>
            </a:r>
            <a:r>
              <a:rPr lang="en-US" i="1" u="sng" dirty="0">
                <a:hlinkClick r:id="rId3"/>
              </a:rPr>
              <a:t>p</a:t>
            </a:r>
            <a:r>
              <a:rPr lang="ru-RU" i="1" u="sng" dirty="0">
                <a:hlinkClick r:id="rId3"/>
              </a:rPr>
              <a:t>-337.</a:t>
            </a:r>
            <a:r>
              <a:rPr lang="en-US" i="1" u="sng" dirty="0">
                <a:hlinkClick r:id="rId3"/>
              </a:rPr>
              <a:t>pdf</a:t>
            </a:r>
            <a:r>
              <a:rPr lang="ru-RU" i="1" dirty="0"/>
              <a:t>)</a:t>
            </a:r>
            <a:endParaRPr lang="en-US" dirty="0"/>
          </a:p>
          <a:p>
            <a:r>
              <a:rPr lang="ru-RU" i="1" dirty="0"/>
              <a:t>8. Вложенные сети Петри: моделирование и анализ распределенных систем с объектной структурой</a:t>
            </a:r>
            <a:endParaRPr lang="en-US" dirty="0"/>
          </a:p>
          <a:p>
            <a:pPr marL="400050" lvl="1" indent="0">
              <a:buNone/>
            </a:pPr>
            <a:r>
              <a:rPr lang="ru-RU" i="1" dirty="0"/>
              <a:t>(</a:t>
            </a:r>
            <a:r>
              <a:rPr lang="en-US" i="1" u="sng" dirty="0">
                <a:hlinkClick r:id="rId4"/>
              </a:rPr>
              <a:t>https</a:t>
            </a:r>
            <a:r>
              <a:rPr lang="ru-RU" i="1" u="sng" dirty="0">
                <a:hlinkClick r:id="rId4"/>
              </a:rPr>
              <a:t>://</a:t>
            </a:r>
            <a:r>
              <a:rPr lang="en-US" i="1" u="sng" dirty="0">
                <a:hlinkClick r:id="rId4"/>
              </a:rPr>
              <a:t>www</a:t>
            </a:r>
            <a:r>
              <a:rPr lang="ru-RU" i="1" u="sng" dirty="0">
                <a:hlinkClick r:id="rId4"/>
              </a:rPr>
              <a:t>.</a:t>
            </a:r>
            <a:r>
              <a:rPr lang="en-US" i="1" u="sng" dirty="0" err="1">
                <a:hlinkClick r:id="rId4"/>
              </a:rPr>
              <a:t>researchgate</a:t>
            </a:r>
            <a:r>
              <a:rPr lang="ru-RU" i="1" u="sng" dirty="0">
                <a:hlinkClick r:id="rId4"/>
              </a:rPr>
              <a:t>.</a:t>
            </a:r>
            <a:r>
              <a:rPr lang="en-US" i="1" u="sng" dirty="0">
                <a:hlinkClick r:id="rId4"/>
              </a:rPr>
              <a:t>net</a:t>
            </a:r>
            <a:r>
              <a:rPr lang="ru-RU" i="1" u="sng" dirty="0">
                <a:hlinkClick r:id="rId4"/>
              </a:rPr>
              <a:t>/</a:t>
            </a:r>
            <a:r>
              <a:rPr lang="en-US" i="1" u="sng" dirty="0">
                <a:hlinkClick r:id="rId4"/>
              </a:rPr>
              <a:t>publication</a:t>
            </a:r>
            <a:r>
              <a:rPr lang="ru-RU" i="1" u="sng" dirty="0">
                <a:hlinkClick r:id="rId4"/>
              </a:rPr>
              <a:t>/264732214_</a:t>
            </a:r>
            <a:r>
              <a:rPr lang="en-US" i="1" u="sng" dirty="0" err="1">
                <a:hlinkClick r:id="rId4"/>
              </a:rPr>
              <a:t>Vlozennye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seti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>
                <a:hlinkClick r:id="rId4"/>
              </a:rPr>
              <a:t>Petri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modelirovanie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i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analiz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raspredelennyh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sistem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>
                <a:hlinkClick r:id="rId4"/>
              </a:rPr>
              <a:t>s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obektnoj</a:t>
            </a:r>
            <a:r>
              <a:rPr lang="ru-RU" i="1" u="sng" dirty="0">
                <a:hlinkClick r:id="rId4"/>
              </a:rPr>
              <a:t>_</a:t>
            </a:r>
            <a:r>
              <a:rPr lang="en-US" i="1" u="sng" dirty="0" err="1">
                <a:hlinkClick r:id="rId4"/>
              </a:rPr>
              <a:t>strukturoj</a:t>
            </a:r>
            <a:r>
              <a:rPr lang="ru-RU" i="1" dirty="0"/>
              <a:t>)</a:t>
            </a:r>
            <a:endParaRPr lang="en-US" dirty="0"/>
          </a:p>
          <a:p>
            <a:r>
              <a:rPr lang="en-US" i="1" dirty="0"/>
              <a:t>9. Nested Petri Nets: Multi-level and Recursive Systems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5"/>
              </a:rPr>
              <a:t>https://www.researchgate.net/publication/220444866_Nested_Petri_Nets_Multi-level_and_Recursive_Systems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/>
              <a:t>10. Development of smart house system model based on colored Petri nets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6"/>
              </a:rPr>
              <a:t>https://www.researchgate.net/publication/261299505_Development_of_smart_house_system_model_based_on_colored_Petri_nets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1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11. Method of development Smart-House–Systems Models, based on Petri-Markov Nets, and extended by functional components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2"/>
              </a:rPr>
              <a:t>https://ieeexplore.ieee.org/stamp/stamp.jsp?tp=&amp;arnumber=8098803&amp;tag=1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/>
              <a:t>12. Intelligent distributed module for local control of lighting and electrical outlets in a home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3"/>
              </a:rPr>
              <a:t>https://iopscience.iop.org/article/10.1088/1742-6596/1730/1/012001/pdf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/>
              <a:t>13. Transactions on Petri Nets and Other Models of Concurrency IX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4"/>
              </a:rPr>
              <a:t>https://www.researchgate.net/publication/321612848_Transactions_on_Petri_Nets_and_Other_Models_of_Concurrency_IX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/>
              <a:t>14. Development of a System Model for Home Automation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5"/>
              </a:rPr>
              <a:t>https://www.researchgate.net/publication/312597485_Development_of_a_System_Model_for_Home_Automation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/>
              <a:t>15. </a:t>
            </a:r>
            <a:r>
              <a:rPr lang="en-US" i="1" dirty="0" err="1"/>
              <a:t>Элементы</a:t>
            </a:r>
            <a:r>
              <a:rPr lang="en-US" i="1" dirty="0"/>
              <a:t> </a:t>
            </a:r>
            <a:r>
              <a:rPr lang="en-US" i="1" dirty="0" err="1"/>
              <a:t>системы</a:t>
            </a:r>
            <a:r>
              <a:rPr lang="en-US" i="1" dirty="0"/>
              <a:t> </a:t>
            </a:r>
            <a:r>
              <a:rPr lang="en-US" i="1" dirty="0" err="1"/>
              <a:t>домашней</a:t>
            </a:r>
            <a:r>
              <a:rPr lang="en-US" i="1" dirty="0"/>
              <a:t> </a:t>
            </a:r>
            <a:r>
              <a:rPr lang="en-US" i="1" dirty="0" err="1"/>
              <a:t>автоматизации</a:t>
            </a:r>
            <a:endParaRPr lang="en-US" dirty="0"/>
          </a:p>
          <a:p>
            <a:pPr marL="400050" lvl="1" indent="0">
              <a:buNone/>
            </a:pPr>
            <a:r>
              <a:rPr lang="en-US" i="1" dirty="0"/>
              <a:t>(</a:t>
            </a:r>
            <a:r>
              <a:rPr lang="en-US" i="1" u="sng" dirty="0">
                <a:hlinkClick r:id="rId6"/>
              </a:rPr>
              <a:t>https://nauchkor.ru/pubs/elementy-sistemy-domashney-avtomatizatsii-587d36815f1be77c40d590f9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9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 smtClean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338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458" y="669325"/>
            <a:ext cx="8825658" cy="1072978"/>
          </a:xfrm>
        </p:spPr>
        <p:txBody>
          <a:bodyPr/>
          <a:lstStyle/>
          <a:p>
            <a:r>
              <a:rPr lang="ru-RU" sz="2800" dirty="0" smtClean="0"/>
              <a:t>Тема</a:t>
            </a:r>
            <a:r>
              <a:rPr lang="en-US" sz="2800" dirty="0" smtClean="0"/>
              <a:t>: </a:t>
            </a:r>
            <a:r>
              <a:rPr lang="ru-RU" sz="2800" dirty="0"/>
              <a:t>Моделирование программного обеспечения на основе сетей Петри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76" y="2273643"/>
            <a:ext cx="10349186" cy="2747319"/>
          </a:xfrm>
        </p:spPr>
        <p:txBody>
          <a:bodyPr>
            <a:noAutofit/>
          </a:bodyPr>
          <a:lstStyle/>
          <a:p>
            <a:r>
              <a:rPr lang="ru-RU" b="1" i="1" cap="none" dirty="0" smtClean="0"/>
              <a:t>Цель работы: </a:t>
            </a:r>
            <a:r>
              <a:rPr lang="ru-RU" i="1" cap="none" dirty="0" smtClean="0"/>
              <a:t>моделирование на основе сети петри программного </a:t>
            </a:r>
            <a:r>
              <a:rPr lang="ru-RU" i="1" cap="none" dirty="0" smtClean="0"/>
              <a:t>обеспечения</a:t>
            </a:r>
            <a:r>
              <a:rPr lang="en-US" i="1" cap="none" dirty="0" smtClean="0"/>
              <a:t>.</a:t>
            </a:r>
            <a:endParaRPr lang="en-US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37798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Требуется решить следующие задачи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Изучение сетей Петри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Изучение классификации сетей Петри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Изучение сетей Петри высокого уровня и Вложенных сетей Петри;</a:t>
            </a:r>
            <a:endParaRPr lang="en-US" dirty="0"/>
          </a:p>
          <a:p>
            <a:pPr lvl="1"/>
            <a:r>
              <a:rPr lang="ru-RU" dirty="0"/>
              <a:t>Разработка объектов программного обеспечения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7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ети</a:t>
            </a:r>
            <a:r>
              <a:rPr lang="en-US" b="1" dirty="0" smtClean="0"/>
              <a:t> </a:t>
            </a:r>
            <a:r>
              <a:rPr lang="en-US" b="1" dirty="0" err="1"/>
              <a:t>Петри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2" y="2052918"/>
            <a:ext cx="8946541" cy="4195481"/>
          </a:xfrm>
        </p:spPr>
        <p:txBody>
          <a:bodyPr/>
          <a:lstStyle/>
          <a:p>
            <a:r>
              <a:rPr lang="en-US" dirty="0" smtClean="0"/>
              <a:t>C = &lt;P, T, I, O&gt;</a:t>
            </a:r>
          </a:p>
          <a:p>
            <a:r>
              <a:rPr lang="en-US" dirty="0"/>
              <a:t>P</a:t>
            </a:r>
            <a:r>
              <a:rPr lang="ru-RU" dirty="0"/>
              <a:t> = {</a:t>
            </a:r>
            <a:r>
              <a:rPr lang="en-US" dirty="0"/>
              <a:t>p</a:t>
            </a:r>
            <a:r>
              <a:rPr lang="ru-RU" dirty="0"/>
              <a:t>1, </a:t>
            </a:r>
            <a:r>
              <a:rPr lang="en-US" dirty="0"/>
              <a:t>p</a:t>
            </a:r>
            <a:r>
              <a:rPr lang="ru-RU" dirty="0"/>
              <a:t>2, </a:t>
            </a:r>
            <a:r>
              <a:rPr lang="en-US" dirty="0"/>
              <a:t>p</a:t>
            </a:r>
            <a:r>
              <a:rPr lang="ru-RU" dirty="0"/>
              <a:t>3, </a:t>
            </a:r>
            <a:r>
              <a:rPr lang="en-US" dirty="0"/>
              <a:t>p</a:t>
            </a:r>
            <a:r>
              <a:rPr lang="ru-RU" dirty="0"/>
              <a:t>4, </a:t>
            </a:r>
            <a:r>
              <a:rPr lang="en-US" dirty="0"/>
              <a:t>p</a:t>
            </a:r>
            <a:r>
              <a:rPr lang="ru-RU" dirty="0"/>
              <a:t>5}</a:t>
            </a:r>
            <a:endParaRPr lang="en-US" dirty="0"/>
          </a:p>
          <a:p>
            <a:r>
              <a:rPr lang="en-US" dirty="0"/>
              <a:t>T</a:t>
            </a:r>
            <a:r>
              <a:rPr lang="ru-RU" dirty="0"/>
              <a:t> = {</a:t>
            </a:r>
            <a:r>
              <a:rPr lang="en-US" dirty="0"/>
              <a:t>t</a:t>
            </a:r>
            <a:r>
              <a:rPr lang="ru-RU" dirty="0"/>
              <a:t>1, </a:t>
            </a:r>
            <a:r>
              <a:rPr lang="en-US" dirty="0"/>
              <a:t>t</a:t>
            </a:r>
            <a:r>
              <a:rPr lang="ru-RU" dirty="0"/>
              <a:t>2, </a:t>
            </a:r>
            <a:r>
              <a:rPr lang="en-US" dirty="0"/>
              <a:t>t</a:t>
            </a:r>
            <a:r>
              <a:rPr lang="ru-RU" dirty="0"/>
              <a:t>3, </a:t>
            </a:r>
            <a:r>
              <a:rPr lang="en-US" dirty="0"/>
              <a:t>t</a:t>
            </a:r>
            <a:r>
              <a:rPr lang="ru-RU" dirty="0"/>
              <a:t>4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ru-RU" dirty="0"/>
              <a:t>μ = (0, 2, 0, 5, 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99329"/>
              </p:ext>
            </p:extLst>
          </p:nvPr>
        </p:nvGraphicFramePr>
        <p:xfrm>
          <a:off x="966152" y="3969460"/>
          <a:ext cx="373253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235">
                  <a:extLst>
                    <a:ext uri="{9D8B030D-6E8A-4147-A177-3AD203B41FA5}">
                      <a16:colId xmlns:a16="http://schemas.microsoft.com/office/drawing/2014/main" val="86957893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81155191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2757419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4391005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339691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70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I(x)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{p1}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{p2, p3, p5}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{p3}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{p4}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86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O(x)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{p2, p3, p5}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{p5}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{p4}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{p2, p3}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75498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1532965"/>
            <a:ext cx="70104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Параллельные процессы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076861" cy="4195481"/>
          </a:xfrm>
        </p:spPr>
        <p:txBody>
          <a:bodyPr/>
          <a:lstStyle/>
          <a:p>
            <a:pPr algn="just"/>
            <a:r>
              <a:rPr lang="ru-RU" dirty="0" smtClean="0"/>
              <a:t>Процессы</a:t>
            </a:r>
            <a:r>
              <a:rPr lang="en-US" dirty="0" smtClean="0"/>
              <a:t> (</a:t>
            </a:r>
            <a:r>
              <a:rPr lang="ru-RU" dirty="0" smtClean="0"/>
              <a:t>переход</a:t>
            </a:r>
            <a:r>
              <a:rPr lang="ru-RU" dirty="0"/>
              <a:t>ы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могут обрабатываться </a:t>
            </a:r>
            <a:r>
              <a:rPr lang="ru-RU" dirty="0" smtClean="0"/>
              <a:t>одновременно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/>
              <a:t>Конфликтом в сети Петри называется ситуация, когда сразу несколько активных переходов претендуют на одну метку некоторого места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buFont typeface="Symbol" panose="05050102010706020507" pitchFamily="18" charset="2"/>
              <a:buChar char="Þ"/>
            </a:pPr>
            <a:r>
              <a:rPr lang="ru-RU" dirty="0" smtClean="0"/>
              <a:t>из </a:t>
            </a:r>
            <a:r>
              <a:rPr lang="ru-RU" dirty="0"/>
              <a:t>всех активных в данный момент времени переходов выбирается некоторое их бесконфликтное </a:t>
            </a:r>
            <a:r>
              <a:rPr lang="ru-RU" dirty="0" smtClean="0"/>
              <a:t>подмножество; </a:t>
            </a:r>
            <a:endParaRPr lang="en-US" dirty="0" smtClean="0"/>
          </a:p>
          <a:p>
            <a:pPr algn="just">
              <a:buFont typeface="Symbol" panose="05050102010706020507" pitchFamily="18" charset="2"/>
              <a:buChar char="Þ"/>
            </a:pPr>
            <a:r>
              <a:rPr lang="ru-RU" dirty="0" smtClean="0"/>
              <a:t>все </a:t>
            </a:r>
            <a:r>
              <a:rPr lang="ru-RU" dirty="0"/>
              <a:t>эти переходы срабатывают одновременно.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71" y="2346007"/>
            <a:ext cx="2905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Cети</a:t>
            </a:r>
            <a:r>
              <a:rPr lang="en-US" b="1" dirty="0"/>
              <a:t> </a:t>
            </a:r>
            <a:r>
              <a:rPr lang="en-US" b="1" dirty="0" err="1"/>
              <a:t>Петри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Сети с </a:t>
            </a:r>
            <a:r>
              <a:rPr lang="ru-RU" b="1" i="1" dirty="0" smtClean="0"/>
              <a:t>приоритетом</a:t>
            </a:r>
            <a:endParaRPr lang="en-US" b="1" i="1" dirty="0" smtClean="0"/>
          </a:p>
          <a:p>
            <a:r>
              <a:rPr lang="ru-RU" b="1" i="1" dirty="0"/>
              <a:t>Ингибиторные </a:t>
            </a:r>
            <a:r>
              <a:rPr lang="ru-RU" b="1" i="1" dirty="0" smtClean="0"/>
              <a:t>сети</a:t>
            </a:r>
            <a:endParaRPr lang="en-US" b="1" i="1" dirty="0" smtClean="0"/>
          </a:p>
          <a:p>
            <a:r>
              <a:rPr lang="ru-RU" b="1" i="1" dirty="0"/>
              <a:t>Цветные сети </a:t>
            </a:r>
            <a:r>
              <a:rPr lang="ru-RU" b="1" i="1" dirty="0" smtClean="0"/>
              <a:t>Петри</a:t>
            </a:r>
            <a:endParaRPr lang="en-US" b="1" i="1" dirty="0" smtClean="0"/>
          </a:p>
          <a:p>
            <a:r>
              <a:rPr lang="ru-RU" b="1" i="1" dirty="0"/>
              <a:t>Временные сети Петри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ru-RU" dirty="0"/>
              <a:t>сети Петри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63856" cy="4195481"/>
          </a:xfrm>
        </p:spPr>
        <p:txBody>
          <a:bodyPr/>
          <a:lstStyle/>
          <a:p>
            <a:r>
              <a:rPr lang="ru-RU" dirty="0"/>
              <a:t>Во вложенных сетях,  фишки в позициях сети сами могут быть сетями Петри. </a:t>
            </a:r>
            <a:endParaRPr lang="en-US" dirty="0"/>
          </a:p>
          <a:p>
            <a:r>
              <a:rPr lang="ru-RU" b="1" dirty="0"/>
              <a:t>Вложенная сеть</a:t>
            </a:r>
            <a:r>
              <a:rPr lang="ru-RU" dirty="0"/>
              <a:t> состоит из системной сети и элементных сетей, представляющих сетевые фишки.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80" y="1097896"/>
            <a:ext cx="5521173" cy="36569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97896"/>
            <a:ext cx="5091749" cy="3662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2098" y="522063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Системная</a:t>
            </a:r>
            <a:r>
              <a:rPr lang="en-US" i="1" dirty="0"/>
              <a:t> </a:t>
            </a:r>
            <a:r>
              <a:rPr lang="en-US" i="1" dirty="0" err="1"/>
              <a:t>сеть</a:t>
            </a:r>
            <a:r>
              <a:rPr lang="en-US" i="1" dirty="0"/>
              <a:t> (SN)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0696" y="523230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Элементная сеть </a:t>
            </a:r>
            <a:r>
              <a:rPr lang="en-US" i="1" dirty="0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</a:t>
            </a:r>
            <a:r>
              <a:rPr lang="en-US" b="1" dirty="0" smtClean="0"/>
              <a:t>a</a:t>
            </a:r>
            <a:r>
              <a:rPr lang="ru-RU" b="1" dirty="0" smtClean="0"/>
              <a:t> умного дома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умного дома должна включать следующие основные подсистемы:</a:t>
            </a:r>
            <a:endParaRPr lang="en-US" dirty="0"/>
          </a:p>
          <a:p>
            <a:pPr lvl="1"/>
            <a:r>
              <a:rPr lang="ru-RU" dirty="0"/>
              <a:t>Подсистема климат-контроля;</a:t>
            </a:r>
            <a:endParaRPr lang="en-US" dirty="0"/>
          </a:p>
          <a:p>
            <a:pPr lvl="1"/>
            <a:r>
              <a:rPr lang="ru-RU" dirty="0"/>
              <a:t>Подсистема освещения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Подсистема бытовой техники;</a:t>
            </a:r>
            <a:endParaRPr lang="en-US" dirty="0"/>
          </a:p>
          <a:p>
            <a:pPr lvl="1"/>
            <a:r>
              <a:rPr lang="ru-RU" dirty="0"/>
              <a:t>Подсистемы безопасности и охраны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Каждая из подсистем отвечает за мгновенную реакцию на срабатывание датчиков, сигнализирующую об изменении соответствующего входного параметра системы Умный Дом, с целью дальнейшей коррекции системы в заданной области (областях).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8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855</TotalTime>
  <Words>693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Symbol</vt:lpstr>
      <vt:lpstr>Times New Roman</vt:lpstr>
      <vt:lpstr>Wingdings 3</vt:lpstr>
      <vt:lpstr>Ion</vt:lpstr>
      <vt:lpstr>Научно-исследовательская работа</vt:lpstr>
      <vt:lpstr>Тема: Моделирование программного обеспечения на основе сетей Петри</vt:lpstr>
      <vt:lpstr>PowerPoint Presentation</vt:lpstr>
      <vt:lpstr>Cети Петри</vt:lpstr>
      <vt:lpstr>Параллельные процессы</vt:lpstr>
      <vt:lpstr>Cети Петри</vt:lpstr>
      <vt:lpstr>Вложенные сети Петри</vt:lpstr>
      <vt:lpstr>PowerPoint Presentation</vt:lpstr>
      <vt:lpstr>Системa умного дома</vt:lpstr>
      <vt:lpstr>Системa умного дома</vt:lpstr>
      <vt:lpstr>Список литературы</vt:lpstr>
      <vt:lpstr>Список литературы</vt:lpstr>
      <vt:lpstr>Список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</dc:title>
  <dc:creator>Nguyen Sang</dc:creator>
  <cp:lastModifiedBy>Nguyen Sang</cp:lastModifiedBy>
  <cp:revision>21</cp:revision>
  <dcterms:created xsi:type="dcterms:W3CDTF">2021-11-12T22:33:45Z</dcterms:created>
  <dcterms:modified xsi:type="dcterms:W3CDTF">2021-12-27T21:59:08Z</dcterms:modified>
</cp:coreProperties>
</file>