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63" r:id="rId9"/>
    <p:sldId id="261" r:id="rId10"/>
    <p:sldId id="2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91F"/>
    <a:srgbClr val="990000"/>
    <a:srgbClr val="866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67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 Wells" userId="ff0bc621-7d76-4caf-be08-aa4aa26292ef" providerId="ADAL" clId="{B2D13353-D115-4776-BB7C-33E484D26010}"/>
    <pc:docChg chg="modSld">
      <pc:chgData name="Evan Wells" userId="ff0bc621-7d76-4caf-be08-aa4aa26292ef" providerId="ADAL" clId="{B2D13353-D115-4776-BB7C-33E484D26010}" dt="2025-03-25T21:27:17.175" v="0" actId="20577"/>
      <pc:docMkLst>
        <pc:docMk/>
      </pc:docMkLst>
      <pc:sldChg chg="modSp mod">
        <pc:chgData name="Evan Wells" userId="ff0bc621-7d76-4caf-be08-aa4aa26292ef" providerId="ADAL" clId="{B2D13353-D115-4776-BB7C-33E484D26010}" dt="2025-03-25T21:27:17.175" v="0" actId="20577"/>
        <pc:sldMkLst>
          <pc:docMk/>
          <pc:sldMk cId="539332569" sldId="260"/>
        </pc:sldMkLst>
        <pc:spChg chg="mod">
          <ac:chgData name="Evan Wells" userId="ff0bc621-7d76-4caf-be08-aa4aa26292ef" providerId="ADAL" clId="{B2D13353-D115-4776-BB7C-33E484D26010}" dt="2025-03-25T21:27:17.175" v="0" actId="20577"/>
          <ac:spMkLst>
            <pc:docMk/>
            <pc:sldMk cId="539332569" sldId="260"/>
            <ac:spMk id="5" creationId="{8841E0F0-FC6B-5602-CC4A-F05B119AF6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315F-2799-FF57-FF80-93CA64C3F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CE26F62-DEA5-C247-49CB-649964484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530C679-79D9-B477-BC40-EB5AE4B2AFD1}"/>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5" name="Footer Placeholder 4">
            <a:extLst>
              <a:ext uri="{FF2B5EF4-FFF2-40B4-BE49-F238E27FC236}">
                <a16:creationId xmlns:a16="http://schemas.microsoft.com/office/drawing/2014/main" id="{C35383F1-B101-FDF4-95A5-45113BE517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E5C4BE-3B18-76FA-6333-2DC844C7455A}"/>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282937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DB78-7B7B-0BC6-26EB-2506A49DF2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CEE962-485B-EDE2-876C-4B7CDA7C8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E7CF0A8-2203-D67E-CD65-07C24A1AB17D}"/>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5" name="Footer Placeholder 4">
            <a:extLst>
              <a:ext uri="{FF2B5EF4-FFF2-40B4-BE49-F238E27FC236}">
                <a16:creationId xmlns:a16="http://schemas.microsoft.com/office/drawing/2014/main" id="{90367BB0-61D4-721C-15D4-A57778B971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6B7FE58-B316-7DE2-F897-396C6D521522}"/>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15366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17CA8-F604-2978-E97E-6AD3511F04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09FBECE-C9C1-3EA5-0F75-EABD9DF534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E49016-284B-10E7-E32C-69FCB47AC293}"/>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5" name="Footer Placeholder 4">
            <a:extLst>
              <a:ext uri="{FF2B5EF4-FFF2-40B4-BE49-F238E27FC236}">
                <a16:creationId xmlns:a16="http://schemas.microsoft.com/office/drawing/2014/main" id="{EC1E450E-D773-FD38-22E6-F217EEE6E1D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3DCEF8-8640-FF01-08BB-EDE847E4639C}"/>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72785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F114-2604-8938-7DD7-663DCD5C878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260D30-E492-2474-65F6-8914057A65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60F8E7-D400-FA3B-B0E4-8EF6EEF1AE9E}"/>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5" name="Footer Placeholder 4">
            <a:extLst>
              <a:ext uri="{FF2B5EF4-FFF2-40B4-BE49-F238E27FC236}">
                <a16:creationId xmlns:a16="http://schemas.microsoft.com/office/drawing/2014/main" id="{8C662073-511F-CCF7-A1D0-5022F96E63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84306B-0719-E9F2-63FF-EFDA25E1567E}"/>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309279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2B66-0781-385B-0FA8-EAFD1D8904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5A1542-3FAD-EC4F-09B1-4F0F5D84AE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136008-F350-04DB-FC32-62A6CE78CAD9}"/>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5" name="Footer Placeholder 4">
            <a:extLst>
              <a:ext uri="{FF2B5EF4-FFF2-40B4-BE49-F238E27FC236}">
                <a16:creationId xmlns:a16="http://schemas.microsoft.com/office/drawing/2014/main" id="{BDE9BD02-D206-6DCC-6EB5-B757C3A65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75420A-FCAE-9B8C-CC5D-6B114B6546AB}"/>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255378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DDA3-8970-274F-1416-2C50C61C50C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0907BF-D616-E3BE-0761-3DFF135108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350F3CD-00B6-0FA5-E582-79E30E9EA1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9E3A254-EF96-B44B-E7B6-EF37A9C507DF}"/>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6" name="Footer Placeholder 5">
            <a:extLst>
              <a:ext uri="{FF2B5EF4-FFF2-40B4-BE49-F238E27FC236}">
                <a16:creationId xmlns:a16="http://schemas.microsoft.com/office/drawing/2014/main" id="{23A3D936-A0E3-93A5-9EC9-6A646D5EDD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301841-26EE-47D1-716A-F2B8BC95F1BD}"/>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307041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02EA-B22E-4E54-C5CC-3825FFC6795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1B834A6-DA35-9463-F482-6F1908D28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7E6F0-3B75-F2C5-E30A-E5405217A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DAE4E73-0C6A-B6FB-63BF-730B37B6F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D5AE3E-0937-B4A1-0FD2-FC66E34F1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80E1490-0B39-62EA-2B6A-93162298A69A}"/>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8" name="Footer Placeholder 7">
            <a:extLst>
              <a:ext uri="{FF2B5EF4-FFF2-40B4-BE49-F238E27FC236}">
                <a16:creationId xmlns:a16="http://schemas.microsoft.com/office/drawing/2014/main" id="{480C8841-8CFC-9BF7-588E-7C49BDDBFEB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4C8BEF-4504-92BF-5C1D-005FC9BD8BDE}"/>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168399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DDE8-FF25-1CC8-D771-5E458ADBD1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E7A11D6-F083-789C-DC85-C84EB3B4968C}"/>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4" name="Footer Placeholder 3">
            <a:extLst>
              <a:ext uri="{FF2B5EF4-FFF2-40B4-BE49-F238E27FC236}">
                <a16:creationId xmlns:a16="http://schemas.microsoft.com/office/drawing/2014/main" id="{62BE7DA6-B2E7-0335-D164-F39E96F6D85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078A738-03DB-C93D-FB51-FD600E8E0C33}"/>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122400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46BAF-B6AA-C25A-8554-D39B5C96751E}"/>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3" name="Footer Placeholder 2">
            <a:extLst>
              <a:ext uri="{FF2B5EF4-FFF2-40B4-BE49-F238E27FC236}">
                <a16:creationId xmlns:a16="http://schemas.microsoft.com/office/drawing/2014/main" id="{BADAF2A7-2A04-FED4-C2A1-BD3EE5BB8C4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4E74742-5637-F98F-76B8-51711C3F66C6}"/>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291011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DC85-D209-A959-32F9-06F4F9E13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0FB069E-3141-5713-5F6B-C6A013531C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E75BB05-43BB-B5EE-6AA2-D1D1B9229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C31BC-A084-AA2E-5FA9-BDC0C5910C62}"/>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6" name="Footer Placeholder 5">
            <a:extLst>
              <a:ext uri="{FF2B5EF4-FFF2-40B4-BE49-F238E27FC236}">
                <a16:creationId xmlns:a16="http://schemas.microsoft.com/office/drawing/2014/main" id="{58752BAD-6FC8-DC6C-D360-253A0CE06F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888C5B8-134E-15A3-1841-B08E1B622733}"/>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258599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3AE5-DEF0-0E10-13B6-691F75E94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D6D6B1-9699-FE0C-304A-8827208E7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DD29007-3236-F3A0-2EB8-E8C0C90C0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D37FF-9B86-F315-338B-A628A4950CE6}"/>
              </a:ext>
            </a:extLst>
          </p:cNvPr>
          <p:cNvSpPr>
            <a:spLocks noGrp="1"/>
          </p:cNvSpPr>
          <p:nvPr>
            <p:ph type="dt" sz="half" idx="10"/>
          </p:nvPr>
        </p:nvSpPr>
        <p:spPr/>
        <p:txBody>
          <a:bodyPr/>
          <a:lstStyle/>
          <a:p>
            <a:fld id="{5B6326D2-B90D-466D-B78C-D499F49C30C2}" type="datetimeFigureOut">
              <a:rPr lang="en-CA" smtClean="0"/>
              <a:t>2025-03-25</a:t>
            </a:fld>
            <a:endParaRPr lang="en-CA"/>
          </a:p>
        </p:txBody>
      </p:sp>
      <p:sp>
        <p:nvSpPr>
          <p:cNvPr id="6" name="Footer Placeholder 5">
            <a:extLst>
              <a:ext uri="{FF2B5EF4-FFF2-40B4-BE49-F238E27FC236}">
                <a16:creationId xmlns:a16="http://schemas.microsoft.com/office/drawing/2014/main" id="{65A17EDB-4E8A-360B-6E58-F084DAA1E12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9EE9F3-78BC-BBD9-3669-D18CB84B1511}"/>
              </a:ext>
            </a:extLst>
          </p:cNvPr>
          <p:cNvSpPr>
            <a:spLocks noGrp="1"/>
          </p:cNvSpPr>
          <p:nvPr>
            <p:ph type="sldNum" sz="quarter" idx="12"/>
          </p:nvPr>
        </p:nvSpPr>
        <p:spPr/>
        <p:txBody>
          <a:bodyPr/>
          <a:lstStyle/>
          <a:p>
            <a:fld id="{B22D29DF-1154-4703-B3F1-2C106DD819E5}" type="slidenum">
              <a:rPr lang="en-CA" smtClean="0"/>
              <a:t>‹#›</a:t>
            </a:fld>
            <a:endParaRPr lang="en-CA"/>
          </a:p>
        </p:txBody>
      </p:sp>
    </p:spTree>
    <p:extLst>
      <p:ext uri="{BB962C8B-B14F-4D97-AF65-F5344CB8AC3E}">
        <p14:creationId xmlns:p14="http://schemas.microsoft.com/office/powerpoint/2010/main" val="236647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BE67D-3BF8-51A7-11B3-67B1D435B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B06F21D-A204-CA5B-724D-90C5D0C36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828A21-9E5A-8972-66F7-B1F767E47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6326D2-B90D-466D-B78C-D499F49C30C2}" type="datetimeFigureOut">
              <a:rPr lang="en-CA" smtClean="0"/>
              <a:t>2025-03-25</a:t>
            </a:fld>
            <a:endParaRPr lang="en-CA"/>
          </a:p>
        </p:txBody>
      </p:sp>
      <p:sp>
        <p:nvSpPr>
          <p:cNvPr id="5" name="Footer Placeholder 4">
            <a:extLst>
              <a:ext uri="{FF2B5EF4-FFF2-40B4-BE49-F238E27FC236}">
                <a16:creationId xmlns:a16="http://schemas.microsoft.com/office/drawing/2014/main" id="{D903855A-D1AD-0ED2-9AF9-C91167D46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B66500E-5C7A-0548-D5B5-122AB8D20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2D29DF-1154-4703-B3F1-2C106DD819E5}" type="slidenum">
              <a:rPr lang="en-CA" smtClean="0"/>
              <a:t>‹#›</a:t>
            </a:fld>
            <a:endParaRPr lang="en-CA"/>
          </a:p>
        </p:txBody>
      </p:sp>
    </p:spTree>
    <p:extLst>
      <p:ext uri="{BB962C8B-B14F-4D97-AF65-F5344CB8AC3E}">
        <p14:creationId xmlns:p14="http://schemas.microsoft.com/office/powerpoint/2010/main" val="145347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sv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6931553-BDA7-97B7-11E1-5A6C4DB8E73B}"/>
              </a:ext>
            </a:extLst>
          </p:cNvPr>
          <p:cNvSpPr/>
          <p:nvPr/>
        </p:nvSpPr>
        <p:spPr>
          <a:xfrm>
            <a:off x="719468" y="942654"/>
            <a:ext cx="10921429" cy="4972692"/>
          </a:xfrm>
          <a:prstGeom prst="ellipse">
            <a:avLst/>
          </a:prstGeom>
          <a:blipFill>
            <a:blip r:embed="rId2"/>
            <a:stretch>
              <a:fillRect/>
            </a:stretch>
          </a:blipFill>
          <a:ln w="127000">
            <a:solidFill>
              <a:srgbClr val="8929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569ED3C-3E2A-685C-1C69-E962A0220F93}"/>
              </a:ext>
            </a:extLst>
          </p:cNvPr>
          <p:cNvSpPr>
            <a:spLocks noGrp="1"/>
          </p:cNvSpPr>
          <p:nvPr>
            <p:ph type="ctrTitle"/>
          </p:nvPr>
        </p:nvSpPr>
        <p:spPr>
          <a:xfrm>
            <a:off x="1262743" y="1350963"/>
            <a:ext cx="9834880" cy="2387600"/>
          </a:xfrm>
          <a:ln>
            <a:noFill/>
          </a:ln>
        </p:spPr>
        <p:txBody>
          <a:bodyPr>
            <a:normAutofit fontScale="90000"/>
          </a:bodyPr>
          <a:lstStyle/>
          <a:p>
            <a:r>
              <a:rPr lang="en-CA">
                <a:latin typeface="Sitka Small Semibold" pitchFamily="2" charset="0"/>
              </a:rPr>
              <a:t>Implementing the </a:t>
            </a:r>
            <a:br>
              <a:rPr lang="en-CA">
                <a:latin typeface="Sitka Small Semibold" pitchFamily="2" charset="0"/>
              </a:rPr>
            </a:br>
            <a:r>
              <a:rPr lang="en-CA">
                <a:latin typeface="Sitka Small Semibold" pitchFamily="2" charset="0"/>
              </a:rPr>
              <a:t>GRA Algorithm in MATLAB</a:t>
            </a:r>
          </a:p>
        </p:txBody>
      </p:sp>
      <p:sp>
        <p:nvSpPr>
          <p:cNvPr id="3" name="Subtitle 2">
            <a:extLst>
              <a:ext uri="{FF2B5EF4-FFF2-40B4-BE49-F238E27FC236}">
                <a16:creationId xmlns:a16="http://schemas.microsoft.com/office/drawing/2014/main" id="{19811983-DC61-4297-7528-780A5CB7AA49}"/>
              </a:ext>
            </a:extLst>
          </p:cNvPr>
          <p:cNvSpPr>
            <a:spLocks noGrp="1"/>
          </p:cNvSpPr>
          <p:nvPr>
            <p:ph type="subTitle" idx="1"/>
          </p:nvPr>
        </p:nvSpPr>
        <p:spPr>
          <a:xfrm>
            <a:off x="1557383" y="3825240"/>
            <a:ext cx="9144000" cy="1655762"/>
          </a:xfrm>
        </p:spPr>
        <p:txBody>
          <a:bodyPr/>
          <a:lstStyle/>
          <a:p>
            <a:r>
              <a:rPr lang="en-CA">
                <a:latin typeface="Sitka Small" pitchFamily="2" charset="0"/>
              </a:rPr>
              <a:t>Evan Wells</a:t>
            </a:r>
          </a:p>
        </p:txBody>
      </p:sp>
      <p:sp>
        <p:nvSpPr>
          <p:cNvPr id="4" name="Rectangle 3">
            <a:extLst>
              <a:ext uri="{FF2B5EF4-FFF2-40B4-BE49-F238E27FC236}">
                <a16:creationId xmlns:a16="http://schemas.microsoft.com/office/drawing/2014/main" id="{70820E24-C834-B86D-97F2-BE6515F58AF6}"/>
              </a:ext>
            </a:extLst>
          </p:cNvPr>
          <p:cNvSpPr/>
          <p:nvPr/>
        </p:nvSpPr>
        <p:spPr>
          <a:xfrm>
            <a:off x="1669143" y="3738563"/>
            <a:ext cx="9032240" cy="8667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420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a:extLst>
            <a:ext uri="{FF2B5EF4-FFF2-40B4-BE49-F238E27FC236}">
              <a16:creationId xmlns:a16="http://schemas.microsoft.com/office/drawing/2014/main" id="{36A999A6-F110-A3BD-69B0-5D76D651C37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609DD49-43A5-B969-4B6D-F511E9E8A2CC}"/>
              </a:ext>
            </a:extLst>
          </p:cNvPr>
          <p:cNvSpPr>
            <a:spLocks noGrp="1"/>
          </p:cNvSpPr>
          <p:nvPr>
            <p:ph type="subTitle" idx="1"/>
          </p:nvPr>
        </p:nvSpPr>
        <p:spPr>
          <a:xfrm>
            <a:off x="198120" y="1810512"/>
            <a:ext cx="11795760" cy="4297680"/>
          </a:xfrm>
        </p:spPr>
        <p:txBody>
          <a:bodyPr>
            <a:normAutofit/>
          </a:bodyPr>
          <a:lstStyle/>
          <a:p>
            <a:r>
              <a:rPr lang="en-CA">
                <a:latin typeface="Sitka Small" pitchFamily="2" charset="0"/>
              </a:rPr>
              <a:t>The goal of my final project can be summarized into the following points:</a:t>
            </a:r>
          </a:p>
          <a:p>
            <a:endParaRPr lang="en-CA">
              <a:latin typeface="Sitka Small" pitchFamily="2" charset="0"/>
            </a:endParaRPr>
          </a:p>
          <a:p>
            <a:pPr marL="342900" indent="-342900" algn="l">
              <a:buFont typeface="Courier New" panose="02070309020205020404" pitchFamily="49" charset="0"/>
              <a:buChar char="o"/>
            </a:pPr>
            <a:r>
              <a:rPr lang="en-CA">
                <a:latin typeface="Sitka Small" pitchFamily="2" charset="0"/>
              </a:rPr>
              <a:t>Familiarizing myself with the MATLAB environment </a:t>
            </a:r>
          </a:p>
          <a:p>
            <a:pPr algn="l"/>
            <a:r>
              <a:rPr lang="en-CA">
                <a:latin typeface="Sitka Small" pitchFamily="2" charset="0"/>
              </a:rPr>
              <a:t>    with matrices (built-in functions, operations, etc.)</a:t>
            </a:r>
          </a:p>
          <a:p>
            <a:pPr marL="342900" indent="-342900" algn="l">
              <a:buFont typeface="Courier New" panose="02070309020205020404" pitchFamily="49" charset="0"/>
              <a:buChar char="o"/>
            </a:pPr>
            <a:endParaRPr lang="en-CA">
              <a:latin typeface="Sitka Small" pitchFamily="2" charset="0"/>
            </a:endParaRPr>
          </a:p>
          <a:p>
            <a:pPr marL="342900" indent="-342900" algn="l">
              <a:buFont typeface="Courier New" panose="02070309020205020404" pitchFamily="49" charset="0"/>
              <a:buChar char="o"/>
            </a:pPr>
            <a:r>
              <a:rPr lang="en-CA">
                <a:latin typeface="Sitka Small" pitchFamily="2" charset="0"/>
              </a:rPr>
              <a:t>Using MATLAB to do numerous matrix evaluations</a:t>
            </a:r>
          </a:p>
          <a:p>
            <a:pPr marL="342900" indent="-342900" algn="l">
              <a:buFont typeface="Courier New" panose="02070309020205020404" pitchFamily="49" charset="0"/>
              <a:buChar char="o"/>
            </a:pPr>
            <a:endParaRPr lang="en-CA">
              <a:latin typeface="Sitka Small" pitchFamily="2" charset="0"/>
            </a:endParaRPr>
          </a:p>
          <a:p>
            <a:pPr marL="342900" indent="-342900" algn="l">
              <a:buFont typeface="Courier New" panose="02070309020205020404" pitchFamily="49" charset="0"/>
              <a:buChar char="o"/>
            </a:pPr>
            <a:r>
              <a:rPr lang="en-CA">
                <a:latin typeface="Sitka Small" pitchFamily="2" charset="0"/>
              </a:rPr>
              <a:t>Using MATLAB to successfully assign the optimal agents using Group Role Assignment (GRA)</a:t>
            </a:r>
          </a:p>
          <a:p>
            <a:pPr marL="342900" indent="-342900" algn="l">
              <a:buFont typeface="Courier New" panose="02070309020205020404" pitchFamily="49" charset="0"/>
              <a:buChar char="o"/>
            </a:pPr>
            <a:endParaRPr lang="en-CA">
              <a:latin typeface="Sitka Small" pitchFamily="2" charset="0"/>
            </a:endParaRPr>
          </a:p>
          <a:p>
            <a:pPr marL="342900" indent="-342900" algn="l">
              <a:buFont typeface="Courier New" panose="02070309020205020404" pitchFamily="49" charset="0"/>
              <a:buChar char="o"/>
            </a:pPr>
            <a:endParaRPr lang="en-CA">
              <a:latin typeface="Sitka Small" pitchFamily="2" charset="0"/>
            </a:endParaRPr>
          </a:p>
          <a:p>
            <a:pPr marL="342900" indent="-342900">
              <a:buFont typeface="Courier New" panose="02070309020205020404" pitchFamily="49" charset="0"/>
              <a:buChar char="o"/>
            </a:pPr>
            <a:endParaRPr lang="en-CA">
              <a:latin typeface="Sitka Small" pitchFamily="2" charset="0"/>
            </a:endParaRPr>
          </a:p>
          <a:p>
            <a:pPr marL="342900" indent="-342900">
              <a:buFont typeface="Courier New" panose="02070309020205020404" pitchFamily="49" charset="0"/>
              <a:buChar char="o"/>
            </a:pPr>
            <a:endParaRPr lang="en-CA">
              <a:latin typeface="Sitka Small" pitchFamily="2" charset="0"/>
            </a:endParaRPr>
          </a:p>
          <a:p>
            <a:endParaRPr lang="en-CA">
              <a:latin typeface="Sitka Small" pitchFamily="2" charset="0"/>
            </a:endParaRPr>
          </a:p>
        </p:txBody>
      </p:sp>
      <p:sp>
        <p:nvSpPr>
          <p:cNvPr id="13" name="Freeform: Shape 12">
            <a:extLst>
              <a:ext uri="{FF2B5EF4-FFF2-40B4-BE49-F238E27FC236}">
                <a16:creationId xmlns:a16="http://schemas.microsoft.com/office/drawing/2014/main" id="{6A8DD4A2-3951-2A86-1E07-15A570EB8382}"/>
              </a:ext>
            </a:extLst>
          </p:cNvPr>
          <p:cNvSpPr/>
          <p:nvPr/>
        </p:nvSpPr>
        <p:spPr>
          <a:xfrm>
            <a:off x="-12192000" y="286935"/>
            <a:ext cx="15337536" cy="835429"/>
          </a:xfrm>
          <a:custGeom>
            <a:avLst/>
            <a:gdLst>
              <a:gd name="connsiteX0" fmla="*/ 14587728 w 15337536"/>
              <a:gd name="connsiteY0" fmla="*/ 0 h 835429"/>
              <a:gd name="connsiteX1" fmla="*/ 15337536 w 15337536"/>
              <a:gd name="connsiteY1" fmla="*/ 247475 h 835429"/>
              <a:gd name="connsiteX2" fmla="*/ 14821740 w 15337536"/>
              <a:gd name="connsiteY2" fmla="*/ 417714 h 835429"/>
              <a:gd name="connsiteX3" fmla="*/ 15337536 w 15337536"/>
              <a:gd name="connsiteY3" fmla="*/ 587953 h 835429"/>
              <a:gd name="connsiteX4" fmla="*/ 14587728 w 15337536"/>
              <a:gd name="connsiteY4" fmla="*/ 835428 h 835429"/>
              <a:gd name="connsiteX5" fmla="*/ 14587728 w 15337536"/>
              <a:gd name="connsiteY5" fmla="*/ 829194 h 835429"/>
              <a:gd name="connsiteX6" fmla="*/ 12192000 w 15337536"/>
              <a:gd name="connsiteY6" fmla="*/ 829194 h 835429"/>
              <a:gd name="connsiteX7" fmla="*/ 12192000 w 15337536"/>
              <a:gd name="connsiteY7" fmla="*/ 835429 h 835429"/>
              <a:gd name="connsiteX8" fmla="*/ 0 w 15337536"/>
              <a:gd name="connsiteY8" fmla="*/ 835429 h 835429"/>
              <a:gd name="connsiteX9" fmla="*/ 0 w 15337536"/>
              <a:gd name="connsiteY9" fmla="*/ 9144 h 835429"/>
              <a:gd name="connsiteX10" fmla="*/ 12192000 w 15337536"/>
              <a:gd name="connsiteY10" fmla="*/ 9144 h 835429"/>
              <a:gd name="connsiteX11" fmla="*/ 12192000 w 15337536"/>
              <a:gd name="connsiteY11" fmla="*/ 6234 h 835429"/>
              <a:gd name="connsiteX12" fmla="*/ 14587728 w 15337536"/>
              <a:gd name="connsiteY12" fmla="*/ 6234 h 8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536" h="835429">
                <a:moveTo>
                  <a:pt x="14587728" y="0"/>
                </a:moveTo>
                <a:lnTo>
                  <a:pt x="15337536" y="247475"/>
                </a:lnTo>
                <a:lnTo>
                  <a:pt x="14821740" y="417714"/>
                </a:lnTo>
                <a:lnTo>
                  <a:pt x="15337536" y="587953"/>
                </a:lnTo>
                <a:lnTo>
                  <a:pt x="14587728" y="835428"/>
                </a:lnTo>
                <a:lnTo>
                  <a:pt x="14587728" y="829194"/>
                </a:lnTo>
                <a:lnTo>
                  <a:pt x="12192000" y="829194"/>
                </a:lnTo>
                <a:lnTo>
                  <a:pt x="12192000" y="835429"/>
                </a:lnTo>
                <a:lnTo>
                  <a:pt x="0" y="835429"/>
                </a:lnTo>
                <a:lnTo>
                  <a:pt x="0" y="9144"/>
                </a:lnTo>
                <a:lnTo>
                  <a:pt x="12192000" y="9144"/>
                </a:lnTo>
                <a:lnTo>
                  <a:pt x="12192000" y="6234"/>
                </a:lnTo>
                <a:lnTo>
                  <a:pt x="14587728" y="6234"/>
                </a:lnTo>
                <a:close/>
              </a:path>
            </a:pathLst>
          </a:custGeom>
          <a:solidFill>
            <a:srgbClr val="89291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
        <p:nvSpPr>
          <p:cNvPr id="2" name="Title 1">
            <a:extLst>
              <a:ext uri="{FF2B5EF4-FFF2-40B4-BE49-F238E27FC236}">
                <a16:creationId xmlns:a16="http://schemas.microsoft.com/office/drawing/2014/main" id="{6193D5DD-FCC1-E415-6A2B-DCD67095ED08}"/>
              </a:ext>
            </a:extLst>
          </p:cNvPr>
          <p:cNvSpPr>
            <a:spLocks noGrp="1"/>
          </p:cNvSpPr>
          <p:nvPr>
            <p:ph type="ctrTitle"/>
          </p:nvPr>
        </p:nvSpPr>
        <p:spPr>
          <a:xfrm>
            <a:off x="950715" y="325129"/>
            <a:ext cx="1865376" cy="728049"/>
          </a:xfrm>
        </p:spPr>
        <p:txBody>
          <a:bodyPr>
            <a:normAutofit/>
          </a:bodyPr>
          <a:lstStyle/>
          <a:p>
            <a:r>
              <a:rPr lang="en-CA" sz="2000">
                <a:latin typeface="Sitka Small Semibold" pitchFamily="2" charset="0"/>
              </a:rPr>
              <a:t>Chapter 1: The idea</a:t>
            </a:r>
          </a:p>
        </p:txBody>
      </p:sp>
      <p:pic>
        <p:nvPicPr>
          <p:cNvPr id="5" name="Graphic 4" descr="Cloud Computing with solid fill">
            <a:extLst>
              <a:ext uri="{FF2B5EF4-FFF2-40B4-BE49-F238E27FC236}">
                <a16:creationId xmlns:a16="http://schemas.microsoft.com/office/drawing/2014/main" id="{CC615D0E-559D-15CF-772C-A4BC856E46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48725" y="2352675"/>
            <a:ext cx="2495550" cy="2495550"/>
          </a:xfrm>
          <a:prstGeom prst="rect">
            <a:avLst/>
          </a:prstGeom>
        </p:spPr>
      </p:pic>
      <p:pic>
        <p:nvPicPr>
          <p:cNvPr id="7" name="Graphic 6" descr="Head with gears with solid fill">
            <a:extLst>
              <a:ext uri="{FF2B5EF4-FFF2-40B4-BE49-F238E27FC236}">
                <a16:creationId xmlns:a16="http://schemas.microsoft.com/office/drawing/2014/main" id="{08363682-4578-86DC-0365-A1AF7C3AAA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731" y="93655"/>
            <a:ext cx="1312305" cy="1312305"/>
          </a:xfrm>
          <a:prstGeom prst="rect">
            <a:avLst/>
          </a:prstGeom>
        </p:spPr>
      </p:pic>
    </p:spTree>
    <p:extLst>
      <p:ext uri="{BB962C8B-B14F-4D97-AF65-F5344CB8AC3E}">
        <p14:creationId xmlns:p14="http://schemas.microsoft.com/office/powerpoint/2010/main" val="291792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a:extLst>
            <a:ext uri="{FF2B5EF4-FFF2-40B4-BE49-F238E27FC236}">
              <a16:creationId xmlns:a16="http://schemas.microsoft.com/office/drawing/2014/main" id="{6FC31A7E-CE49-75BA-53C2-44EE43E9A73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B9D0A3F-9008-D8C2-3958-8B8BC0388F18}"/>
              </a:ext>
            </a:extLst>
          </p:cNvPr>
          <p:cNvSpPr>
            <a:spLocks noGrp="1"/>
          </p:cNvSpPr>
          <p:nvPr>
            <p:ph type="subTitle" idx="1"/>
          </p:nvPr>
        </p:nvSpPr>
        <p:spPr>
          <a:xfrm>
            <a:off x="324102" y="1736194"/>
            <a:ext cx="6162562" cy="4313623"/>
          </a:xfrm>
        </p:spPr>
        <p:txBody>
          <a:bodyPr>
            <a:normAutofit/>
          </a:bodyPr>
          <a:lstStyle/>
          <a:p>
            <a:r>
              <a:rPr lang="en-CA">
                <a:latin typeface="Sitka Small" pitchFamily="2" charset="0"/>
              </a:rPr>
              <a:t>Using Dr. Zhu’s book, I was able to deduce the process from the algorithms provided.</a:t>
            </a:r>
          </a:p>
          <a:p>
            <a:endParaRPr lang="en-CA">
              <a:latin typeface="Sitka Small" pitchFamily="2" charset="0"/>
            </a:endParaRPr>
          </a:p>
          <a:p>
            <a:r>
              <a:rPr lang="en-CA">
                <a:latin typeface="Sitka Small" pitchFamily="2" charset="0"/>
              </a:rPr>
              <a:t>Although the pseudocode did not exactly apply, it provided enough of a guideline to derive some semblance of procedure to follow the goal. </a:t>
            </a:r>
          </a:p>
          <a:p>
            <a:endParaRPr lang="en-CA">
              <a:latin typeface="Sitka Small" pitchFamily="2" charset="0"/>
            </a:endParaRPr>
          </a:p>
          <a:p>
            <a:endParaRPr lang="en-CA">
              <a:latin typeface="Sitka Small" pitchFamily="2" charset="0"/>
            </a:endParaRPr>
          </a:p>
        </p:txBody>
      </p:sp>
      <p:sp>
        <p:nvSpPr>
          <p:cNvPr id="6" name="Freeform: Shape 5">
            <a:extLst>
              <a:ext uri="{FF2B5EF4-FFF2-40B4-BE49-F238E27FC236}">
                <a16:creationId xmlns:a16="http://schemas.microsoft.com/office/drawing/2014/main" id="{0E92D3A5-1958-86CD-628E-1DCC118EB478}"/>
              </a:ext>
            </a:extLst>
          </p:cNvPr>
          <p:cNvSpPr/>
          <p:nvPr/>
        </p:nvSpPr>
        <p:spPr>
          <a:xfrm>
            <a:off x="-10453405" y="286933"/>
            <a:ext cx="15337536" cy="835429"/>
          </a:xfrm>
          <a:custGeom>
            <a:avLst/>
            <a:gdLst>
              <a:gd name="connsiteX0" fmla="*/ 14587728 w 15337536"/>
              <a:gd name="connsiteY0" fmla="*/ 0 h 835429"/>
              <a:gd name="connsiteX1" fmla="*/ 15337536 w 15337536"/>
              <a:gd name="connsiteY1" fmla="*/ 247475 h 835429"/>
              <a:gd name="connsiteX2" fmla="*/ 14821740 w 15337536"/>
              <a:gd name="connsiteY2" fmla="*/ 417714 h 835429"/>
              <a:gd name="connsiteX3" fmla="*/ 15337536 w 15337536"/>
              <a:gd name="connsiteY3" fmla="*/ 587953 h 835429"/>
              <a:gd name="connsiteX4" fmla="*/ 14587728 w 15337536"/>
              <a:gd name="connsiteY4" fmla="*/ 835428 h 835429"/>
              <a:gd name="connsiteX5" fmla="*/ 14587728 w 15337536"/>
              <a:gd name="connsiteY5" fmla="*/ 829194 h 835429"/>
              <a:gd name="connsiteX6" fmla="*/ 12192000 w 15337536"/>
              <a:gd name="connsiteY6" fmla="*/ 829194 h 835429"/>
              <a:gd name="connsiteX7" fmla="*/ 12192000 w 15337536"/>
              <a:gd name="connsiteY7" fmla="*/ 835429 h 835429"/>
              <a:gd name="connsiteX8" fmla="*/ 0 w 15337536"/>
              <a:gd name="connsiteY8" fmla="*/ 835429 h 835429"/>
              <a:gd name="connsiteX9" fmla="*/ 0 w 15337536"/>
              <a:gd name="connsiteY9" fmla="*/ 9144 h 835429"/>
              <a:gd name="connsiteX10" fmla="*/ 12192000 w 15337536"/>
              <a:gd name="connsiteY10" fmla="*/ 9144 h 835429"/>
              <a:gd name="connsiteX11" fmla="*/ 12192000 w 15337536"/>
              <a:gd name="connsiteY11" fmla="*/ 6234 h 835429"/>
              <a:gd name="connsiteX12" fmla="*/ 14587728 w 15337536"/>
              <a:gd name="connsiteY12" fmla="*/ 6234 h 8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536" h="835429">
                <a:moveTo>
                  <a:pt x="14587728" y="0"/>
                </a:moveTo>
                <a:lnTo>
                  <a:pt x="15337536" y="247475"/>
                </a:lnTo>
                <a:lnTo>
                  <a:pt x="14821740" y="417714"/>
                </a:lnTo>
                <a:lnTo>
                  <a:pt x="15337536" y="587953"/>
                </a:lnTo>
                <a:lnTo>
                  <a:pt x="14587728" y="835428"/>
                </a:lnTo>
                <a:lnTo>
                  <a:pt x="14587728" y="829194"/>
                </a:lnTo>
                <a:lnTo>
                  <a:pt x="12192000" y="829194"/>
                </a:lnTo>
                <a:lnTo>
                  <a:pt x="12192000" y="835429"/>
                </a:lnTo>
                <a:lnTo>
                  <a:pt x="0" y="835429"/>
                </a:lnTo>
                <a:lnTo>
                  <a:pt x="0" y="9144"/>
                </a:lnTo>
                <a:lnTo>
                  <a:pt x="12192000" y="9144"/>
                </a:lnTo>
                <a:lnTo>
                  <a:pt x="12192000" y="6234"/>
                </a:lnTo>
                <a:lnTo>
                  <a:pt x="14587728" y="6234"/>
                </a:lnTo>
                <a:close/>
              </a:path>
            </a:pathLst>
          </a:custGeom>
          <a:solidFill>
            <a:srgbClr val="89291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
        <p:nvSpPr>
          <p:cNvPr id="2" name="Title 1">
            <a:extLst>
              <a:ext uri="{FF2B5EF4-FFF2-40B4-BE49-F238E27FC236}">
                <a16:creationId xmlns:a16="http://schemas.microsoft.com/office/drawing/2014/main" id="{0698FF7C-55D5-DE5B-F750-5BF7EBE75ECF}"/>
              </a:ext>
            </a:extLst>
          </p:cNvPr>
          <p:cNvSpPr>
            <a:spLocks noGrp="1"/>
          </p:cNvSpPr>
          <p:nvPr>
            <p:ph type="ctrTitle"/>
          </p:nvPr>
        </p:nvSpPr>
        <p:spPr>
          <a:xfrm>
            <a:off x="1807464" y="376050"/>
            <a:ext cx="2468880" cy="657193"/>
          </a:xfrm>
        </p:spPr>
        <p:txBody>
          <a:bodyPr>
            <a:normAutofit/>
          </a:bodyPr>
          <a:lstStyle/>
          <a:p>
            <a:r>
              <a:rPr lang="en-CA" sz="2000">
                <a:latin typeface="Sitka Small Semibold" pitchFamily="2" charset="0"/>
              </a:rPr>
              <a:t>Chapter 2:</a:t>
            </a:r>
            <a:br>
              <a:rPr lang="en-CA" sz="2000">
                <a:latin typeface="Sitka Small Semibold" pitchFamily="2" charset="0"/>
              </a:rPr>
            </a:br>
            <a:r>
              <a:rPr lang="en-CA" sz="2000">
                <a:latin typeface="Sitka Small Semibold" pitchFamily="2" charset="0"/>
              </a:rPr>
              <a:t> The Gameplan</a:t>
            </a:r>
          </a:p>
        </p:txBody>
      </p:sp>
      <p:sp>
        <p:nvSpPr>
          <p:cNvPr id="7" name="Rectangle: Rounded Corners 6">
            <a:extLst>
              <a:ext uri="{FF2B5EF4-FFF2-40B4-BE49-F238E27FC236}">
                <a16:creationId xmlns:a16="http://schemas.microsoft.com/office/drawing/2014/main" id="{3EB86C40-45C9-6E8A-F5B2-E9E953FD70E7}"/>
              </a:ext>
            </a:extLst>
          </p:cNvPr>
          <p:cNvSpPr/>
          <p:nvPr/>
        </p:nvSpPr>
        <p:spPr>
          <a:xfrm>
            <a:off x="7307871" y="444147"/>
            <a:ext cx="4560027" cy="5969705"/>
          </a:xfrm>
          <a:prstGeom prst="roundRect">
            <a:avLst/>
          </a:prstGeom>
          <a:blipFill>
            <a:blip r:embed="rId2"/>
            <a:stretch>
              <a:fillRect/>
            </a:stretch>
          </a:blipFill>
          <a:ln w="171450">
            <a:solidFill>
              <a:srgbClr val="8929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Internet with solid fill">
            <a:extLst>
              <a:ext uri="{FF2B5EF4-FFF2-40B4-BE49-F238E27FC236}">
                <a16:creationId xmlns:a16="http://schemas.microsoft.com/office/drawing/2014/main" id="{EE27DE66-1B7E-3909-FEF2-80AB928D6C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254" y="4532187"/>
            <a:ext cx="1949764" cy="1949764"/>
          </a:xfrm>
          <a:prstGeom prst="rect">
            <a:avLst/>
          </a:prstGeom>
        </p:spPr>
      </p:pic>
      <p:pic>
        <p:nvPicPr>
          <p:cNvPr id="17" name="Graphic 16" descr="Playbook with solid fill">
            <a:extLst>
              <a:ext uri="{FF2B5EF4-FFF2-40B4-BE49-F238E27FC236}">
                <a16:creationId xmlns:a16="http://schemas.microsoft.com/office/drawing/2014/main" id="{8C5E9990-6F0A-01AF-71D8-1880D0EFB4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787" y="-156529"/>
            <a:ext cx="1722349" cy="1722349"/>
          </a:xfrm>
          <a:prstGeom prst="rect">
            <a:avLst/>
          </a:prstGeom>
        </p:spPr>
      </p:pic>
    </p:spTree>
    <p:extLst>
      <p:ext uri="{BB962C8B-B14F-4D97-AF65-F5344CB8AC3E}">
        <p14:creationId xmlns:p14="http://schemas.microsoft.com/office/powerpoint/2010/main" val="939614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a:extLst>
            <a:ext uri="{FF2B5EF4-FFF2-40B4-BE49-F238E27FC236}">
              <a16:creationId xmlns:a16="http://schemas.microsoft.com/office/drawing/2014/main" id="{69833D9E-1290-5C30-D5C8-044EDA36569F}"/>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9941B314-DE6C-574F-ABF2-BDBFD95BBB53}"/>
              </a:ext>
            </a:extLst>
          </p:cNvPr>
          <p:cNvSpPr txBox="1">
            <a:spLocks/>
          </p:cNvSpPr>
          <p:nvPr/>
        </p:nvSpPr>
        <p:spPr>
          <a:xfrm>
            <a:off x="1807464" y="1480630"/>
            <a:ext cx="9144000" cy="9242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CA">
              <a:latin typeface="Sitka Small" pitchFamily="2" charset="0"/>
            </a:endParaRPr>
          </a:p>
          <a:p>
            <a:endParaRPr lang="en-CA">
              <a:latin typeface="Sitka Small" pitchFamily="2" charset="0"/>
            </a:endParaRPr>
          </a:p>
        </p:txBody>
      </p:sp>
      <p:sp>
        <p:nvSpPr>
          <p:cNvPr id="5" name="Subtitle 2">
            <a:extLst>
              <a:ext uri="{FF2B5EF4-FFF2-40B4-BE49-F238E27FC236}">
                <a16:creationId xmlns:a16="http://schemas.microsoft.com/office/drawing/2014/main" id="{8841E0F0-FC6B-5602-CC4A-F05B119AF66C}"/>
              </a:ext>
            </a:extLst>
          </p:cNvPr>
          <p:cNvSpPr>
            <a:spLocks noGrp="1"/>
          </p:cNvSpPr>
          <p:nvPr>
            <p:ph type="subTitle" idx="1"/>
          </p:nvPr>
        </p:nvSpPr>
        <p:spPr>
          <a:xfrm>
            <a:off x="554736" y="1843816"/>
            <a:ext cx="11082528" cy="3130519"/>
          </a:xfrm>
        </p:spPr>
        <p:txBody>
          <a:bodyPr>
            <a:normAutofit lnSpcReduction="10000"/>
          </a:bodyPr>
          <a:lstStyle/>
          <a:p>
            <a:r>
              <a:rPr lang="en-CA" dirty="0">
                <a:latin typeface="Sitka Small Semibold" pitchFamily="2" charset="0"/>
              </a:rPr>
              <a:t>The implementation include 6 functions:</a:t>
            </a:r>
          </a:p>
          <a:p>
            <a:pPr algn="l"/>
            <a:endParaRPr lang="en-CA" dirty="0">
              <a:latin typeface="Sitka Small" pitchFamily="2" charset="0"/>
            </a:endParaRPr>
          </a:p>
          <a:p>
            <a:pPr marL="4171950" lvl="8" indent="-514350" algn="l">
              <a:buFont typeface="+mj-lt"/>
              <a:buAutoNum type="romanUcPeriod"/>
            </a:pPr>
            <a:r>
              <a:rPr lang="en-CA" sz="2400" dirty="0" err="1">
                <a:latin typeface="Sitka Small" pitchFamily="2" charset="0"/>
              </a:rPr>
              <a:t>transferQtoM</a:t>
            </a:r>
            <a:endParaRPr lang="en-CA" sz="2400" dirty="0">
              <a:latin typeface="Sitka Small" pitchFamily="2" charset="0"/>
            </a:endParaRPr>
          </a:p>
          <a:p>
            <a:pPr marL="4171950" lvl="8" indent="-514350" algn="l">
              <a:buFont typeface="+mj-lt"/>
              <a:buAutoNum type="romanUcPeriod"/>
            </a:pPr>
            <a:r>
              <a:rPr lang="en-CA" sz="2400" dirty="0" err="1">
                <a:latin typeface="Sitka Small" pitchFamily="2" charset="0"/>
              </a:rPr>
              <a:t>prepKM</a:t>
            </a:r>
            <a:endParaRPr lang="en-CA" sz="2400" dirty="0">
              <a:latin typeface="Sitka Small" pitchFamily="2" charset="0"/>
            </a:endParaRPr>
          </a:p>
          <a:p>
            <a:pPr marL="4171950" lvl="8" indent="-514350" algn="l">
              <a:buFont typeface="+mj-lt"/>
              <a:buAutoNum type="romanUcPeriod"/>
            </a:pPr>
            <a:r>
              <a:rPr lang="en-CA" sz="2400" dirty="0" err="1">
                <a:latin typeface="Sitka Small" pitchFamily="2" charset="0"/>
              </a:rPr>
              <a:t>KM_Algorithm</a:t>
            </a:r>
            <a:endParaRPr lang="en-CA" sz="2400" dirty="0">
              <a:latin typeface="Sitka Small" pitchFamily="2" charset="0"/>
            </a:endParaRPr>
          </a:p>
          <a:p>
            <a:pPr marL="4171950" lvl="8" indent="-514350" algn="l">
              <a:buFont typeface="+mj-lt"/>
              <a:buAutoNum type="romanUcPeriod"/>
            </a:pPr>
            <a:r>
              <a:rPr lang="en-CA" sz="2400" dirty="0" err="1">
                <a:latin typeface="Sitka Small" pitchFamily="2" charset="0"/>
              </a:rPr>
              <a:t>primeZero</a:t>
            </a:r>
            <a:endParaRPr lang="en-CA" sz="2400" dirty="0">
              <a:latin typeface="Sitka Small" pitchFamily="2" charset="0"/>
            </a:endParaRPr>
          </a:p>
          <a:p>
            <a:pPr marL="4171950" lvl="8" indent="-514350" algn="l">
              <a:buFont typeface="+mj-lt"/>
              <a:buAutoNum type="romanUcPeriod"/>
            </a:pPr>
            <a:r>
              <a:rPr lang="en-CA" sz="2400" dirty="0" err="1">
                <a:latin typeface="Sitka Small" pitchFamily="2" charset="0"/>
              </a:rPr>
              <a:t>deriveT</a:t>
            </a:r>
            <a:endParaRPr lang="en-CA" sz="2400" dirty="0">
              <a:latin typeface="Sitka Small" pitchFamily="2" charset="0"/>
            </a:endParaRPr>
          </a:p>
          <a:p>
            <a:pPr marL="4171950" lvl="8" indent="-514350" algn="l">
              <a:buFont typeface="+mj-lt"/>
              <a:buAutoNum type="romanUcPeriod"/>
            </a:pPr>
            <a:r>
              <a:rPr lang="en-CA" sz="2400" dirty="0">
                <a:latin typeface="Sitka Small" pitchFamily="2" charset="0"/>
              </a:rPr>
              <a:t>GRA</a:t>
            </a:r>
          </a:p>
          <a:p>
            <a:endParaRPr lang="en-CA" dirty="0">
              <a:latin typeface="Sitka Small" pitchFamily="2" charset="0"/>
            </a:endParaRPr>
          </a:p>
          <a:p>
            <a:endParaRPr lang="en-CA" dirty="0">
              <a:latin typeface="Sitka Small" pitchFamily="2" charset="0"/>
            </a:endParaRPr>
          </a:p>
        </p:txBody>
      </p:sp>
      <p:sp>
        <p:nvSpPr>
          <p:cNvPr id="9" name="Freeform: Shape 8">
            <a:extLst>
              <a:ext uri="{FF2B5EF4-FFF2-40B4-BE49-F238E27FC236}">
                <a16:creationId xmlns:a16="http://schemas.microsoft.com/office/drawing/2014/main" id="{F827F9E7-552B-5D8C-FA9B-D76D737CFC39}"/>
              </a:ext>
            </a:extLst>
          </p:cNvPr>
          <p:cNvSpPr/>
          <p:nvPr/>
        </p:nvSpPr>
        <p:spPr>
          <a:xfrm>
            <a:off x="-8655792" y="286933"/>
            <a:ext cx="15337536" cy="835429"/>
          </a:xfrm>
          <a:custGeom>
            <a:avLst/>
            <a:gdLst>
              <a:gd name="connsiteX0" fmla="*/ 14587728 w 15337536"/>
              <a:gd name="connsiteY0" fmla="*/ 0 h 835429"/>
              <a:gd name="connsiteX1" fmla="*/ 15337536 w 15337536"/>
              <a:gd name="connsiteY1" fmla="*/ 247475 h 835429"/>
              <a:gd name="connsiteX2" fmla="*/ 14821740 w 15337536"/>
              <a:gd name="connsiteY2" fmla="*/ 417714 h 835429"/>
              <a:gd name="connsiteX3" fmla="*/ 15337536 w 15337536"/>
              <a:gd name="connsiteY3" fmla="*/ 587953 h 835429"/>
              <a:gd name="connsiteX4" fmla="*/ 14587728 w 15337536"/>
              <a:gd name="connsiteY4" fmla="*/ 835428 h 835429"/>
              <a:gd name="connsiteX5" fmla="*/ 14587728 w 15337536"/>
              <a:gd name="connsiteY5" fmla="*/ 829194 h 835429"/>
              <a:gd name="connsiteX6" fmla="*/ 12192000 w 15337536"/>
              <a:gd name="connsiteY6" fmla="*/ 829194 h 835429"/>
              <a:gd name="connsiteX7" fmla="*/ 12192000 w 15337536"/>
              <a:gd name="connsiteY7" fmla="*/ 835429 h 835429"/>
              <a:gd name="connsiteX8" fmla="*/ 0 w 15337536"/>
              <a:gd name="connsiteY8" fmla="*/ 835429 h 835429"/>
              <a:gd name="connsiteX9" fmla="*/ 0 w 15337536"/>
              <a:gd name="connsiteY9" fmla="*/ 9144 h 835429"/>
              <a:gd name="connsiteX10" fmla="*/ 12192000 w 15337536"/>
              <a:gd name="connsiteY10" fmla="*/ 9144 h 835429"/>
              <a:gd name="connsiteX11" fmla="*/ 12192000 w 15337536"/>
              <a:gd name="connsiteY11" fmla="*/ 6234 h 835429"/>
              <a:gd name="connsiteX12" fmla="*/ 14587728 w 15337536"/>
              <a:gd name="connsiteY12" fmla="*/ 6234 h 8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536" h="835429">
                <a:moveTo>
                  <a:pt x="14587728" y="0"/>
                </a:moveTo>
                <a:lnTo>
                  <a:pt x="15337536" y="247475"/>
                </a:lnTo>
                <a:lnTo>
                  <a:pt x="14821740" y="417714"/>
                </a:lnTo>
                <a:lnTo>
                  <a:pt x="15337536" y="587953"/>
                </a:lnTo>
                <a:lnTo>
                  <a:pt x="14587728" y="835428"/>
                </a:lnTo>
                <a:lnTo>
                  <a:pt x="14587728" y="829194"/>
                </a:lnTo>
                <a:lnTo>
                  <a:pt x="12192000" y="829194"/>
                </a:lnTo>
                <a:lnTo>
                  <a:pt x="12192000" y="835429"/>
                </a:lnTo>
                <a:lnTo>
                  <a:pt x="0" y="835429"/>
                </a:lnTo>
                <a:lnTo>
                  <a:pt x="0" y="9144"/>
                </a:lnTo>
                <a:lnTo>
                  <a:pt x="12192000" y="9144"/>
                </a:lnTo>
                <a:lnTo>
                  <a:pt x="12192000" y="6234"/>
                </a:lnTo>
                <a:lnTo>
                  <a:pt x="14587728" y="6234"/>
                </a:lnTo>
                <a:close/>
              </a:path>
            </a:pathLst>
          </a:custGeom>
          <a:solidFill>
            <a:srgbClr val="89291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
        <p:nvSpPr>
          <p:cNvPr id="11" name="Title 1">
            <a:extLst>
              <a:ext uri="{FF2B5EF4-FFF2-40B4-BE49-F238E27FC236}">
                <a16:creationId xmlns:a16="http://schemas.microsoft.com/office/drawing/2014/main" id="{57C43667-5335-3517-6757-75ED4C61B9EE}"/>
              </a:ext>
            </a:extLst>
          </p:cNvPr>
          <p:cNvSpPr txBox="1">
            <a:spLocks/>
          </p:cNvSpPr>
          <p:nvPr/>
        </p:nvSpPr>
        <p:spPr>
          <a:xfrm>
            <a:off x="3491345" y="424773"/>
            <a:ext cx="2604655" cy="55974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000">
                <a:latin typeface="Sitka Small Semibold" pitchFamily="2" charset="0"/>
              </a:rPr>
              <a:t>Chapter 3:</a:t>
            </a:r>
          </a:p>
          <a:p>
            <a:r>
              <a:rPr lang="en-CA" sz="2000">
                <a:latin typeface="Sitka Small Semibold" pitchFamily="2" charset="0"/>
              </a:rPr>
              <a:t> The Implementation</a:t>
            </a:r>
          </a:p>
        </p:txBody>
      </p:sp>
      <p:pic>
        <p:nvPicPr>
          <p:cNvPr id="3" name="Graphic 2" descr="Web design with solid fill">
            <a:extLst>
              <a:ext uri="{FF2B5EF4-FFF2-40B4-BE49-F238E27FC236}">
                <a16:creationId xmlns:a16="http://schemas.microsoft.com/office/drawing/2014/main" id="{9AE6B3EF-C00B-85EF-CE84-32411CB1B1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704" y="-219318"/>
            <a:ext cx="1883664" cy="1883664"/>
          </a:xfrm>
          <a:prstGeom prst="rect">
            <a:avLst/>
          </a:prstGeom>
        </p:spPr>
      </p:pic>
    </p:spTree>
    <p:extLst>
      <p:ext uri="{BB962C8B-B14F-4D97-AF65-F5344CB8AC3E}">
        <p14:creationId xmlns:p14="http://schemas.microsoft.com/office/powerpoint/2010/main" val="539332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a:extLst>
            <a:ext uri="{FF2B5EF4-FFF2-40B4-BE49-F238E27FC236}">
              <a16:creationId xmlns:a16="http://schemas.microsoft.com/office/drawing/2014/main" id="{F1E96677-27B6-CA95-18B1-E8E34D783133}"/>
            </a:ext>
          </a:extLst>
        </p:cNvPr>
        <p:cNvGrpSpPr/>
        <p:nvPr/>
      </p:nvGrpSpPr>
      <p:grpSpPr>
        <a:xfrm>
          <a:off x="0" y="0"/>
          <a:ext cx="0" cy="0"/>
          <a:chOff x="0" y="0"/>
          <a:chExt cx="0" cy="0"/>
        </a:xfrm>
      </p:grpSpPr>
      <p:sp>
        <p:nvSpPr>
          <p:cNvPr id="5" name="Subtitle 2">
            <a:extLst>
              <a:ext uri="{FF2B5EF4-FFF2-40B4-BE49-F238E27FC236}">
                <a16:creationId xmlns:a16="http://schemas.microsoft.com/office/drawing/2014/main" id="{CBE2F5C1-8CEC-CA29-77CB-6844C7191995}"/>
              </a:ext>
            </a:extLst>
          </p:cNvPr>
          <p:cNvSpPr>
            <a:spLocks noGrp="1"/>
          </p:cNvSpPr>
          <p:nvPr>
            <p:ph type="subTitle" idx="1"/>
          </p:nvPr>
        </p:nvSpPr>
        <p:spPr>
          <a:xfrm>
            <a:off x="497071" y="1892808"/>
            <a:ext cx="11082528" cy="3977640"/>
          </a:xfrm>
        </p:spPr>
        <p:txBody>
          <a:bodyPr>
            <a:normAutofit fontScale="62500" lnSpcReduction="20000"/>
          </a:bodyPr>
          <a:lstStyle/>
          <a:p>
            <a:pPr marL="514350" indent="-514350" algn="l">
              <a:spcAft>
                <a:spcPts val="1200"/>
              </a:spcAft>
              <a:buFont typeface="+mj-lt"/>
              <a:buAutoNum type="romanUcPeriod"/>
            </a:pPr>
            <a:r>
              <a:rPr lang="en-CA" err="1">
                <a:latin typeface="Sitka Small" pitchFamily="2" charset="0"/>
              </a:rPr>
              <a:t>transferQtoM</a:t>
            </a:r>
            <a:r>
              <a:rPr lang="en-CA">
                <a:latin typeface="Sitka Small" pitchFamily="2" charset="0"/>
              </a:rPr>
              <a:t>: This function prepares the matrix for the Hungarian algorithm (K-M algorithm). It consisted of only adding important columns and returning a square matrix)</a:t>
            </a:r>
          </a:p>
          <a:p>
            <a:pPr marL="514350" indent="-514350" algn="l">
              <a:spcAft>
                <a:spcPts val="1200"/>
              </a:spcAft>
              <a:buFont typeface="+mj-lt"/>
              <a:buAutoNum type="romanUcPeriod"/>
            </a:pPr>
            <a:r>
              <a:rPr lang="en-CA" err="1">
                <a:latin typeface="Sitka Small" pitchFamily="2" charset="0"/>
              </a:rPr>
              <a:t>prepKM</a:t>
            </a:r>
            <a:r>
              <a:rPr lang="en-CA">
                <a:latin typeface="Sitka Small" pitchFamily="2" charset="0"/>
              </a:rPr>
              <a:t>: This function preprocesses M to do the initial steps of the K-M algorithm. It reduces each row and column so that there is at least one zero in each row and column.</a:t>
            </a:r>
          </a:p>
          <a:p>
            <a:pPr marL="514350" indent="-514350" algn="l">
              <a:spcAft>
                <a:spcPts val="1200"/>
              </a:spcAft>
              <a:buFont typeface="+mj-lt"/>
              <a:buAutoNum type="romanUcPeriod"/>
            </a:pPr>
            <a:r>
              <a:rPr lang="en-CA" err="1">
                <a:latin typeface="Sitka Small" pitchFamily="2" charset="0"/>
              </a:rPr>
              <a:t>KM_algorithm</a:t>
            </a:r>
            <a:r>
              <a:rPr lang="en-CA">
                <a:latin typeface="Sitka Small" pitchFamily="2" charset="0"/>
              </a:rPr>
              <a:t>: This is the main function of the project. Through numerous loops, flags and what seemed like arbitrary steps, this function would return the optimal assignment for each row(agent) to each column(role)</a:t>
            </a:r>
          </a:p>
          <a:p>
            <a:pPr marL="514350" indent="-514350" algn="l">
              <a:spcAft>
                <a:spcPts val="1200"/>
              </a:spcAft>
              <a:buFont typeface="+mj-lt"/>
              <a:buAutoNum type="romanUcPeriod"/>
            </a:pPr>
            <a:r>
              <a:rPr lang="en-CA" err="1">
                <a:latin typeface="Sitka Small" pitchFamily="2" charset="0"/>
              </a:rPr>
              <a:t>primeZero</a:t>
            </a:r>
            <a:r>
              <a:rPr lang="en-CA">
                <a:latin typeface="Sitka Small" pitchFamily="2" charset="0"/>
              </a:rPr>
              <a:t>: Function to simplify the </a:t>
            </a:r>
            <a:r>
              <a:rPr lang="en-CA" err="1">
                <a:latin typeface="Sitka Small" pitchFamily="2" charset="0"/>
              </a:rPr>
              <a:t>KM_algorithm</a:t>
            </a:r>
            <a:r>
              <a:rPr lang="en-CA">
                <a:latin typeface="Sitka Small" pitchFamily="2" charset="0"/>
              </a:rPr>
              <a:t> function. Returns Boolean </a:t>
            </a:r>
            <a:r>
              <a:rPr lang="en-CA" err="1">
                <a:latin typeface="Sitka Small" pitchFamily="2" charset="0"/>
              </a:rPr>
              <a:t>primeFound</a:t>
            </a:r>
            <a:r>
              <a:rPr lang="en-CA">
                <a:latin typeface="Sitka Small" pitchFamily="2" charset="0"/>
              </a:rPr>
              <a:t> and its according index.</a:t>
            </a:r>
          </a:p>
          <a:p>
            <a:pPr marL="514350" indent="-514350" algn="l">
              <a:spcAft>
                <a:spcPts val="1200"/>
              </a:spcAft>
              <a:buFont typeface="+mj-lt"/>
              <a:buAutoNum type="romanUcPeriod"/>
            </a:pPr>
            <a:r>
              <a:rPr lang="en-CA" err="1">
                <a:latin typeface="Sitka Small" pitchFamily="2" charset="0"/>
              </a:rPr>
              <a:t>deriveT</a:t>
            </a:r>
            <a:r>
              <a:rPr lang="en-CA">
                <a:latin typeface="Sitka Small" pitchFamily="2" charset="0"/>
              </a:rPr>
              <a:t>: This function simply changes the format of the result found in the K-M algorithm to match the input given to the </a:t>
            </a:r>
            <a:r>
              <a:rPr lang="en-CA" err="1">
                <a:latin typeface="Sitka Small" pitchFamily="2" charset="0"/>
              </a:rPr>
              <a:t>transferQtoM</a:t>
            </a:r>
            <a:r>
              <a:rPr lang="en-CA">
                <a:latin typeface="Sitka Small" pitchFamily="2" charset="0"/>
              </a:rPr>
              <a:t> function.</a:t>
            </a:r>
          </a:p>
          <a:p>
            <a:pPr marL="514350" indent="-514350" algn="l">
              <a:spcAft>
                <a:spcPts val="1200"/>
              </a:spcAft>
              <a:buFont typeface="+mj-lt"/>
              <a:buAutoNum type="romanUcPeriod"/>
            </a:pPr>
            <a:r>
              <a:rPr lang="en-CA">
                <a:latin typeface="Sitka Small" pitchFamily="2" charset="0"/>
              </a:rPr>
              <a:t>GRA: This final function puts together all the other functions to properly provide the resulting T matrix.</a:t>
            </a:r>
          </a:p>
          <a:p>
            <a:pPr marL="514350" indent="-514350" algn="l">
              <a:buFont typeface="+mj-lt"/>
              <a:buAutoNum type="romanUcPeriod"/>
            </a:pPr>
            <a:endParaRPr lang="en-CA">
              <a:latin typeface="Sitka Small" pitchFamily="2" charset="0"/>
            </a:endParaRPr>
          </a:p>
          <a:p>
            <a:endParaRPr lang="en-CA">
              <a:latin typeface="Sitka Small" pitchFamily="2" charset="0"/>
            </a:endParaRPr>
          </a:p>
        </p:txBody>
      </p:sp>
      <p:sp>
        <p:nvSpPr>
          <p:cNvPr id="8" name="Freeform: Shape 7">
            <a:extLst>
              <a:ext uri="{FF2B5EF4-FFF2-40B4-BE49-F238E27FC236}">
                <a16:creationId xmlns:a16="http://schemas.microsoft.com/office/drawing/2014/main" id="{A181C46F-0CC0-DE3B-AF59-94347D5CB793}"/>
              </a:ext>
            </a:extLst>
          </p:cNvPr>
          <p:cNvSpPr/>
          <p:nvPr/>
        </p:nvSpPr>
        <p:spPr>
          <a:xfrm>
            <a:off x="-8655792" y="286933"/>
            <a:ext cx="15337536" cy="835429"/>
          </a:xfrm>
          <a:custGeom>
            <a:avLst/>
            <a:gdLst>
              <a:gd name="connsiteX0" fmla="*/ 14587728 w 15337536"/>
              <a:gd name="connsiteY0" fmla="*/ 0 h 835429"/>
              <a:gd name="connsiteX1" fmla="*/ 15337536 w 15337536"/>
              <a:gd name="connsiteY1" fmla="*/ 247475 h 835429"/>
              <a:gd name="connsiteX2" fmla="*/ 14821740 w 15337536"/>
              <a:gd name="connsiteY2" fmla="*/ 417714 h 835429"/>
              <a:gd name="connsiteX3" fmla="*/ 15337536 w 15337536"/>
              <a:gd name="connsiteY3" fmla="*/ 587953 h 835429"/>
              <a:gd name="connsiteX4" fmla="*/ 14587728 w 15337536"/>
              <a:gd name="connsiteY4" fmla="*/ 835428 h 835429"/>
              <a:gd name="connsiteX5" fmla="*/ 14587728 w 15337536"/>
              <a:gd name="connsiteY5" fmla="*/ 829194 h 835429"/>
              <a:gd name="connsiteX6" fmla="*/ 12192000 w 15337536"/>
              <a:gd name="connsiteY6" fmla="*/ 829194 h 835429"/>
              <a:gd name="connsiteX7" fmla="*/ 12192000 w 15337536"/>
              <a:gd name="connsiteY7" fmla="*/ 835429 h 835429"/>
              <a:gd name="connsiteX8" fmla="*/ 0 w 15337536"/>
              <a:gd name="connsiteY8" fmla="*/ 835429 h 835429"/>
              <a:gd name="connsiteX9" fmla="*/ 0 w 15337536"/>
              <a:gd name="connsiteY9" fmla="*/ 9144 h 835429"/>
              <a:gd name="connsiteX10" fmla="*/ 12192000 w 15337536"/>
              <a:gd name="connsiteY10" fmla="*/ 9144 h 835429"/>
              <a:gd name="connsiteX11" fmla="*/ 12192000 w 15337536"/>
              <a:gd name="connsiteY11" fmla="*/ 6234 h 835429"/>
              <a:gd name="connsiteX12" fmla="*/ 14587728 w 15337536"/>
              <a:gd name="connsiteY12" fmla="*/ 6234 h 8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536" h="835429">
                <a:moveTo>
                  <a:pt x="14587728" y="0"/>
                </a:moveTo>
                <a:lnTo>
                  <a:pt x="15337536" y="247475"/>
                </a:lnTo>
                <a:lnTo>
                  <a:pt x="14821740" y="417714"/>
                </a:lnTo>
                <a:lnTo>
                  <a:pt x="15337536" y="587953"/>
                </a:lnTo>
                <a:lnTo>
                  <a:pt x="14587728" y="835428"/>
                </a:lnTo>
                <a:lnTo>
                  <a:pt x="14587728" y="829194"/>
                </a:lnTo>
                <a:lnTo>
                  <a:pt x="12192000" y="829194"/>
                </a:lnTo>
                <a:lnTo>
                  <a:pt x="12192000" y="835429"/>
                </a:lnTo>
                <a:lnTo>
                  <a:pt x="0" y="835429"/>
                </a:lnTo>
                <a:lnTo>
                  <a:pt x="0" y="9144"/>
                </a:lnTo>
                <a:lnTo>
                  <a:pt x="12192000" y="9144"/>
                </a:lnTo>
                <a:lnTo>
                  <a:pt x="12192000" y="6234"/>
                </a:lnTo>
                <a:lnTo>
                  <a:pt x="14587728" y="6234"/>
                </a:lnTo>
                <a:close/>
              </a:path>
            </a:pathLst>
          </a:custGeom>
          <a:solidFill>
            <a:srgbClr val="89291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
        <p:nvSpPr>
          <p:cNvPr id="2" name="Title 1">
            <a:extLst>
              <a:ext uri="{FF2B5EF4-FFF2-40B4-BE49-F238E27FC236}">
                <a16:creationId xmlns:a16="http://schemas.microsoft.com/office/drawing/2014/main" id="{98D05BDE-5B30-0211-BDCF-13A6BFEAB7D6}"/>
              </a:ext>
            </a:extLst>
          </p:cNvPr>
          <p:cNvSpPr txBox="1">
            <a:spLocks/>
          </p:cNvSpPr>
          <p:nvPr/>
        </p:nvSpPr>
        <p:spPr>
          <a:xfrm>
            <a:off x="3491345" y="424773"/>
            <a:ext cx="2604655" cy="55974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000">
                <a:latin typeface="Sitka Small Semibold" pitchFamily="2" charset="0"/>
              </a:rPr>
              <a:t>Chapter 3:</a:t>
            </a:r>
          </a:p>
          <a:p>
            <a:r>
              <a:rPr lang="en-CA" sz="2000">
                <a:latin typeface="Sitka Small Semibold" pitchFamily="2" charset="0"/>
              </a:rPr>
              <a:t> The Implementation</a:t>
            </a:r>
          </a:p>
        </p:txBody>
      </p:sp>
      <p:pic>
        <p:nvPicPr>
          <p:cNvPr id="3" name="Graphic 2" descr="Web design with solid fill">
            <a:extLst>
              <a:ext uri="{FF2B5EF4-FFF2-40B4-BE49-F238E27FC236}">
                <a16:creationId xmlns:a16="http://schemas.microsoft.com/office/drawing/2014/main" id="{357FB001-2FA2-05A1-4C60-0E772D65AE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704" y="-219318"/>
            <a:ext cx="1883664" cy="1883664"/>
          </a:xfrm>
          <a:prstGeom prst="rect">
            <a:avLst/>
          </a:prstGeom>
        </p:spPr>
      </p:pic>
    </p:spTree>
    <p:extLst>
      <p:ext uri="{BB962C8B-B14F-4D97-AF65-F5344CB8AC3E}">
        <p14:creationId xmlns:p14="http://schemas.microsoft.com/office/powerpoint/2010/main" val="294128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a:extLst>
            <a:ext uri="{FF2B5EF4-FFF2-40B4-BE49-F238E27FC236}">
              <a16:creationId xmlns:a16="http://schemas.microsoft.com/office/drawing/2014/main" id="{AD14A397-2CF6-A6C5-8E63-F4D5ACED478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A21B99-8070-175D-F55E-75178D839E9D}"/>
              </a:ext>
            </a:extLst>
          </p:cNvPr>
          <p:cNvSpPr>
            <a:spLocks noGrp="1"/>
          </p:cNvSpPr>
          <p:nvPr>
            <p:ph type="subTitle" idx="1"/>
          </p:nvPr>
        </p:nvSpPr>
        <p:spPr>
          <a:xfrm>
            <a:off x="748518" y="1439604"/>
            <a:ext cx="11042823" cy="4920007"/>
          </a:xfrm>
        </p:spPr>
        <p:txBody>
          <a:bodyPr>
            <a:normAutofit/>
          </a:bodyPr>
          <a:lstStyle/>
          <a:p>
            <a:r>
              <a:rPr lang="en-CA">
                <a:latin typeface="Sitka Small" pitchFamily="2" charset="0"/>
              </a:rPr>
              <a:t>With my limited skillset in this domain, I encountered issues within the K-M algorithm. Mainly due to:</a:t>
            </a:r>
          </a:p>
          <a:p>
            <a:endParaRPr lang="en-CA">
              <a:latin typeface="Sitka Small" pitchFamily="2" charset="0"/>
            </a:endParaRPr>
          </a:p>
          <a:p>
            <a:endParaRPr lang="en-CA">
              <a:latin typeface="Sitka Small" pitchFamily="2" charset="0"/>
            </a:endParaRPr>
          </a:p>
          <a:p>
            <a:pPr marL="342900" indent="-342900" algn="l">
              <a:buFont typeface="Courier New" panose="02070309020205020404" pitchFamily="49" charset="0"/>
              <a:buChar char="o"/>
            </a:pPr>
            <a:r>
              <a:rPr lang="en-CA" sz="1800">
                <a:latin typeface="Sitka Small" pitchFamily="2" charset="0"/>
              </a:rPr>
              <a:t>The ambiguity and range of interpretation in the pseudocode</a:t>
            </a:r>
          </a:p>
          <a:p>
            <a:pPr marL="342900" indent="-342900" algn="l">
              <a:buFont typeface="Courier New" panose="02070309020205020404" pitchFamily="49" charset="0"/>
              <a:buChar char="o"/>
            </a:pPr>
            <a:endParaRPr lang="en-CA" sz="1800">
              <a:latin typeface="Sitka Small" pitchFamily="2" charset="0"/>
            </a:endParaRPr>
          </a:p>
          <a:p>
            <a:pPr marL="342900" indent="-342900" algn="l">
              <a:buFont typeface="Courier New" panose="02070309020205020404" pitchFamily="49" charset="0"/>
              <a:buChar char="o"/>
            </a:pPr>
            <a:r>
              <a:rPr lang="en-CA" sz="1800">
                <a:latin typeface="Sitka Small" pitchFamily="2" charset="0"/>
              </a:rPr>
              <a:t>The complexity of working with numerous flags</a:t>
            </a:r>
          </a:p>
          <a:p>
            <a:pPr marL="342900" indent="-342900" algn="l">
              <a:buFont typeface="Courier New" panose="02070309020205020404" pitchFamily="49" charset="0"/>
              <a:buChar char="o"/>
            </a:pPr>
            <a:endParaRPr lang="en-CA" sz="1800">
              <a:latin typeface="Sitka Small" pitchFamily="2" charset="0"/>
            </a:endParaRPr>
          </a:p>
          <a:p>
            <a:pPr marL="342900" indent="-342900" algn="l">
              <a:buFont typeface="Courier New" panose="02070309020205020404" pitchFamily="49" charset="0"/>
              <a:buChar char="o"/>
            </a:pPr>
            <a:r>
              <a:rPr lang="en-CA" sz="1800">
                <a:latin typeface="Sitka Small" pitchFamily="2" charset="0"/>
              </a:rPr>
              <a:t>Very specific conditions are abundant in the algorithm</a:t>
            </a:r>
          </a:p>
          <a:p>
            <a:pPr marL="342900" indent="-342900" algn="l">
              <a:buFont typeface="Courier New" panose="02070309020205020404" pitchFamily="49" charset="0"/>
              <a:buChar char="o"/>
            </a:pPr>
            <a:endParaRPr lang="en-CA">
              <a:latin typeface="Sitka Small" pitchFamily="2" charset="0"/>
            </a:endParaRPr>
          </a:p>
        </p:txBody>
      </p:sp>
      <p:sp>
        <p:nvSpPr>
          <p:cNvPr id="6" name="Freeform: Shape 5">
            <a:extLst>
              <a:ext uri="{FF2B5EF4-FFF2-40B4-BE49-F238E27FC236}">
                <a16:creationId xmlns:a16="http://schemas.microsoft.com/office/drawing/2014/main" id="{54387D6E-DADA-D126-F1C7-5C95383025A9}"/>
              </a:ext>
            </a:extLst>
          </p:cNvPr>
          <p:cNvSpPr/>
          <p:nvPr/>
        </p:nvSpPr>
        <p:spPr>
          <a:xfrm>
            <a:off x="-6723424" y="286933"/>
            <a:ext cx="15337536" cy="835429"/>
          </a:xfrm>
          <a:custGeom>
            <a:avLst/>
            <a:gdLst>
              <a:gd name="connsiteX0" fmla="*/ 14587728 w 15337536"/>
              <a:gd name="connsiteY0" fmla="*/ 0 h 835429"/>
              <a:gd name="connsiteX1" fmla="*/ 15337536 w 15337536"/>
              <a:gd name="connsiteY1" fmla="*/ 247475 h 835429"/>
              <a:gd name="connsiteX2" fmla="*/ 14821740 w 15337536"/>
              <a:gd name="connsiteY2" fmla="*/ 417714 h 835429"/>
              <a:gd name="connsiteX3" fmla="*/ 15337536 w 15337536"/>
              <a:gd name="connsiteY3" fmla="*/ 587953 h 835429"/>
              <a:gd name="connsiteX4" fmla="*/ 14587728 w 15337536"/>
              <a:gd name="connsiteY4" fmla="*/ 835428 h 835429"/>
              <a:gd name="connsiteX5" fmla="*/ 14587728 w 15337536"/>
              <a:gd name="connsiteY5" fmla="*/ 829194 h 835429"/>
              <a:gd name="connsiteX6" fmla="*/ 12192000 w 15337536"/>
              <a:gd name="connsiteY6" fmla="*/ 829194 h 835429"/>
              <a:gd name="connsiteX7" fmla="*/ 12192000 w 15337536"/>
              <a:gd name="connsiteY7" fmla="*/ 835429 h 835429"/>
              <a:gd name="connsiteX8" fmla="*/ 0 w 15337536"/>
              <a:gd name="connsiteY8" fmla="*/ 835429 h 835429"/>
              <a:gd name="connsiteX9" fmla="*/ 0 w 15337536"/>
              <a:gd name="connsiteY9" fmla="*/ 9144 h 835429"/>
              <a:gd name="connsiteX10" fmla="*/ 12192000 w 15337536"/>
              <a:gd name="connsiteY10" fmla="*/ 9144 h 835429"/>
              <a:gd name="connsiteX11" fmla="*/ 12192000 w 15337536"/>
              <a:gd name="connsiteY11" fmla="*/ 6234 h 835429"/>
              <a:gd name="connsiteX12" fmla="*/ 14587728 w 15337536"/>
              <a:gd name="connsiteY12" fmla="*/ 6234 h 8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536" h="835429">
                <a:moveTo>
                  <a:pt x="14587728" y="0"/>
                </a:moveTo>
                <a:lnTo>
                  <a:pt x="15337536" y="247475"/>
                </a:lnTo>
                <a:lnTo>
                  <a:pt x="14821740" y="417714"/>
                </a:lnTo>
                <a:lnTo>
                  <a:pt x="15337536" y="587953"/>
                </a:lnTo>
                <a:lnTo>
                  <a:pt x="14587728" y="835428"/>
                </a:lnTo>
                <a:lnTo>
                  <a:pt x="14587728" y="829194"/>
                </a:lnTo>
                <a:lnTo>
                  <a:pt x="12192000" y="829194"/>
                </a:lnTo>
                <a:lnTo>
                  <a:pt x="12192000" y="835429"/>
                </a:lnTo>
                <a:lnTo>
                  <a:pt x="0" y="835429"/>
                </a:lnTo>
                <a:lnTo>
                  <a:pt x="0" y="9144"/>
                </a:lnTo>
                <a:lnTo>
                  <a:pt x="12192000" y="9144"/>
                </a:lnTo>
                <a:lnTo>
                  <a:pt x="12192000" y="6234"/>
                </a:lnTo>
                <a:lnTo>
                  <a:pt x="14587728" y="6234"/>
                </a:lnTo>
                <a:close/>
              </a:path>
            </a:pathLst>
          </a:custGeom>
          <a:solidFill>
            <a:srgbClr val="89291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
        <p:nvSpPr>
          <p:cNvPr id="2" name="Title 1">
            <a:extLst>
              <a:ext uri="{FF2B5EF4-FFF2-40B4-BE49-F238E27FC236}">
                <a16:creationId xmlns:a16="http://schemas.microsoft.com/office/drawing/2014/main" id="{FD2E72A4-BA9B-C399-8A84-1BDAC74FE7DC}"/>
              </a:ext>
            </a:extLst>
          </p:cNvPr>
          <p:cNvSpPr>
            <a:spLocks noGrp="1"/>
          </p:cNvSpPr>
          <p:nvPr>
            <p:ph type="ctrTitle"/>
          </p:nvPr>
        </p:nvSpPr>
        <p:spPr>
          <a:xfrm>
            <a:off x="5813082" y="376050"/>
            <a:ext cx="2468880" cy="657193"/>
          </a:xfrm>
        </p:spPr>
        <p:txBody>
          <a:bodyPr>
            <a:normAutofit/>
          </a:bodyPr>
          <a:lstStyle/>
          <a:p>
            <a:r>
              <a:rPr lang="en-CA" sz="2000">
                <a:latin typeface="Sitka Small Semibold" pitchFamily="2" charset="0"/>
              </a:rPr>
              <a:t>Chapter 4: Disaster</a:t>
            </a:r>
          </a:p>
        </p:txBody>
      </p:sp>
      <p:sp>
        <p:nvSpPr>
          <p:cNvPr id="7" name="Rectangle: Diagonal Corners Rounded 6">
            <a:extLst>
              <a:ext uri="{FF2B5EF4-FFF2-40B4-BE49-F238E27FC236}">
                <a16:creationId xmlns:a16="http://schemas.microsoft.com/office/drawing/2014/main" id="{5EF3565E-91A2-298B-BF0B-49877B865092}"/>
              </a:ext>
            </a:extLst>
          </p:cNvPr>
          <p:cNvSpPr/>
          <p:nvPr/>
        </p:nvSpPr>
        <p:spPr>
          <a:xfrm>
            <a:off x="8218006" y="4909576"/>
            <a:ext cx="3096167" cy="1787611"/>
          </a:xfrm>
          <a:prstGeom prst="round2DiagRect">
            <a:avLst>
              <a:gd name="adj1" fmla="val 25451"/>
              <a:gd name="adj2" fmla="val 0"/>
            </a:avLst>
          </a:prstGeom>
          <a:blipFill>
            <a:blip r:embed="rId2"/>
            <a:stretch>
              <a:fillRect l="418" t="1990" r="-418" b="-1990"/>
            </a:stretch>
          </a:blipFill>
          <a:ln w="53975">
            <a:solidFill>
              <a:srgbClr val="8929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Diagonal Corners Rounded 7">
            <a:extLst>
              <a:ext uri="{FF2B5EF4-FFF2-40B4-BE49-F238E27FC236}">
                <a16:creationId xmlns:a16="http://schemas.microsoft.com/office/drawing/2014/main" id="{97C46B24-7B8C-A1EE-1CA8-0CDE7594CBCB}"/>
              </a:ext>
            </a:extLst>
          </p:cNvPr>
          <p:cNvSpPr/>
          <p:nvPr/>
        </p:nvSpPr>
        <p:spPr>
          <a:xfrm>
            <a:off x="8523767" y="2241159"/>
            <a:ext cx="3171217" cy="1787611"/>
          </a:xfrm>
          <a:prstGeom prst="round2DiagRect">
            <a:avLst/>
          </a:prstGeom>
          <a:blipFill>
            <a:blip r:embed="rId3"/>
            <a:stretch>
              <a:fillRect l="418" t="1990" r="-418" b="-1990"/>
            </a:stretch>
          </a:blipFill>
          <a:ln w="53975">
            <a:solidFill>
              <a:srgbClr val="8929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Diagonal Corners Rounded 8">
            <a:extLst>
              <a:ext uri="{FF2B5EF4-FFF2-40B4-BE49-F238E27FC236}">
                <a16:creationId xmlns:a16="http://schemas.microsoft.com/office/drawing/2014/main" id="{945AC2E9-42DA-6C4F-749C-6C9E4B12F0C1}"/>
              </a:ext>
            </a:extLst>
          </p:cNvPr>
          <p:cNvSpPr/>
          <p:nvPr/>
        </p:nvSpPr>
        <p:spPr>
          <a:xfrm>
            <a:off x="7961747" y="3790779"/>
            <a:ext cx="2687782" cy="1207955"/>
          </a:xfrm>
          <a:prstGeom prst="round2DiagRect">
            <a:avLst/>
          </a:prstGeom>
          <a:blipFill>
            <a:blip r:embed="rId4"/>
            <a:stretch>
              <a:fillRect l="418" t="1990" r="-418" b="-1990"/>
            </a:stretch>
          </a:blipFill>
          <a:ln w="53975">
            <a:solidFill>
              <a:srgbClr val="8929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Graphic 4" descr="Tornado with solid fill">
            <a:extLst>
              <a:ext uri="{FF2B5EF4-FFF2-40B4-BE49-F238E27FC236}">
                <a16:creationId xmlns:a16="http://schemas.microsoft.com/office/drawing/2014/main" id="{80564AE4-1C12-92DA-6783-CDF779218C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668" y="-56357"/>
            <a:ext cx="1464481" cy="1464481"/>
          </a:xfrm>
          <a:prstGeom prst="rect">
            <a:avLst/>
          </a:prstGeom>
        </p:spPr>
      </p:pic>
    </p:spTree>
    <p:extLst>
      <p:ext uri="{BB962C8B-B14F-4D97-AF65-F5344CB8AC3E}">
        <p14:creationId xmlns:p14="http://schemas.microsoft.com/office/powerpoint/2010/main" val="2667516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a:extLst>
            <a:ext uri="{FF2B5EF4-FFF2-40B4-BE49-F238E27FC236}">
              <a16:creationId xmlns:a16="http://schemas.microsoft.com/office/drawing/2014/main" id="{07AD94E7-731D-FD64-A678-6923BBF32577}"/>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4956B5B6-8B44-715D-4F79-8DFFBBCA212D}"/>
              </a:ext>
            </a:extLst>
          </p:cNvPr>
          <p:cNvSpPr/>
          <p:nvPr/>
        </p:nvSpPr>
        <p:spPr>
          <a:xfrm>
            <a:off x="-4900408" y="286933"/>
            <a:ext cx="15337536" cy="835429"/>
          </a:xfrm>
          <a:custGeom>
            <a:avLst/>
            <a:gdLst>
              <a:gd name="connsiteX0" fmla="*/ 14587728 w 15337536"/>
              <a:gd name="connsiteY0" fmla="*/ 0 h 835429"/>
              <a:gd name="connsiteX1" fmla="*/ 15337536 w 15337536"/>
              <a:gd name="connsiteY1" fmla="*/ 247475 h 835429"/>
              <a:gd name="connsiteX2" fmla="*/ 14821740 w 15337536"/>
              <a:gd name="connsiteY2" fmla="*/ 417714 h 835429"/>
              <a:gd name="connsiteX3" fmla="*/ 15337536 w 15337536"/>
              <a:gd name="connsiteY3" fmla="*/ 587953 h 835429"/>
              <a:gd name="connsiteX4" fmla="*/ 14587728 w 15337536"/>
              <a:gd name="connsiteY4" fmla="*/ 835428 h 835429"/>
              <a:gd name="connsiteX5" fmla="*/ 14587728 w 15337536"/>
              <a:gd name="connsiteY5" fmla="*/ 829194 h 835429"/>
              <a:gd name="connsiteX6" fmla="*/ 12192000 w 15337536"/>
              <a:gd name="connsiteY6" fmla="*/ 829194 h 835429"/>
              <a:gd name="connsiteX7" fmla="*/ 12192000 w 15337536"/>
              <a:gd name="connsiteY7" fmla="*/ 835429 h 835429"/>
              <a:gd name="connsiteX8" fmla="*/ 0 w 15337536"/>
              <a:gd name="connsiteY8" fmla="*/ 835429 h 835429"/>
              <a:gd name="connsiteX9" fmla="*/ 0 w 15337536"/>
              <a:gd name="connsiteY9" fmla="*/ 9144 h 835429"/>
              <a:gd name="connsiteX10" fmla="*/ 12192000 w 15337536"/>
              <a:gd name="connsiteY10" fmla="*/ 9144 h 835429"/>
              <a:gd name="connsiteX11" fmla="*/ 12192000 w 15337536"/>
              <a:gd name="connsiteY11" fmla="*/ 6234 h 835429"/>
              <a:gd name="connsiteX12" fmla="*/ 14587728 w 15337536"/>
              <a:gd name="connsiteY12" fmla="*/ 6234 h 8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536" h="835429">
                <a:moveTo>
                  <a:pt x="14587728" y="0"/>
                </a:moveTo>
                <a:lnTo>
                  <a:pt x="15337536" y="247475"/>
                </a:lnTo>
                <a:lnTo>
                  <a:pt x="14821740" y="417714"/>
                </a:lnTo>
                <a:lnTo>
                  <a:pt x="15337536" y="587953"/>
                </a:lnTo>
                <a:lnTo>
                  <a:pt x="14587728" y="835428"/>
                </a:lnTo>
                <a:lnTo>
                  <a:pt x="14587728" y="829194"/>
                </a:lnTo>
                <a:lnTo>
                  <a:pt x="12192000" y="829194"/>
                </a:lnTo>
                <a:lnTo>
                  <a:pt x="12192000" y="835429"/>
                </a:lnTo>
                <a:lnTo>
                  <a:pt x="0" y="835429"/>
                </a:lnTo>
                <a:lnTo>
                  <a:pt x="0" y="9144"/>
                </a:lnTo>
                <a:lnTo>
                  <a:pt x="12192000" y="9144"/>
                </a:lnTo>
                <a:lnTo>
                  <a:pt x="12192000" y="6234"/>
                </a:lnTo>
                <a:lnTo>
                  <a:pt x="14587728" y="6234"/>
                </a:lnTo>
                <a:close/>
              </a:path>
            </a:pathLst>
          </a:custGeom>
          <a:solidFill>
            <a:srgbClr val="89291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
        <p:nvSpPr>
          <p:cNvPr id="2" name="Title 1">
            <a:extLst>
              <a:ext uri="{FF2B5EF4-FFF2-40B4-BE49-F238E27FC236}">
                <a16:creationId xmlns:a16="http://schemas.microsoft.com/office/drawing/2014/main" id="{E883D407-8CF1-9629-A9BE-D09822598082}"/>
              </a:ext>
            </a:extLst>
          </p:cNvPr>
          <p:cNvSpPr>
            <a:spLocks noGrp="1"/>
          </p:cNvSpPr>
          <p:nvPr>
            <p:ph type="ctrTitle"/>
          </p:nvPr>
        </p:nvSpPr>
        <p:spPr>
          <a:xfrm>
            <a:off x="7467474" y="376050"/>
            <a:ext cx="2468880" cy="657193"/>
          </a:xfrm>
        </p:spPr>
        <p:txBody>
          <a:bodyPr>
            <a:normAutofit/>
          </a:bodyPr>
          <a:lstStyle/>
          <a:p>
            <a:r>
              <a:rPr lang="en-CA" sz="2000">
                <a:latin typeface="Sitka Small Semibold" pitchFamily="2" charset="0"/>
              </a:rPr>
              <a:t>Chapter 5: Success</a:t>
            </a:r>
          </a:p>
        </p:txBody>
      </p:sp>
      <p:sp>
        <p:nvSpPr>
          <p:cNvPr id="5" name="Subtitle 2">
            <a:extLst>
              <a:ext uri="{FF2B5EF4-FFF2-40B4-BE49-F238E27FC236}">
                <a16:creationId xmlns:a16="http://schemas.microsoft.com/office/drawing/2014/main" id="{40B395DF-9218-02BB-2A12-44B6B9EA5BBB}"/>
              </a:ext>
            </a:extLst>
          </p:cNvPr>
          <p:cNvSpPr txBox="1">
            <a:spLocks/>
          </p:cNvSpPr>
          <p:nvPr/>
        </p:nvSpPr>
        <p:spPr>
          <a:xfrm>
            <a:off x="220280" y="1278453"/>
            <a:ext cx="7582031" cy="249401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a:latin typeface="Sitka Small" pitchFamily="2" charset="0"/>
              </a:rPr>
              <a:t>After numerous hours of troubleshooting and essentially redefining the algorithm, I was finally able to achieve proper optimized assignment.</a:t>
            </a:r>
          </a:p>
          <a:p>
            <a:r>
              <a:rPr lang="en-CA">
                <a:latin typeface="Sitka Small" pitchFamily="2" charset="0"/>
              </a:rPr>
              <a:t>The scenario provided is a soccer coach attempting to optimize his lineup depending on the formation [4-3-3]</a:t>
            </a:r>
          </a:p>
          <a:p>
            <a:endParaRPr lang="en-CA">
              <a:latin typeface="Sitka Small" pitchFamily="2" charset="0"/>
            </a:endParaRPr>
          </a:p>
          <a:p>
            <a:r>
              <a:rPr lang="en-CA">
                <a:latin typeface="Sitka Small" pitchFamily="2" charset="0"/>
              </a:rPr>
              <a:t>L = [3 3 4 1]</a:t>
            </a:r>
          </a:p>
          <a:p>
            <a:r>
              <a:rPr lang="en-CA">
                <a:latin typeface="Sitka Small" pitchFamily="2" charset="0"/>
              </a:rPr>
              <a:t>Q = arbitrary 20 x 4 matrix</a:t>
            </a:r>
          </a:p>
          <a:p>
            <a:endParaRPr lang="en-CA">
              <a:latin typeface="Sitka Small" pitchFamily="2" charset="0"/>
            </a:endParaRPr>
          </a:p>
          <a:p>
            <a:endParaRPr lang="en-CA">
              <a:latin typeface="Sitka Small" pitchFamily="2" charset="0"/>
            </a:endParaRPr>
          </a:p>
        </p:txBody>
      </p:sp>
      <p:sp>
        <p:nvSpPr>
          <p:cNvPr id="13" name="Rectangle: Rounded Corners 12">
            <a:extLst>
              <a:ext uri="{FF2B5EF4-FFF2-40B4-BE49-F238E27FC236}">
                <a16:creationId xmlns:a16="http://schemas.microsoft.com/office/drawing/2014/main" id="{9B8D90FF-FA18-1785-EE69-E5F8029B799F}"/>
              </a:ext>
            </a:extLst>
          </p:cNvPr>
          <p:cNvSpPr/>
          <p:nvPr/>
        </p:nvSpPr>
        <p:spPr>
          <a:xfrm>
            <a:off x="8180705" y="1657749"/>
            <a:ext cx="3678938" cy="4239612"/>
          </a:xfrm>
          <a:prstGeom prst="roundRect">
            <a:avLst/>
          </a:prstGeom>
          <a:blipFill>
            <a:blip r:embed="rId2"/>
            <a:stretch>
              <a:fillRect l="2484" t="1677" r="-1380" b="2397"/>
            </a:stretch>
          </a:blipFill>
          <a:ln w="127000">
            <a:solidFill>
              <a:srgbClr val="8929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4947C8E9-0CFE-D713-E3FA-EA41B7AD91CC}"/>
              </a:ext>
            </a:extLst>
          </p:cNvPr>
          <p:cNvSpPr/>
          <p:nvPr/>
        </p:nvSpPr>
        <p:spPr>
          <a:xfrm>
            <a:off x="425644" y="3717116"/>
            <a:ext cx="4220496" cy="2930819"/>
          </a:xfrm>
          <a:prstGeom prst="roundRect">
            <a:avLst/>
          </a:prstGeom>
          <a:blipFill>
            <a:blip r:embed="rId3"/>
            <a:stretch>
              <a:fillRect l="2907" t="2821" r="2861" b="4591"/>
            </a:stretch>
          </a:blipFill>
          <a:ln w="127000">
            <a:solidFill>
              <a:srgbClr val="8929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Graphic 15" descr="Aspiration with solid fill">
            <a:extLst>
              <a:ext uri="{FF2B5EF4-FFF2-40B4-BE49-F238E27FC236}">
                <a16:creationId xmlns:a16="http://schemas.microsoft.com/office/drawing/2014/main" id="{2EA24165-D942-5BE7-919F-48DADF2D6B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857" y="75487"/>
            <a:ext cx="1258318" cy="1258318"/>
          </a:xfrm>
          <a:prstGeom prst="rect">
            <a:avLst/>
          </a:prstGeom>
        </p:spPr>
      </p:pic>
      <p:pic>
        <p:nvPicPr>
          <p:cNvPr id="18" name="Graphic 17" descr="Soccer with solid fill">
            <a:extLst>
              <a:ext uri="{FF2B5EF4-FFF2-40B4-BE49-F238E27FC236}">
                <a16:creationId xmlns:a16="http://schemas.microsoft.com/office/drawing/2014/main" id="{11C8DCD9-39A8-CA46-6EC0-43BAD4FAD4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8845" y="4501455"/>
            <a:ext cx="1762303" cy="1762303"/>
          </a:xfrm>
          <a:prstGeom prst="rect">
            <a:avLst/>
          </a:prstGeom>
        </p:spPr>
      </p:pic>
    </p:spTree>
    <p:extLst>
      <p:ext uri="{BB962C8B-B14F-4D97-AF65-F5344CB8AC3E}">
        <p14:creationId xmlns:p14="http://schemas.microsoft.com/office/powerpoint/2010/main" val="2155577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rgbClr val="8667B9"/>
            </a:gs>
            <a:gs pos="65000">
              <a:schemeClr val="tx1">
                <a:lumMod val="50000"/>
                <a:lumOff val="50000"/>
              </a:schemeClr>
            </a:gs>
            <a:gs pos="87000">
              <a:srgbClr val="8667B9"/>
            </a:gs>
          </a:gsLst>
          <a:path path="circle">
            <a:fillToRect r="100000" b="100000"/>
          </a:path>
          <a:tileRect l="-100000" t="-100000"/>
        </a:gradFill>
        <a:effectLst/>
      </p:bgPr>
    </p:bg>
    <p:spTree>
      <p:nvGrpSpPr>
        <p:cNvPr id="1" name="">
          <a:extLst>
            <a:ext uri="{FF2B5EF4-FFF2-40B4-BE49-F238E27FC236}">
              <a16:creationId xmlns:a16="http://schemas.microsoft.com/office/drawing/2014/main" id="{9A73256C-AE7D-E28C-80DA-975BF98AE05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9ABB1F-6C15-4545-ACA5-6AF859248751}"/>
              </a:ext>
            </a:extLst>
          </p:cNvPr>
          <p:cNvSpPr>
            <a:spLocks noGrp="1"/>
          </p:cNvSpPr>
          <p:nvPr>
            <p:ph type="subTitle" idx="1"/>
          </p:nvPr>
        </p:nvSpPr>
        <p:spPr>
          <a:xfrm>
            <a:off x="1524000" y="2471352"/>
            <a:ext cx="9144000" cy="2650524"/>
          </a:xfrm>
        </p:spPr>
        <p:txBody>
          <a:bodyPr>
            <a:normAutofit/>
          </a:bodyPr>
          <a:lstStyle/>
          <a:p>
            <a:r>
              <a:rPr lang="en-CA" sz="3600">
                <a:latin typeface="Sitka Small" pitchFamily="2" charset="0"/>
              </a:rPr>
              <a:t>Overall, I learnt a lot about MATLAB, implementing algorithms and working within a matrix</a:t>
            </a:r>
          </a:p>
        </p:txBody>
      </p:sp>
      <p:sp>
        <p:nvSpPr>
          <p:cNvPr id="4" name="Freeform: Shape 3">
            <a:extLst>
              <a:ext uri="{FF2B5EF4-FFF2-40B4-BE49-F238E27FC236}">
                <a16:creationId xmlns:a16="http://schemas.microsoft.com/office/drawing/2014/main" id="{F5BE7838-1C59-CC32-EB3A-4BFBDC72A4A0}"/>
              </a:ext>
            </a:extLst>
          </p:cNvPr>
          <p:cNvSpPr/>
          <p:nvPr/>
        </p:nvSpPr>
        <p:spPr>
          <a:xfrm>
            <a:off x="-2355691" y="286933"/>
            <a:ext cx="15337536" cy="835429"/>
          </a:xfrm>
          <a:custGeom>
            <a:avLst/>
            <a:gdLst>
              <a:gd name="connsiteX0" fmla="*/ 14587728 w 15337536"/>
              <a:gd name="connsiteY0" fmla="*/ 0 h 835429"/>
              <a:gd name="connsiteX1" fmla="*/ 15337536 w 15337536"/>
              <a:gd name="connsiteY1" fmla="*/ 247475 h 835429"/>
              <a:gd name="connsiteX2" fmla="*/ 14821740 w 15337536"/>
              <a:gd name="connsiteY2" fmla="*/ 417714 h 835429"/>
              <a:gd name="connsiteX3" fmla="*/ 15337536 w 15337536"/>
              <a:gd name="connsiteY3" fmla="*/ 587953 h 835429"/>
              <a:gd name="connsiteX4" fmla="*/ 14587728 w 15337536"/>
              <a:gd name="connsiteY4" fmla="*/ 835428 h 835429"/>
              <a:gd name="connsiteX5" fmla="*/ 14587728 w 15337536"/>
              <a:gd name="connsiteY5" fmla="*/ 829194 h 835429"/>
              <a:gd name="connsiteX6" fmla="*/ 12192000 w 15337536"/>
              <a:gd name="connsiteY6" fmla="*/ 829194 h 835429"/>
              <a:gd name="connsiteX7" fmla="*/ 12192000 w 15337536"/>
              <a:gd name="connsiteY7" fmla="*/ 835429 h 835429"/>
              <a:gd name="connsiteX8" fmla="*/ 0 w 15337536"/>
              <a:gd name="connsiteY8" fmla="*/ 835429 h 835429"/>
              <a:gd name="connsiteX9" fmla="*/ 0 w 15337536"/>
              <a:gd name="connsiteY9" fmla="*/ 9144 h 835429"/>
              <a:gd name="connsiteX10" fmla="*/ 12192000 w 15337536"/>
              <a:gd name="connsiteY10" fmla="*/ 9144 h 835429"/>
              <a:gd name="connsiteX11" fmla="*/ 12192000 w 15337536"/>
              <a:gd name="connsiteY11" fmla="*/ 6234 h 835429"/>
              <a:gd name="connsiteX12" fmla="*/ 14587728 w 15337536"/>
              <a:gd name="connsiteY12" fmla="*/ 6234 h 83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37536" h="835429">
                <a:moveTo>
                  <a:pt x="14587728" y="0"/>
                </a:moveTo>
                <a:lnTo>
                  <a:pt x="15337536" y="247475"/>
                </a:lnTo>
                <a:lnTo>
                  <a:pt x="14821740" y="417714"/>
                </a:lnTo>
                <a:lnTo>
                  <a:pt x="15337536" y="587953"/>
                </a:lnTo>
                <a:lnTo>
                  <a:pt x="14587728" y="835428"/>
                </a:lnTo>
                <a:lnTo>
                  <a:pt x="14587728" y="829194"/>
                </a:lnTo>
                <a:lnTo>
                  <a:pt x="12192000" y="829194"/>
                </a:lnTo>
                <a:lnTo>
                  <a:pt x="12192000" y="835429"/>
                </a:lnTo>
                <a:lnTo>
                  <a:pt x="0" y="835429"/>
                </a:lnTo>
                <a:lnTo>
                  <a:pt x="0" y="9144"/>
                </a:lnTo>
                <a:lnTo>
                  <a:pt x="12192000" y="9144"/>
                </a:lnTo>
                <a:lnTo>
                  <a:pt x="12192000" y="6234"/>
                </a:lnTo>
                <a:lnTo>
                  <a:pt x="14587728" y="6234"/>
                </a:lnTo>
                <a:close/>
              </a:path>
            </a:pathLst>
          </a:custGeom>
          <a:solidFill>
            <a:srgbClr val="89291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
        <p:nvSpPr>
          <p:cNvPr id="5" name="Title 1">
            <a:extLst>
              <a:ext uri="{FF2B5EF4-FFF2-40B4-BE49-F238E27FC236}">
                <a16:creationId xmlns:a16="http://schemas.microsoft.com/office/drawing/2014/main" id="{4E196DC7-814D-17AA-FDC1-18CC20B588BF}"/>
              </a:ext>
            </a:extLst>
          </p:cNvPr>
          <p:cNvSpPr txBox="1">
            <a:spLocks/>
          </p:cNvSpPr>
          <p:nvPr/>
        </p:nvSpPr>
        <p:spPr>
          <a:xfrm>
            <a:off x="10126591" y="376050"/>
            <a:ext cx="2468880" cy="6571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000">
                <a:latin typeface="Sitka Small Semibold" pitchFamily="2" charset="0"/>
              </a:rPr>
              <a:t>Chapter 6: Finale</a:t>
            </a:r>
          </a:p>
        </p:txBody>
      </p:sp>
      <p:pic>
        <p:nvPicPr>
          <p:cNvPr id="6" name="Graphic 5" descr="Fireworks with solid fill">
            <a:extLst>
              <a:ext uri="{FF2B5EF4-FFF2-40B4-BE49-F238E27FC236}">
                <a16:creationId xmlns:a16="http://schemas.microsoft.com/office/drawing/2014/main" id="{E0102883-091E-4178-E623-803B87D84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099" y="61708"/>
            <a:ext cx="1285875" cy="1285875"/>
          </a:xfrm>
          <a:prstGeom prst="rect">
            <a:avLst/>
          </a:prstGeom>
        </p:spPr>
      </p:pic>
      <p:pic>
        <p:nvPicPr>
          <p:cNvPr id="7" name="Graphic 6" descr="Thumbs up sign with solid fill">
            <a:extLst>
              <a:ext uri="{FF2B5EF4-FFF2-40B4-BE49-F238E27FC236}">
                <a16:creationId xmlns:a16="http://schemas.microsoft.com/office/drawing/2014/main" id="{AC39BDEB-CDD6-3F5B-2C2A-A0F4E900FE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25054">
            <a:off x="836140" y="4215712"/>
            <a:ext cx="2005913" cy="2005913"/>
          </a:xfrm>
          <a:prstGeom prst="rect">
            <a:avLst/>
          </a:prstGeom>
        </p:spPr>
      </p:pic>
      <p:pic>
        <p:nvPicPr>
          <p:cNvPr id="9" name="Graphic 8" descr="Newton's Cradle with solid fill">
            <a:extLst>
              <a:ext uri="{FF2B5EF4-FFF2-40B4-BE49-F238E27FC236}">
                <a16:creationId xmlns:a16="http://schemas.microsoft.com/office/drawing/2014/main" id="{C8BC3EA6-EE5D-C3C3-E3CB-F99A4E92F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037371">
            <a:off x="8604422" y="4452883"/>
            <a:ext cx="1956486" cy="1956486"/>
          </a:xfrm>
          <a:prstGeom prst="rect">
            <a:avLst/>
          </a:prstGeom>
        </p:spPr>
      </p:pic>
    </p:spTree>
    <p:extLst>
      <p:ext uri="{BB962C8B-B14F-4D97-AF65-F5344CB8AC3E}">
        <p14:creationId xmlns:p14="http://schemas.microsoft.com/office/powerpoint/2010/main" val="29797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C8EF291175654B993482E8531B5E78" ma:contentTypeVersion="13" ma:contentTypeDescription="Create a new document." ma:contentTypeScope="" ma:versionID="8f56c7a503db7375f0f3946b8b016731">
  <xsd:schema xmlns:xsd="http://www.w3.org/2001/XMLSchema" xmlns:xs="http://www.w3.org/2001/XMLSchema" xmlns:p="http://schemas.microsoft.com/office/2006/metadata/properties" xmlns:ns3="75014724-d7f8-477c-9f79-2086986608cb" xmlns:ns4="9c6d7ed8-6c3e-4b3e-89bc-eb60acc32633" targetNamespace="http://schemas.microsoft.com/office/2006/metadata/properties" ma:root="true" ma:fieldsID="ad74bf9292e34b872ce0631bd616a815" ns3:_="" ns4:_="">
    <xsd:import namespace="75014724-d7f8-477c-9f79-2086986608cb"/>
    <xsd:import namespace="9c6d7ed8-6c3e-4b3e-89bc-eb60acc3263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014724-d7f8-477c-9f79-2086986608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6d7ed8-6c3e-4b3e-89bc-eb60acc3263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5014724-d7f8-477c-9f79-2086986608c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1AE95D-9264-4808-B1A1-A68FE8AFFF50}">
  <ds:schemaRefs>
    <ds:schemaRef ds:uri="75014724-d7f8-477c-9f79-2086986608cb"/>
    <ds:schemaRef ds:uri="9c6d7ed8-6c3e-4b3e-89bc-eb60acc326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7B60D0C-322C-4593-BCE6-051C815E9356}">
  <ds:schemaRefs>
    <ds:schemaRef ds:uri="9c6d7ed8-6c3e-4b3e-89bc-eb60acc32633"/>
    <ds:schemaRef ds:uri="http://schemas.microsoft.com/office/2006/metadata/properties"/>
    <ds:schemaRef ds:uri="http://purl.org/dc/dcmitype/"/>
    <ds:schemaRef ds:uri="http://purl.org/dc/terms/"/>
    <ds:schemaRef ds:uri="http://schemas.openxmlformats.org/package/2006/metadata/core-properties"/>
    <ds:schemaRef ds:uri="75014724-d7f8-477c-9f79-2086986608cb"/>
    <ds:schemaRef ds:uri="http://purl.org/dc/elements/1.1/"/>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E646D7D7-66F2-49A9-9975-5263DA001528}">
  <ds:schemaRefs>
    <ds:schemaRef ds:uri="http://schemas.microsoft.com/sharepoint/v3/contenttype/forms"/>
  </ds:schemaRefs>
</ds:datastoreItem>
</file>

<file path=docMetadata/LabelInfo.xml><?xml version="1.0" encoding="utf-8"?>
<clbl:labelList xmlns:clbl="http://schemas.microsoft.com/office/2020/mipLabelMetadata">
  <clbl:label id="{b13086d8-996b-4065-8b63-786a925860b5}" enabled="0" method="" siteId="{b13086d8-996b-4065-8b63-786a925860b5}" removed="1"/>
</clbl:labelList>
</file>

<file path=docProps/app.xml><?xml version="1.0" encoding="utf-8"?>
<Properties xmlns="http://schemas.openxmlformats.org/officeDocument/2006/extended-properties" xmlns:vt="http://schemas.openxmlformats.org/officeDocument/2006/docPropsVTypes">
  <TotalTime>13</TotalTime>
  <Words>442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Courier New</vt:lpstr>
      <vt:lpstr>Sitka Small</vt:lpstr>
      <vt:lpstr>Sitka Small Semibold</vt:lpstr>
      <vt:lpstr>Office Theme</vt:lpstr>
      <vt:lpstr>Implementing the  GRA Algorithm in MATLAB</vt:lpstr>
      <vt:lpstr>Chapter 1: The idea</vt:lpstr>
      <vt:lpstr>Chapter 2:  The Gameplan</vt:lpstr>
      <vt:lpstr>PowerPoint Presentation</vt:lpstr>
      <vt:lpstr>PowerPoint Presentation</vt:lpstr>
      <vt:lpstr>Chapter 4: Disaster</vt:lpstr>
      <vt:lpstr>Chapter 5: Success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dc:creator>
  <cp:lastModifiedBy>Evan Wells</cp:lastModifiedBy>
  <cp:revision>2</cp:revision>
  <dcterms:created xsi:type="dcterms:W3CDTF">2025-02-24T03:03:28Z</dcterms:created>
  <dcterms:modified xsi:type="dcterms:W3CDTF">2025-03-25T21:27:26Z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0x010100C6C8EF291175654B993482E8531B5E78</vt:lpwstr>
  </property>
</Properties>
</file>