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62" r:id="rId8"/>
    <p:sldId id="261" r:id="rId9"/>
    <p:sldId id="260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43"/>
    <a:srgbClr val="F38A3B"/>
    <a:srgbClr val="E3A24B"/>
    <a:srgbClr val="990000"/>
    <a:srgbClr val="DB8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2B013-396F-4296-AA77-93F44DA51241}" v="143" dt="2024-12-15T22:49:28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40D0-EDAE-C8FB-6EA4-951798857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FA04-E13A-708D-D83A-CB9204514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9EA4-CC77-7539-DB09-CA942B35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4E42-C7D8-F211-CD4D-292481E5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F3B7-71BA-1DA2-3514-0CE1A01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11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974F-EF96-8804-7F80-852214FA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FEBD0-DF06-F421-5F94-C2C5E039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40224-FBF4-06E4-3E44-FD87F0A0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57ED-8C8C-78F6-292B-B94F9D44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FFA1-18BB-79D5-27FF-C1B412F8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95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B09FA-C80E-7574-401B-FF7B484F4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4452-5D3E-18A2-5856-526E5173C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4B57-A1AF-A094-CEA0-7C94F930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6C38-05DB-641C-122F-5776C150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558E-7AFB-6622-D764-17544D16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7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75EC-A27E-91FF-CE7D-4B877E06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A0C2-44C0-2CE0-300E-23AD28C3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1A53F-2B65-76F8-B9B0-6E053448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60CA9-0CE0-AF1D-E6DF-D970EB59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FC8D-182A-9F9E-850D-76BC0BF0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65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B6FA-3E8F-295C-4AB0-9DEAEA4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B3E8-7B6A-BA60-9EF9-82417F89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3409-592F-CE8F-96E7-B2EE7CAD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9CC1-CD73-0A1D-C1D6-A6760A94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0A9B-D0B3-C6AA-01DE-D406E934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68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F817-2A00-7887-BE2A-E16498E1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D4EC-9A7F-1030-B470-34D86F6B2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DD80-DC38-F156-899E-D57D5B40B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2A8F0-DC75-7783-ECB7-24E4B927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C2BBF-5875-0A62-13C4-87E0D563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81529-5A5B-9433-8BD7-BF0CAAC4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88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3903-7ADF-FF78-05E0-B5777057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3086D-7F32-82C0-15E2-130BD29B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1AD40-45C1-6850-EB41-BE9A29E5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169A4-D819-5E1F-8F2E-26962CC1E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3992E-7FA2-44A0-92A0-BBF05CDCA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D5C16-F8A1-62F5-1545-006112E7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1BAA9-FF7D-FF0C-CFF8-65C6810D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D3842-9FEC-08F6-C87A-7E608905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84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5742-9846-CCA8-6D80-188CE00E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F980F-A785-D28B-AA58-BF58A52A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36BDA-6945-BC60-BDC9-97C9A9EE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F4E00-6393-6A71-08EB-947493CF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D12D3-9E11-6A45-5229-0682CCF6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C046A-D6ED-30BC-8459-22BEF1BE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2D396-8AA9-426E-67AF-2748ED01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7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1024-8C1D-FD4F-5A13-14E800AF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FFE7-67EA-5511-F081-5EBC4157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F82D8-3F81-68B4-7A82-F8FEFA6D2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1A36F-2D32-599A-1853-723D10DD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DD7C0-05F0-437D-E960-47DF2A68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55AEC-AEDB-5654-AFF7-D9EF989E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3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B21F-1CF6-961E-001D-D3D09672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0742D-65E1-43E3-7E53-F1E76B14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9CE2E-CB5F-4B0D-E85D-FF8B0EABD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65874-73F5-6BE6-00E5-8F8B8BBD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0D4A-E663-0319-15C3-9BF6E1E9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21870-A980-9E89-9372-8B31FA3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93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34023-A62B-3C8C-B591-B622654F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56C4-FEBD-47DA-0467-E97D35F3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82A3-2838-FDEF-0103-F3E81EBF7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F2FB5-471D-41B5-BE19-FE295FF74A87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D180-8D19-5F0D-61C1-821467B57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2F4D-960E-9D17-383B-6251B45D6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FC23A-7D9B-4B76-ABD7-48ACFEF871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9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freetrainers.com/exercise/muscle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docs.blender.org/manual/en/latest/modeling/meshes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reejs.org/docs/" TargetMode="External"/><Relationship Id="rId5" Type="http://schemas.openxmlformats.org/officeDocument/2006/relationships/hyperlink" Target="https://www.learndatasci.com/glossary/cosine-similarity" TargetMode="External"/><Relationship Id="rId4" Type="http://schemas.openxmlformats.org/officeDocument/2006/relationships/hyperlink" Target="https://www.geeksforgeeks.org/greedy-algorith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6357"/>
            </a:gs>
            <a:gs pos="54000">
              <a:schemeClr val="accent2">
                <a:lumMod val="40000"/>
                <a:lumOff val="60000"/>
              </a:schemeClr>
            </a:gs>
            <a:gs pos="15000">
              <a:srgbClr val="CA685B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3F1B-478C-DAA6-04F0-8DB7266E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255" y="3808501"/>
            <a:ext cx="5070962" cy="13632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latin typeface="Georgia Pro Semibold" panose="02040702050405020303" pitchFamily="18" charset="0"/>
              </a:rPr>
              <a:t>A GMRA approach </a:t>
            </a:r>
            <a:r>
              <a:rPr lang="en-US" sz="3300" dirty="0">
                <a:latin typeface="Georgia Pro Semibold" panose="02040702050405020303" pitchFamily="18" charset="0"/>
              </a:rPr>
              <a:t>to Workout Optimization</a:t>
            </a:r>
            <a:endParaRPr lang="en-CA" sz="3300" dirty="0">
              <a:latin typeface="Georgia Pro Semibold" panose="020407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F1137-D5BF-A739-DBC7-A6B4984E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282" y="5094340"/>
            <a:ext cx="4937936" cy="576738"/>
          </a:xfrm>
        </p:spPr>
        <p:txBody>
          <a:bodyPr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050" dirty="0"/>
              <a:t>COSC3997</a:t>
            </a:r>
          </a:p>
          <a:p>
            <a:pPr algn="l">
              <a:spcBef>
                <a:spcPts val="0"/>
              </a:spcBef>
            </a:pPr>
            <a:r>
              <a:rPr lang="en-US" sz="1050" dirty="0"/>
              <a:t>Senior Practicum</a:t>
            </a:r>
          </a:p>
          <a:p>
            <a:pPr algn="l">
              <a:spcBef>
                <a:spcPts val="0"/>
              </a:spcBef>
            </a:pPr>
            <a:r>
              <a:rPr lang="en-US" sz="1050" dirty="0"/>
              <a:t>Evan Wells</a:t>
            </a:r>
            <a:endParaRPr lang="en-CA" sz="105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07E09E4-2A02-F47E-F83B-A12A24D05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8" y="216000"/>
            <a:ext cx="1495233" cy="1495233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14FF01-6858-6BF2-D50F-1BFB26DE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80" y="1272777"/>
            <a:ext cx="1829652" cy="1829652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BC3A71-B7F1-183C-67CF-A8F07D370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3" y="3726460"/>
            <a:ext cx="2329136" cy="2329136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D87DEF-9C35-EB3F-996D-817CBB9EF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2CFD5C-7792-1CE7-D9EA-6CB511CE7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997" y="4872446"/>
            <a:ext cx="1692946" cy="16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6357"/>
            </a:gs>
            <a:gs pos="54000">
              <a:schemeClr val="accent2">
                <a:lumMod val="40000"/>
                <a:lumOff val="60000"/>
              </a:schemeClr>
            </a:gs>
            <a:gs pos="15000">
              <a:srgbClr val="CA685B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40BC2-FDD9-DD97-1211-0A5DCECD2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1FDB12-6068-7CB1-9985-B8430F99C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4" y="2156391"/>
            <a:ext cx="6709778" cy="4511448"/>
          </a:xfrm>
        </p:spPr>
        <p:txBody>
          <a:bodyPr>
            <a:normAutofit/>
          </a:bodyPr>
          <a:lstStyle/>
          <a:p>
            <a:r>
              <a:rPr lang="en-US" dirty="0"/>
              <a:t>My goal with the project was to leverage Group Multi Role Assignment (GMRA) to optimize the exercises picked for a certain workout session. Using targeted muscle groups as a basis, this application quantifies muscle use for exercises and returns the most well-balanced workout for given inputs.</a:t>
            </a:r>
          </a:p>
          <a:p>
            <a:endParaRPr lang="en-US" dirty="0"/>
          </a:p>
          <a:p>
            <a:r>
              <a:rPr lang="en-US" dirty="0"/>
              <a:t>As learning was also a priority, challenges were sought after, such as creating and implementing a 3-D model, formatting the whole as an application, etc.</a:t>
            </a:r>
            <a:endParaRPr lang="en-CA" dirty="0"/>
          </a:p>
        </p:txBody>
      </p:sp>
      <p:pic>
        <p:nvPicPr>
          <p:cNvPr id="5" name="Picture 4" descr="A gym with weights in the room&#10;&#10;Description automatically generated">
            <a:extLst>
              <a:ext uri="{FF2B5EF4-FFF2-40B4-BE49-F238E27FC236}">
                <a16:creationId xmlns:a16="http://schemas.microsoft.com/office/drawing/2014/main" id="{6F63C208-8DF2-DB29-8AD3-0EB4B6DCBA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90000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2" b="38865"/>
          <a:stretch/>
        </p:blipFill>
        <p:spPr>
          <a:xfrm>
            <a:off x="0" y="-1"/>
            <a:ext cx="12192000" cy="1962875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85F52-C5D4-CF3E-8C30-8DA29C22E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851" y="650651"/>
            <a:ext cx="8232297" cy="66156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Georgia Pro Semibold" panose="02040702050405020303" pitchFamily="18" charset="0"/>
              </a:rPr>
              <a:t>Concept</a:t>
            </a:r>
            <a:endParaRPr lang="en-CA" sz="4400" dirty="0">
              <a:solidFill>
                <a:schemeClr val="bg1"/>
              </a:solidFill>
              <a:latin typeface="Georgia Pro Semibold" panose="02040702050405020303" pitchFamily="18" charset="0"/>
            </a:endParaRPr>
          </a:p>
        </p:txBody>
      </p:sp>
      <p:pic>
        <p:nvPicPr>
          <p:cNvPr id="7" name="Picture 6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4F6AAB33-C93F-D7EB-F018-88345CC0F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23440" r="35285" b="41793"/>
          <a:stretch/>
        </p:blipFill>
        <p:spPr>
          <a:xfrm>
            <a:off x="68094" y="153554"/>
            <a:ext cx="1819072" cy="16557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D57B33-3D7A-CF03-EF35-82E0CFAA3E9E}"/>
              </a:ext>
            </a:extLst>
          </p:cNvPr>
          <p:cNvSpPr/>
          <p:nvPr/>
        </p:nvSpPr>
        <p:spPr>
          <a:xfrm>
            <a:off x="6925559" y="2191999"/>
            <a:ext cx="4848518" cy="4475840"/>
          </a:xfrm>
          <a:prstGeom prst="roundRect">
            <a:avLst/>
          </a:prstGeom>
          <a:blipFill>
            <a:blip r:embed="rId4"/>
            <a:stretch>
              <a:fillRect l="1205" t="1852" r="-249" b="-2"/>
            </a:stretch>
          </a:blipFill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21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6357"/>
            </a:gs>
            <a:gs pos="54000">
              <a:schemeClr val="accent2">
                <a:lumMod val="40000"/>
                <a:lumOff val="60000"/>
              </a:schemeClr>
            </a:gs>
            <a:gs pos="15000">
              <a:srgbClr val="CA685B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D8319-CD93-A9DA-79D6-EB409945A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4E84F1-1782-6885-E8F0-B14FD74D6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0252" y="2296615"/>
            <a:ext cx="4887745" cy="2897553"/>
          </a:xfrm>
        </p:spPr>
        <p:txBody>
          <a:bodyPr>
            <a:normAutofit fontScale="25000" lnSpcReduction="20000"/>
          </a:bodyPr>
          <a:lstStyle/>
          <a:p>
            <a:r>
              <a:rPr lang="en-US" sz="7200" u="sng" dirty="0"/>
              <a:t>Used in backend (Python)</a:t>
            </a:r>
          </a:p>
          <a:p>
            <a:pPr marL="285750" indent="-285750" algn="l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en-US" sz="7200" dirty="0" err="1"/>
              <a:t>PuLP</a:t>
            </a:r>
            <a:r>
              <a:rPr lang="en-US" sz="7200" dirty="0"/>
              <a:t> – Linear programming modeling</a:t>
            </a:r>
          </a:p>
          <a:p>
            <a:pPr marL="285750" indent="-285750" algn="l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en-US" sz="7200" dirty="0"/>
              <a:t>NumPy – Computing library</a:t>
            </a:r>
          </a:p>
          <a:p>
            <a:pPr marL="285750" indent="-285750" algn="l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en-US" sz="7200" dirty="0"/>
              <a:t>Pandas – Dataset operation library</a:t>
            </a:r>
          </a:p>
          <a:p>
            <a:pPr marL="285750" indent="-285750" algn="l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en-US" sz="7200" dirty="0"/>
              <a:t>Flask – Web framework</a:t>
            </a:r>
            <a:endParaRPr lang="en-CA" sz="7200" dirty="0"/>
          </a:p>
        </p:txBody>
      </p:sp>
      <p:pic>
        <p:nvPicPr>
          <p:cNvPr id="5" name="Picture 4" descr="A gym with weights in the room&#10;&#10;Description automatically generated">
            <a:extLst>
              <a:ext uri="{FF2B5EF4-FFF2-40B4-BE49-F238E27FC236}">
                <a16:creationId xmlns:a16="http://schemas.microsoft.com/office/drawing/2014/main" id="{52F46B96-ECCA-C983-4D9A-2A4505C1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90000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2" b="38865"/>
          <a:stretch/>
        </p:blipFill>
        <p:spPr>
          <a:xfrm>
            <a:off x="0" y="-1"/>
            <a:ext cx="12192000" cy="1962875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EDECCF-84D9-AB71-D0C7-56EC76C5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851" y="650651"/>
            <a:ext cx="8232297" cy="66156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Georgia Pro Semibold" panose="02040702050405020303" pitchFamily="18" charset="0"/>
              </a:rPr>
              <a:t>Resources Used</a:t>
            </a:r>
            <a:endParaRPr lang="en-CA" sz="4400" dirty="0">
              <a:solidFill>
                <a:schemeClr val="bg1"/>
              </a:solidFill>
              <a:latin typeface="Georgia Pro Semibold" panose="02040702050405020303" pitchFamily="18" charset="0"/>
            </a:endParaRPr>
          </a:p>
        </p:txBody>
      </p:sp>
      <p:pic>
        <p:nvPicPr>
          <p:cNvPr id="7" name="Picture 6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B82F0A3E-8A54-B9FE-97DB-25C4CC0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23440" r="35285" b="41793"/>
          <a:stretch/>
        </p:blipFill>
        <p:spPr>
          <a:xfrm>
            <a:off x="68094" y="153554"/>
            <a:ext cx="1819072" cy="16557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106BE1-A38D-3FEF-8094-4C2804A22DC0}"/>
              </a:ext>
            </a:extLst>
          </p:cNvPr>
          <p:cNvSpPr/>
          <p:nvPr/>
        </p:nvSpPr>
        <p:spPr>
          <a:xfrm>
            <a:off x="9596302" y="4526391"/>
            <a:ext cx="1231691" cy="120217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E145F2-2EB9-18A2-D638-74896BAEA925}"/>
              </a:ext>
            </a:extLst>
          </p:cNvPr>
          <p:cNvSpPr/>
          <p:nvPr/>
        </p:nvSpPr>
        <p:spPr>
          <a:xfrm>
            <a:off x="8671009" y="5459872"/>
            <a:ext cx="1231691" cy="1202179"/>
          </a:xfrm>
          <a:prstGeom prst="ellipse">
            <a:avLst/>
          </a:prstGeom>
          <a:blipFill>
            <a:blip r:embed="rId5"/>
            <a:stretch>
              <a:fillRect l="-13777" t="-22568" r="-16965" b="-8174"/>
            </a:stretch>
          </a:blipFill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B5988E-9AF1-181E-A0F0-91C3B4709855}"/>
              </a:ext>
            </a:extLst>
          </p:cNvPr>
          <p:cNvSpPr/>
          <p:nvPr/>
        </p:nvSpPr>
        <p:spPr>
          <a:xfrm>
            <a:off x="10521594" y="3592910"/>
            <a:ext cx="1231691" cy="1202179"/>
          </a:xfrm>
          <a:prstGeom prst="ellipse">
            <a:avLst/>
          </a:prstGeom>
          <a:blipFill>
            <a:blip r:embed="rId6"/>
            <a:stretch>
              <a:fillRect l="5890" t="-16348" r="-259912" b="-14394"/>
            </a:stretch>
          </a:blipFill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AA951A-5FEE-908C-3E3F-B960B902F493}"/>
              </a:ext>
            </a:extLst>
          </p:cNvPr>
          <p:cNvSpPr/>
          <p:nvPr/>
        </p:nvSpPr>
        <p:spPr>
          <a:xfrm>
            <a:off x="10521595" y="5459872"/>
            <a:ext cx="1231691" cy="1202179"/>
          </a:xfrm>
          <a:prstGeom prst="ellipse">
            <a:avLst/>
          </a:prstGeom>
          <a:blipFill>
            <a:blip r:embed="rId7"/>
            <a:stretch>
              <a:fillRect t="-15371" r="-142216" b="-15371"/>
            </a:stretch>
          </a:blipFill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E55E10-A36D-346B-7082-0E797A47B3CC}"/>
              </a:ext>
            </a:extLst>
          </p:cNvPr>
          <p:cNvSpPr/>
          <p:nvPr/>
        </p:nvSpPr>
        <p:spPr>
          <a:xfrm>
            <a:off x="2475694" y="2940423"/>
            <a:ext cx="1231691" cy="1202179"/>
          </a:xfrm>
          <a:prstGeom prst="ellipse">
            <a:avLst/>
          </a:prstGeom>
          <a:blipFill>
            <a:blip r:embed="rId8"/>
            <a:stretch>
              <a:fillRect l="1529" t="-613" r="-11611" b="-9469"/>
            </a:stretch>
          </a:blipFill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3B0B0B-F81A-6E30-0FB3-A61E8C0DCE3D}"/>
              </a:ext>
            </a:extLst>
          </p:cNvPr>
          <p:cNvSpPr/>
          <p:nvPr/>
        </p:nvSpPr>
        <p:spPr>
          <a:xfrm>
            <a:off x="520236" y="2778046"/>
            <a:ext cx="1231691" cy="1202179"/>
          </a:xfrm>
          <a:prstGeom prst="ellipse">
            <a:avLst/>
          </a:prstGeom>
          <a:blipFill>
            <a:blip r:embed="rId9"/>
            <a:stretch>
              <a:fillRect l="-45017" t="-12530" r="-206931" b="-12530"/>
            </a:stretch>
          </a:blipFill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8E1C6A-EA0D-1CDE-C798-B6101D9189A0}"/>
              </a:ext>
            </a:extLst>
          </p:cNvPr>
          <p:cNvSpPr/>
          <p:nvPr/>
        </p:nvSpPr>
        <p:spPr>
          <a:xfrm>
            <a:off x="1484003" y="2339333"/>
            <a:ext cx="1231691" cy="1202179"/>
          </a:xfrm>
          <a:prstGeom prst="ellipse">
            <a:avLst/>
          </a:prstGeom>
          <a:blipFill>
            <a:blip r:embed="rId10"/>
            <a:stretch>
              <a:fillRect l="-3587" t="-3795" r="-6495" b="-6287"/>
            </a:stretch>
          </a:blipFill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C8D4ED-A9C3-6043-3F5B-51C72B327F29}"/>
              </a:ext>
            </a:extLst>
          </p:cNvPr>
          <p:cNvSpPr txBox="1"/>
          <p:nvPr/>
        </p:nvSpPr>
        <p:spPr>
          <a:xfrm>
            <a:off x="510767" y="4320325"/>
            <a:ext cx="4876779" cy="195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Used in frontend (</a:t>
            </a:r>
            <a:r>
              <a:rPr lang="en-US" u="sng" dirty="0" err="1"/>
              <a:t>ts</a:t>
            </a:r>
            <a:r>
              <a:rPr lang="en-US" u="sng" dirty="0"/>
              <a:t> &amp; </a:t>
            </a:r>
            <a:r>
              <a:rPr lang="en-US" u="sng" dirty="0" err="1"/>
              <a:t>js</a:t>
            </a:r>
            <a:r>
              <a:rPr lang="en-US" u="sng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Expo – App development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React Native – UI framework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Three.js – 3D graphics framework</a:t>
            </a:r>
          </a:p>
        </p:txBody>
      </p:sp>
    </p:spTree>
    <p:extLst>
      <p:ext uri="{BB962C8B-B14F-4D97-AF65-F5344CB8AC3E}">
        <p14:creationId xmlns:p14="http://schemas.microsoft.com/office/powerpoint/2010/main" val="17776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6357"/>
            </a:gs>
            <a:gs pos="54000">
              <a:schemeClr val="accent2">
                <a:lumMod val="40000"/>
                <a:lumOff val="60000"/>
              </a:schemeClr>
            </a:gs>
            <a:gs pos="15000">
              <a:srgbClr val="CA685B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8065A3-838B-D0EF-954A-8823DF133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CC558E-179A-22E7-F637-EBF3BA27B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217" y="2343367"/>
            <a:ext cx="5838438" cy="3982022"/>
          </a:xfrm>
        </p:spPr>
        <p:txBody>
          <a:bodyPr>
            <a:normAutofit/>
          </a:bodyPr>
          <a:lstStyle/>
          <a:p>
            <a:r>
              <a:rPr lang="en-US" dirty="0"/>
              <a:t>The usage of a 3-D model allows for users to have an interactive display of their potential workouts. Clicks on a certain muscle group stack up and darken to allocate importance.</a:t>
            </a:r>
          </a:p>
          <a:p>
            <a:endParaRPr lang="en-US" dirty="0"/>
          </a:p>
          <a:p>
            <a:r>
              <a:rPr lang="en-US" dirty="0"/>
              <a:t>This is done through numerous layers, separating the muscle groups. The data gathered from the shade of the muscles is quantified into a </a:t>
            </a:r>
            <a:r>
              <a:rPr lang="en-US" i="1" dirty="0"/>
              <a:t>role range vector</a:t>
            </a:r>
            <a:r>
              <a:rPr lang="en-US" dirty="0"/>
              <a:t> (L)</a:t>
            </a:r>
            <a:endParaRPr lang="en-CA" dirty="0"/>
          </a:p>
        </p:txBody>
      </p:sp>
      <p:pic>
        <p:nvPicPr>
          <p:cNvPr id="5" name="Picture 4" descr="A gym with weights in the room&#10;&#10;Description automatically generated">
            <a:extLst>
              <a:ext uri="{FF2B5EF4-FFF2-40B4-BE49-F238E27FC236}">
                <a16:creationId xmlns:a16="http://schemas.microsoft.com/office/drawing/2014/main" id="{6A39605B-C9E3-6F9D-EEE2-49599488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90000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2" b="38865"/>
          <a:stretch/>
        </p:blipFill>
        <p:spPr>
          <a:xfrm>
            <a:off x="0" y="-1"/>
            <a:ext cx="12192000" cy="1962875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73711B-DFA1-AEFB-33AF-E1AC2FBB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851" y="650651"/>
            <a:ext cx="8232297" cy="66156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Georgia Pro Semibold" panose="02040702050405020303" pitchFamily="18" charset="0"/>
              </a:rPr>
              <a:t>Blender and 3-D Rendering</a:t>
            </a:r>
            <a:endParaRPr lang="en-CA" sz="4400" dirty="0">
              <a:solidFill>
                <a:schemeClr val="bg1"/>
              </a:solidFill>
              <a:latin typeface="Georgia Pro Semibold" panose="02040702050405020303" pitchFamily="18" charset="0"/>
            </a:endParaRPr>
          </a:p>
        </p:txBody>
      </p:sp>
      <p:pic>
        <p:nvPicPr>
          <p:cNvPr id="7" name="Picture 6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5CFE1C9A-4217-4CE4-FA15-7823C3AED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23440" r="35285" b="41793"/>
          <a:stretch/>
        </p:blipFill>
        <p:spPr>
          <a:xfrm>
            <a:off x="68094" y="153554"/>
            <a:ext cx="1819072" cy="16557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D4BD7A7-B468-CBDF-141E-BE6F6065769B}"/>
              </a:ext>
            </a:extLst>
          </p:cNvPr>
          <p:cNvSpPr/>
          <p:nvPr/>
        </p:nvSpPr>
        <p:spPr>
          <a:xfrm>
            <a:off x="6578872" y="1434969"/>
            <a:ext cx="3192366" cy="289940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550E8B-1B74-FE35-067F-713ADCF71B8F}"/>
              </a:ext>
            </a:extLst>
          </p:cNvPr>
          <p:cNvSpPr/>
          <p:nvPr/>
        </p:nvSpPr>
        <p:spPr>
          <a:xfrm>
            <a:off x="8855263" y="2639855"/>
            <a:ext cx="3232556" cy="289940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492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46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6357"/>
            </a:gs>
            <a:gs pos="54000">
              <a:schemeClr val="accent2">
                <a:lumMod val="40000"/>
                <a:lumOff val="60000"/>
              </a:schemeClr>
            </a:gs>
            <a:gs pos="15000">
              <a:srgbClr val="CA685B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90EB20-FF48-7991-206B-79BE3B2CB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ym with weights in the room&#10;&#10;Description automatically generated">
            <a:extLst>
              <a:ext uri="{FF2B5EF4-FFF2-40B4-BE49-F238E27FC236}">
                <a16:creationId xmlns:a16="http://schemas.microsoft.com/office/drawing/2014/main" id="{F6244165-837E-16A4-38EB-613B0F4EC0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90000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2" b="38865"/>
          <a:stretch/>
        </p:blipFill>
        <p:spPr>
          <a:xfrm>
            <a:off x="0" y="-1"/>
            <a:ext cx="12192000" cy="1962875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80379-CC5D-5F4F-FA4A-ADC37A5CF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851" y="650651"/>
            <a:ext cx="8232297" cy="66156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Georgia Pro Semibold" panose="02040702050405020303" pitchFamily="18" charset="0"/>
              </a:rPr>
              <a:t>GMRA Algorithm</a:t>
            </a:r>
            <a:endParaRPr lang="en-CA" sz="4400" dirty="0">
              <a:solidFill>
                <a:schemeClr val="bg1"/>
              </a:solidFill>
              <a:latin typeface="Georgia Pro Semibold" panose="02040702050405020303" pitchFamily="18" charset="0"/>
            </a:endParaRPr>
          </a:p>
        </p:txBody>
      </p:sp>
      <p:pic>
        <p:nvPicPr>
          <p:cNvPr id="7" name="Picture 6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F63D0F24-7310-5EB4-2087-E14B88D4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23440" r="35285" b="41793"/>
          <a:stretch/>
        </p:blipFill>
        <p:spPr>
          <a:xfrm>
            <a:off x="68094" y="153554"/>
            <a:ext cx="1819072" cy="165576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54697E1-D2A7-DB62-A2DD-20D9DEA3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5869" y="2281259"/>
            <a:ext cx="8152380" cy="40006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The GMRA algorithm uses the muscle selections from the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3-D model and the muscle usage per exercise data to optimally assign exercises for the user. The Group Multi Role Assignment algorithm returns a workable T confined to the constraints seen to the left. As such, the algorithm provides the best (given amount of) exercises to maximize muscle use for the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specified muscles (L). The T matrix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received indicates which exercises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 work which muscles by assigning 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 value of 1 to the relevant T[i, j]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position.    </a:t>
            </a:r>
            <a:endParaRPr lang="en-CA" sz="2200" dirty="0"/>
          </a:p>
        </p:txBody>
      </p:sp>
      <p:pic>
        <p:nvPicPr>
          <p:cNvPr id="15" name="Picture 14" descr="A black background with text&#10;&#10;Description automatically generated with medium confidence">
            <a:extLst>
              <a:ext uri="{FF2B5EF4-FFF2-40B4-BE49-F238E27FC236}">
                <a16:creationId xmlns:a16="http://schemas.microsoft.com/office/drawing/2014/main" id="{AFE25B95-6354-444D-8E44-144D7EE98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9" b="1"/>
          <a:stretch/>
        </p:blipFill>
        <p:spPr>
          <a:xfrm>
            <a:off x="505959" y="3404537"/>
            <a:ext cx="3486150" cy="1119847"/>
          </a:xfrm>
          <a:prstGeom prst="rect">
            <a:avLst/>
          </a:prstGeom>
        </p:spPr>
      </p:pic>
      <p:pic>
        <p:nvPicPr>
          <p:cNvPr id="17" name="Picture 16" descr="A black background with text&#10;&#10;Description automatically generated">
            <a:extLst>
              <a:ext uri="{FF2B5EF4-FFF2-40B4-BE49-F238E27FC236}">
                <a16:creationId xmlns:a16="http://schemas.microsoft.com/office/drawing/2014/main" id="{FEB95245-3045-C8C0-B6E3-0029A836A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62" y="4385014"/>
            <a:ext cx="3010104" cy="1413262"/>
          </a:xfrm>
          <a:prstGeom prst="rect">
            <a:avLst/>
          </a:prstGeom>
        </p:spPr>
      </p:pic>
      <p:pic>
        <p:nvPicPr>
          <p:cNvPr id="20" name="Picture 1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528D0BA-4D15-C4D9-F0B6-088E23390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62" y="2871684"/>
            <a:ext cx="2676525" cy="64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FA580-6AC4-132E-5104-4EB6E095C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6906" y="4056997"/>
            <a:ext cx="2988779" cy="28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7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6357"/>
            </a:gs>
            <a:gs pos="54000">
              <a:schemeClr val="accent2">
                <a:lumMod val="40000"/>
                <a:lumOff val="60000"/>
              </a:schemeClr>
            </a:gs>
            <a:gs pos="15000">
              <a:srgbClr val="CA685B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9FB85-6B41-5487-D610-2D637BB31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2234BB-E08B-6E7C-3050-D83FBF9A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58" y="2601119"/>
            <a:ext cx="7415719" cy="3606230"/>
          </a:xfrm>
        </p:spPr>
        <p:txBody>
          <a:bodyPr/>
          <a:lstStyle/>
          <a:p>
            <a:r>
              <a:rPr lang="en-US" dirty="0"/>
              <a:t>A shuffle option is available for each assigned exercise, to accommodate to user (mismatch of equipment, injury, disinterest, etc.)  The shuffle is decided through cosine similarity, treating each exercise as a vector and comparing them. </a:t>
            </a:r>
          </a:p>
          <a:p>
            <a:endParaRPr lang="en-CA" dirty="0"/>
          </a:p>
          <a:p>
            <a:r>
              <a:rPr lang="en-CA" dirty="0"/>
              <a:t>Through this process and certain constraints, the closest exercise, in terms of muscle use, can be found and switched out.</a:t>
            </a:r>
            <a:endParaRPr lang="en-US" dirty="0"/>
          </a:p>
        </p:txBody>
      </p:sp>
      <p:pic>
        <p:nvPicPr>
          <p:cNvPr id="5" name="Picture 4" descr="A gym with weights in the room&#10;&#10;Description automatically generated">
            <a:extLst>
              <a:ext uri="{FF2B5EF4-FFF2-40B4-BE49-F238E27FC236}">
                <a16:creationId xmlns:a16="http://schemas.microsoft.com/office/drawing/2014/main" id="{08CA4162-C479-72A5-9FF8-243ACB95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90000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2" b="38865"/>
          <a:stretch/>
        </p:blipFill>
        <p:spPr>
          <a:xfrm>
            <a:off x="0" y="-1"/>
            <a:ext cx="12192000" cy="1962875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4BE89-151E-C3CB-37F4-7BC504BC9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851" y="650651"/>
            <a:ext cx="8232297" cy="66156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Georgia Pro Semibold" panose="02040702050405020303" pitchFamily="18" charset="0"/>
              </a:rPr>
              <a:t>Shuffle</a:t>
            </a:r>
            <a:endParaRPr lang="en-CA" sz="4400" dirty="0">
              <a:solidFill>
                <a:schemeClr val="bg1"/>
              </a:solidFill>
              <a:latin typeface="Georgia Pro Semibold" panose="02040702050405020303" pitchFamily="18" charset="0"/>
            </a:endParaRPr>
          </a:p>
        </p:txBody>
      </p:sp>
      <p:pic>
        <p:nvPicPr>
          <p:cNvPr id="7" name="Picture 6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BE8BDA19-8A8E-A2AD-20BA-83B9166D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23440" r="35285" b="41793"/>
          <a:stretch/>
        </p:blipFill>
        <p:spPr>
          <a:xfrm>
            <a:off x="68094" y="153554"/>
            <a:ext cx="1819072" cy="1655762"/>
          </a:xfrm>
          <a:prstGeom prst="rect">
            <a:avLst/>
          </a:prstGeom>
        </p:spPr>
      </p:pic>
      <p:pic>
        <p:nvPicPr>
          <p:cNvPr id="11" name="Picture 10" descr="A black background with math symbols&#10;&#10;Description automatically generated">
            <a:extLst>
              <a:ext uri="{FF2B5EF4-FFF2-40B4-BE49-F238E27FC236}">
                <a16:creationId xmlns:a16="http://schemas.microsoft.com/office/drawing/2014/main" id="{8815B2E7-F9CB-7FA7-B1C8-6B3A54FEE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77" y="2804420"/>
            <a:ext cx="4215927" cy="26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6357"/>
            </a:gs>
            <a:gs pos="54000">
              <a:schemeClr val="accent2">
                <a:lumMod val="40000"/>
                <a:lumOff val="60000"/>
              </a:schemeClr>
            </a:gs>
            <a:gs pos="15000">
              <a:srgbClr val="CA685B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6DF9F-F920-3C2A-016D-8D41FA1E8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0C9BA-927B-C955-1B48-4490E8ABE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802" y="2789661"/>
            <a:ext cx="2909555" cy="433204"/>
          </a:xfrm>
        </p:spPr>
        <p:txBody>
          <a:bodyPr/>
          <a:lstStyle/>
          <a:p>
            <a:r>
              <a:rPr lang="en-US" b="1" dirty="0"/>
              <a:t>Greedy algorithm</a:t>
            </a:r>
            <a:endParaRPr lang="en-CA" b="1" dirty="0"/>
          </a:p>
        </p:txBody>
      </p:sp>
      <p:pic>
        <p:nvPicPr>
          <p:cNvPr id="5" name="Picture 4" descr="A gym with weights in the room&#10;&#10;Description automatically generated">
            <a:extLst>
              <a:ext uri="{FF2B5EF4-FFF2-40B4-BE49-F238E27FC236}">
                <a16:creationId xmlns:a16="http://schemas.microsoft.com/office/drawing/2014/main" id="{F8D106BB-6E86-F8A4-E975-1D1D3CE76A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90000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2" b="38865"/>
          <a:stretch/>
        </p:blipFill>
        <p:spPr>
          <a:xfrm>
            <a:off x="0" y="-1"/>
            <a:ext cx="12192000" cy="1962875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B4F8E-A2EF-7C5F-48BD-3A938D272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851" y="650651"/>
            <a:ext cx="8232297" cy="66156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Georgia Pro Semibold" panose="02040702050405020303" pitchFamily="18" charset="0"/>
              </a:rPr>
              <a:t>Sorting Exercises</a:t>
            </a:r>
            <a:endParaRPr lang="en-CA" sz="4400" dirty="0">
              <a:solidFill>
                <a:schemeClr val="bg1"/>
              </a:solidFill>
              <a:latin typeface="Georgia Pro Semibold" panose="02040702050405020303" pitchFamily="18" charset="0"/>
            </a:endParaRPr>
          </a:p>
        </p:txBody>
      </p:sp>
      <p:pic>
        <p:nvPicPr>
          <p:cNvPr id="7" name="Picture 6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79599A11-7676-9D8C-66F5-D301B23F4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23440" r="35285" b="41793"/>
          <a:stretch/>
        </p:blipFill>
        <p:spPr>
          <a:xfrm>
            <a:off x="68094" y="153554"/>
            <a:ext cx="1819072" cy="1655762"/>
          </a:xfrm>
          <a:prstGeom prst="rect">
            <a:avLst/>
          </a:prstGeom>
        </p:spPr>
      </p:pic>
      <p:pic>
        <p:nvPicPr>
          <p:cNvPr id="8" name="Picture 7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F611CA2-2AE4-5297-151F-8217BFA57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031" y="3155465"/>
            <a:ext cx="3594302" cy="22816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3C872CD-E01B-7AD1-BDB6-F3BE030A6678}"/>
              </a:ext>
            </a:extLst>
          </p:cNvPr>
          <p:cNvSpPr/>
          <p:nvPr/>
        </p:nvSpPr>
        <p:spPr>
          <a:xfrm>
            <a:off x="9716756" y="3358016"/>
            <a:ext cx="592853" cy="592852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F361F3-C523-7C98-5848-8EB050C68F53}"/>
              </a:ext>
            </a:extLst>
          </p:cNvPr>
          <p:cNvSpPr/>
          <p:nvPr/>
        </p:nvSpPr>
        <p:spPr>
          <a:xfrm>
            <a:off x="10358659" y="3999840"/>
            <a:ext cx="592853" cy="592852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502A80-9DC8-9273-DAE3-EA073B78BBDE}"/>
              </a:ext>
            </a:extLst>
          </p:cNvPr>
          <p:cNvSpPr/>
          <p:nvPr/>
        </p:nvSpPr>
        <p:spPr>
          <a:xfrm>
            <a:off x="11019226" y="4640445"/>
            <a:ext cx="592853" cy="592852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44B9B-CFC1-F1A1-3585-4A1AFC79672C}"/>
              </a:ext>
            </a:extLst>
          </p:cNvPr>
          <p:cNvSpPr txBox="1"/>
          <p:nvPr/>
        </p:nvSpPr>
        <p:spPr>
          <a:xfrm>
            <a:off x="635220" y="2401323"/>
            <a:ext cx="7751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avoid the same muscle group being called sequentially, the Greedy Algorithm was implemented to sort the assigned exercises.  The process was as follows: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Each exercise was assigned a value for the number of muscles engaged</a:t>
            </a:r>
          </a:p>
          <a:p>
            <a:pPr marL="342900" indent="-342900">
              <a:buAutoNum type="arabicPeriod"/>
            </a:pPr>
            <a:r>
              <a:rPr lang="en-US" dirty="0"/>
              <a:t>Starting with the exercise with the highest value, the best following exercise is computed (least amount of spillover)</a:t>
            </a:r>
          </a:p>
          <a:p>
            <a:pPr marL="342900" indent="-342900">
              <a:buAutoNum type="arabicPeriod"/>
            </a:pPr>
            <a:r>
              <a:rPr lang="en-US" dirty="0"/>
              <a:t>This process continues until no exercises remain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891333B-6DB8-9B24-F7D4-5CBBCDC9A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4" y="4718205"/>
            <a:ext cx="6358970" cy="17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7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6357"/>
            </a:gs>
            <a:gs pos="54000">
              <a:schemeClr val="accent2">
                <a:lumMod val="40000"/>
                <a:lumOff val="60000"/>
              </a:schemeClr>
            </a:gs>
            <a:gs pos="15000">
              <a:srgbClr val="CA685B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ED912-60F9-FACF-BF7E-007796D9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with their arms extended&#10;&#10;Description automatically generated with medium confidence">
            <a:extLst>
              <a:ext uri="{FF2B5EF4-FFF2-40B4-BE49-F238E27FC236}">
                <a16:creationId xmlns:a16="http://schemas.microsoft.com/office/drawing/2014/main" id="{386733F2-C6DD-AFD2-5846-4E5F3C82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9" y="3061069"/>
            <a:ext cx="11509860" cy="37969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002DC13-62B1-EDFB-9CE6-FC6064590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4" y="2377664"/>
            <a:ext cx="11922801" cy="210267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sum, the projects demonstrates the utility of Role Based Collaboration and viewing the world as a sum of objects. Through this line of thinking, the muscle groups of the body can be defined as roles and exercises can be                   quantified into a ratio of role usage. Through this one can effectively optimize                   workouts given a desired usage of muscles and number of exercises.</a:t>
            </a:r>
            <a:endParaRPr lang="en-CA" dirty="0"/>
          </a:p>
        </p:txBody>
      </p:sp>
      <p:pic>
        <p:nvPicPr>
          <p:cNvPr id="5" name="Picture 4" descr="A gym with weights in the room&#10;&#10;Description automatically generated">
            <a:extLst>
              <a:ext uri="{FF2B5EF4-FFF2-40B4-BE49-F238E27FC236}">
                <a16:creationId xmlns:a16="http://schemas.microsoft.com/office/drawing/2014/main" id="{B903B22F-9ADC-2A41-50E6-21F92EB613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2" b="38865"/>
          <a:stretch/>
        </p:blipFill>
        <p:spPr>
          <a:xfrm>
            <a:off x="0" y="-1"/>
            <a:ext cx="12192000" cy="1962875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74CAB-B4F7-9621-5C31-CCD398DA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851" y="650651"/>
            <a:ext cx="8232297" cy="66156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Georgia Pro Semibold" panose="02040702050405020303" pitchFamily="18" charset="0"/>
              </a:rPr>
              <a:t>Conclusion</a:t>
            </a:r>
            <a:endParaRPr lang="en-CA" sz="4400" dirty="0">
              <a:solidFill>
                <a:schemeClr val="bg1"/>
              </a:solidFill>
              <a:latin typeface="Georgia Pro Semibold" panose="02040702050405020303" pitchFamily="18" charset="0"/>
            </a:endParaRPr>
          </a:p>
        </p:txBody>
      </p:sp>
      <p:pic>
        <p:nvPicPr>
          <p:cNvPr id="7" name="Picture 6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1A4C48D3-845D-A378-7DF6-8F0A0A9A0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23440" r="35285" b="41793"/>
          <a:stretch/>
        </p:blipFill>
        <p:spPr>
          <a:xfrm>
            <a:off x="68094" y="153554"/>
            <a:ext cx="181907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6357"/>
            </a:gs>
            <a:gs pos="54000">
              <a:schemeClr val="accent2">
                <a:lumMod val="40000"/>
                <a:lumOff val="60000"/>
              </a:schemeClr>
            </a:gs>
            <a:gs pos="15000">
              <a:srgbClr val="CA685B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EB0C6-E34E-34D4-C563-F11C05A8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1C45BC-EE9E-95D6-D7E1-11E8FA92B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59" y="2116428"/>
            <a:ext cx="11898973" cy="4671549"/>
          </a:xfrm>
        </p:spPr>
        <p:txBody>
          <a:bodyPr>
            <a:normAutofit fontScale="85000" lnSpcReduction="20000"/>
          </a:bodyPr>
          <a:lstStyle/>
          <a:p>
            <a:pPr marL="400050" indent="-400050" algn="l">
              <a:lnSpc>
                <a:spcPct val="200000"/>
              </a:lnSpc>
              <a:buFont typeface="+mj-lt"/>
              <a:buAutoNum type="romanUcPeriod"/>
            </a:pPr>
            <a:r>
              <a:rPr lang="en-CA" sz="1800" dirty="0"/>
              <a:t>Blender Foundation. </a:t>
            </a:r>
            <a:r>
              <a:rPr lang="en-CA" sz="1800" i="1" dirty="0"/>
              <a:t>Modeling meshes</a:t>
            </a:r>
            <a:r>
              <a:rPr lang="en-CA" sz="1800" dirty="0"/>
              <a:t>. Blender Manual. </a:t>
            </a:r>
            <a:r>
              <a:rPr lang="en-CA" sz="1800" dirty="0">
                <a:hlinkClick r:id="rId2"/>
              </a:rPr>
              <a:t>https://docs.blender.org/manual/en/latest/modeling/meshes/index.html</a:t>
            </a:r>
            <a:endParaRPr lang="en-CA" sz="1800" dirty="0"/>
          </a:p>
          <a:p>
            <a:pPr marL="400050" indent="-400050" algn="l">
              <a:lnSpc>
                <a:spcPct val="200000"/>
              </a:lnSpc>
              <a:buFont typeface="+mj-lt"/>
              <a:buAutoNum type="romanUcPeriod"/>
            </a:pPr>
            <a:r>
              <a:rPr lang="en-US" sz="1800" dirty="0" err="1"/>
              <a:t>FreeTrainers</a:t>
            </a:r>
            <a:r>
              <a:rPr lang="en-US" sz="1800" dirty="0"/>
              <a:t>. </a:t>
            </a:r>
            <a:r>
              <a:rPr lang="en-US" sz="1800" i="1" dirty="0"/>
              <a:t>Muscle exercises</a:t>
            </a:r>
            <a:r>
              <a:rPr lang="en-US" sz="1800" dirty="0"/>
              <a:t>. </a:t>
            </a:r>
            <a:r>
              <a:rPr lang="en-US" sz="1800" dirty="0" err="1"/>
              <a:t>FreeTrainers</a:t>
            </a:r>
            <a:r>
              <a:rPr lang="en-US" sz="1800" dirty="0"/>
              <a:t>. </a:t>
            </a:r>
            <a:r>
              <a:rPr lang="en-US" sz="1800" dirty="0">
                <a:hlinkClick r:id="rId3"/>
              </a:rPr>
              <a:t>https://www.freetrainers.com/exercise/muscle/</a:t>
            </a:r>
            <a:endParaRPr lang="en-CA" sz="1800" dirty="0"/>
          </a:p>
          <a:p>
            <a:pPr marL="400050" indent="-400050" algn="l">
              <a:lnSpc>
                <a:spcPct val="200000"/>
              </a:lnSpc>
              <a:buFont typeface="+mj-lt"/>
              <a:buAutoNum type="romanUcPeriod"/>
            </a:pPr>
            <a:r>
              <a:rPr lang="en-CA" sz="1800" dirty="0" err="1"/>
              <a:t>GeeksforGeeks</a:t>
            </a:r>
            <a:r>
              <a:rPr lang="en-CA" sz="1800" dirty="0"/>
              <a:t>. </a:t>
            </a:r>
            <a:r>
              <a:rPr lang="en-CA" sz="1800" i="1" dirty="0"/>
              <a:t>Greedy algorithms</a:t>
            </a:r>
            <a:r>
              <a:rPr lang="en-CA" sz="1800" dirty="0"/>
              <a:t>. </a:t>
            </a:r>
            <a:r>
              <a:rPr lang="en-CA" sz="1800" dirty="0" err="1"/>
              <a:t>GeeksforGeeks</a:t>
            </a:r>
            <a:r>
              <a:rPr lang="en-CA" sz="1800" dirty="0"/>
              <a:t>. </a:t>
            </a:r>
            <a:r>
              <a:rPr lang="en-CA" sz="1800" dirty="0">
                <a:hlinkClick r:id="rId4"/>
              </a:rPr>
              <a:t>https://www.geeksforgeeks.org/greedy-algorithms/</a:t>
            </a:r>
            <a:endParaRPr lang="en-CA" sz="1800" dirty="0"/>
          </a:p>
          <a:p>
            <a:pPr marL="400050" indent="-400050" algn="l">
              <a:lnSpc>
                <a:spcPct val="200000"/>
              </a:lnSpc>
              <a:buFont typeface="+mj-lt"/>
              <a:buAutoNum type="romanUcPeriod"/>
            </a:pPr>
            <a:r>
              <a:rPr lang="en-US" sz="1800" dirty="0" err="1"/>
              <a:t>LearnDataSci</a:t>
            </a:r>
            <a:r>
              <a:rPr lang="en-US" sz="1800" dirty="0"/>
              <a:t>. </a:t>
            </a:r>
            <a:r>
              <a:rPr lang="en-US" sz="1800" i="1" dirty="0"/>
              <a:t>Cosine similarity</a:t>
            </a:r>
            <a:r>
              <a:rPr lang="en-US" sz="1800" dirty="0"/>
              <a:t>. </a:t>
            </a:r>
            <a:r>
              <a:rPr lang="en-US" sz="1800" dirty="0" err="1"/>
              <a:t>LearnDataSci</a:t>
            </a:r>
            <a:r>
              <a:rPr lang="en-US" sz="1800" dirty="0"/>
              <a:t>. </a:t>
            </a:r>
            <a:r>
              <a:rPr lang="en-US" sz="1800" dirty="0">
                <a:hlinkClick r:id="rId5"/>
              </a:rPr>
              <a:t>https://www.learndatasci.com/glossary/cosine-similarity</a:t>
            </a:r>
            <a:endParaRPr lang="en-US" sz="1800" dirty="0"/>
          </a:p>
          <a:p>
            <a:pPr marL="400050" indent="-400050" algn="l">
              <a:lnSpc>
                <a:spcPct val="200000"/>
              </a:lnSpc>
              <a:buFont typeface="+mj-lt"/>
              <a:buAutoNum type="romanUcPeriod"/>
            </a:pPr>
            <a:r>
              <a:rPr lang="en-US" sz="1800" dirty="0"/>
              <a:t>Three.js. </a:t>
            </a:r>
            <a:r>
              <a:rPr lang="en-US" sz="1800" i="1" dirty="0"/>
              <a:t>Three.js documentation</a:t>
            </a:r>
            <a:r>
              <a:rPr lang="en-US" sz="1800" dirty="0"/>
              <a:t>. Three.js. </a:t>
            </a:r>
            <a:r>
              <a:rPr lang="en-US" sz="1800" dirty="0">
                <a:hlinkClick r:id="rId6"/>
              </a:rPr>
              <a:t>https://threejs.org/docs/</a:t>
            </a:r>
            <a:endParaRPr lang="en-CA" sz="1800" dirty="0"/>
          </a:p>
          <a:p>
            <a:pPr marL="400050" indent="-400050" algn="l">
              <a:lnSpc>
                <a:spcPct val="200000"/>
              </a:lnSpc>
              <a:buFont typeface="+mj-lt"/>
              <a:buAutoNum type="romanUcPeriod"/>
            </a:pPr>
            <a:r>
              <a:rPr lang="en-CA" sz="1800" dirty="0"/>
              <a:t>Zhu H, Liu D, Zhang S, Teng S, Zhu Y. </a:t>
            </a:r>
            <a:r>
              <a:rPr lang="en-CA" sz="1800" i="1" dirty="0"/>
              <a:t>Solving the Group Multirole Assignment Problem by Improving the ILOG Approach</a:t>
            </a:r>
            <a:r>
              <a:rPr lang="en-CA" sz="1800" dirty="0"/>
              <a:t>[J]. IEEE Transactions on Systems, Man, and Cybernetics: Systems, 2017, 47(12): 3418-3424</a:t>
            </a:r>
          </a:p>
          <a:p>
            <a:pPr marL="400050" indent="-400050" algn="l">
              <a:lnSpc>
                <a:spcPct val="200000"/>
              </a:lnSpc>
              <a:buFont typeface="+mj-lt"/>
              <a:buAutoNum type="romanUcPeriod"/>
            </a:pPr>
            <a:r>
              <a:rPr lang="en-US" sz="1800" dirty="0"/>
              <a:t>Zhu H, </a:t>
            </a:r>
            <a:r>
              <a:rPr lang="en-US" sz="1800" i="1" dirty="0"/>
              <a:t>E-CARGO and Role-Based Collaboration: Modeling and Solving Problems in the Complex World</a:t>
            </a:r>
            <a:r>
              <a:rPr lang="en-US" sz="1800" dirty="0"/>
              <a:t>, Wiley-IEEE Press, NJ, USA, Dec. 2021.</a:t>
            </a:r>
          </a:p>
          <a:p>
            <a:endParaRPr lang="en-CA" sz="1200" dirty="0"/>
          </a:p>
        </p:txBody>
      </p:sp>
      <p:pic>
        <p:nvPicPr>
          <p:cNvPr id="5" name="Picture 4" descr="A gym with weights in the room&#10;&#10;Description automatically generated">
            <a:extLst>
              <a:ext uri="{FF2B5EF4-FFF2-40B4-BE49-F238E27FC236}">
                <a16:creationId xmlns:a16="http://schemas.microsoft.com/office/drawing/2014/main" id="{1D7B71EA-FC80-FA10-2978-2E7D86D70D9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990000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2" b="38865"/>
          <a:stretch/>
        </p:blipFill>
        <p:spPr>
          <a:xfrm>
            <a:off x="0" y="-1"/>
            <a:ext cx="12192000" cy="1962875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B97D50-5ECF-C620-FEF0-A74A7D060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851" y="650651"/>
            <a:ext cx="8232297" cy="66156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Georgia Pro Semibold" panose="02040702050405020303" pitchFamily="18" charset="0"/>
              </a:rPr>
              <a:t>References</a:t>
            </a:r>
            <a:endParaRPr lang="en-CA" sz="4400" dirty="0">
              <a:solidFill>
                <a:schemeClr val="bg1"/>
              </a:solidFill>
              <a:latin typeface="Georgia Pro Semibold" panose="02040702050405020303" pitchFamily="18" charset="0"/>
            </a:endParaRPr>
          </a:p>
        </p:txBody>
      </p:sp>
      <p:pic>
        <p:nvPicPr>
          <p:cNvPr id="7" name="Picture 6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92BD7BF2-E30D-0D00-B752-B987BEA9AB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23440" r="35285" b="41793"/>
          <a:stretch/>
        </p:blipFill>
        <p:spPr>
          <a:xfrm>
            <a:off x="68094" y="153554"/>
            <a:ext cx="181907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6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8EF291175654B993482E8531B5E78" ma:contentTypeVersion="13" ma:contentTypeDescription="Create a new document." ma:contentTypeScope="" ma:versionID="8f56c7a503db7375f0f3946b8b016731">
  <xsd:schema xmlns:xsd="http://www.w3.org/2001/XMLSchema" xmlns:xs="http://www.w3.org/2001/XMLSchema" xmlns:p="http://schemas.microsoft.com/office/2006/metadata/properties" xmlns:ns3="75014724-d7f8-477c-9f79-2086986608cb" xmlns:ns4="9c6d7ed8-6c3e-4b3e-89bc-eb60acc32633" targetNamespace="http://schemas.microsoft.com/office/2006/metadata/properties" ma:root="true" ma:fieldsID="ad74bf9292e34b872ce0631bd616a815" ns3:_="" ns4:_="">
    <xsd:import namespace="75014724-d7f8-477c-9f79-2086986608cb"/>
    <xsd:import namespace="9c6d7ed8-6c3e-4b3e-89bc-eb60acc326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14724-d7f8-477c-9f79-2086986608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d7ed8-6c3e-4b3e-89bc-eb60acc3263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014724-d7f8-477c-9f79-2086986608cb" xsi:nil="true"/>
  </documentManagement>
</p:properties>
</file>

<file path=customXml/itemProps1.xml><?xml version="1.0" encoding="utf-8"?>
<ds:datastoreItem xmlns:ds="http://schemas.openxmlformats.org/officeDocument/2006/customXml" ds:itemID="{A6E0DFDA-B6AD-4879-864E-4ECBB2B10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014724-d7f8-477c-9f79-2086986608cb"/>
    <ds:schemaRef ds:uri="9c6d7ed8-6c3e-4b3e-89bc-eb60acc32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EDE7B6-8D4F-473F-8A92-09EE800B1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E06C8C-29CA-488D-B558-4700BFACFFA2}">
  <ds:schemaRefs>
    <ds:schemaRef ds:uri="http://schemas.microsoft.com/office/2006/documentManagement/types"/>
    <ds:schemaRef ds:uri="http://schemas.microsoft.com/office/2006/metadata/properties"/>
    <ds:schemaRef ds:uri="9c6d7ed8-6c3e-4b3e-89bc-eb60acc32633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5014724-d7f8-477c-9f79-2086986608c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701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Georgia Pro Semibold</vt:lpstr>
      <vt:lpstr>Wingdings</vt:lpstr>
      <vt:lpstr>Office Theme</vt:lpstr>
      <vt:lpstr>A GMRA approach to Workout Optimization</vt:lpstr>
      <vt:lpstr>Concept</vt:lpstr>
      <vt:lpstr>Resources Used</vt:lpstr>
      <vt:lpstr>Blender and 3-D Rendering</vt:lpstr>
      <vt:lpstr>GMRA Algorithm</vt:lpstr>
      <vt:lpstr>Shuffle</vt:lpstr>
      <vt:lpstr>Sorting Exercises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Wells</dc:creator>
  <cp:lastModifiedBy>Evan Wells</cp:lastModifiedBy>
  <cp:revision>2</cp:revision>
  <dcterms:created xsi:type="dcterms:W3CDTF">2024-12-10T00:29:04Z</dcterms:created>
  <dcterms:modified xsi:type="dcterms:W3CDTF">2024-12-17T00:40:49Z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0x010100C6C8EF291175654B993482E8531B5E78</vt:lpwstr>
  </property>
</Properties>
</file>