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pPr>
            <a:r>
              <a:rPr lang="en-US" sz="2000" b="0" i="0" baseline="0" dirty="0">
                <a:effectLst/>
                <a:latin typeface="+mj-lt"/>
              </a:rPr>
              <a:t>Y-Values</a:t>
            </a:r>
            <a:endParaRPr lang="en-US" sz="2400" b="0" dirty="0">
              <a:effectLst/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8</c:v>
                </c:pt>
                <c:pt idx="2">
                  <c:v>12</c:v>
                </c:pt>
                <c:pt idx="3">
                  <c:v>17</c:v>
                </c:pt>
                <c:pt idx="4">
                  <c:v>21</c:v>
                </c:pt>
                <c:pt idx="5">
                  <c:v>25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15</c:v>
                </c:pt>
                <c:pt idx="2">
                  <c:v>23</c:v>
                </c:pt>
                <c:pt idx="3">
                  <c:v>33</c:v>
                </c:pt>
                <c:pt idx="4">
                  <c:v>41</c:v>
                </c:pt>
                <c:pt idx="5">
                  <c:v>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80-4407-B969-7D96B5DC2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5498736"/>
        <c:axId val="889076400"/>
      </c:scatterChart>
      <c:valAx>
        <c:axId val="1075498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889076400"/>
        <c:crosses val="autoZero"/>
        <c:crossBetween val="midCat"/>
      </c:valAx>
      <c:valAx>
        <c:axId val="88907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07549873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/>
              <a:t>Y-Values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9525" cap="rnd">
              <a:solidFill>
                <a:schemeClr val="accent6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8</c:v>
                </c:pt>
                <c:pt idx="2">
                  <c:v>12</c:v>
                </c:pt>
                <c:pt idx="3">
                  <c:v>17</c:v>
                </c:pt>
                <c:pt idx="4">
                  <c:v>21</c:v>
                </c:pt>
                <c:pt idx="5">
                  <c:v>25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15</c:v>
                </c:pt>
                <c:pt idx="2">
                  <c:v>23</c:v>
                </c:pt>
                <c:pt idx="3">
                  <c:v>33</c:v>
                </c:pt>
                <c:pt idx="4">
                  <c:v>41</c:v>
                </c:pt>
                <c:pt idx="5">
                  <c:v>49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E9-44A4-B1DA-666A0FD71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373664"/>
        <c:axId val="1251707920"/>
      </c:scatterChart>
      <c:valAx>
        <c:axId val="891373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707920"/>
        <c:crosses val="autoZero"/>
        <c:crossBetween val="midCat"/>
      </c:valAx>
      <c:valAx>
        <c:axId val="125170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373664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y</a:t>
            </a:r>
            <a:r>
              <a:rPr lang="en-US" baseline="0" dirty="0"/>
              <a:t> = 2x - 1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Sheet1!$A$2:$A$65</c:f>
              <c:numCache>
                <c:formatCode>General</c:formatCode>
                <c:ptCount val="6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57</c:v>
                </c:pt>
                <c:pt idx="56">
                  <c:v>58</c:v>
                </c:pt>
                <c:pt idx="57">
                  <c:v>59</c:v>
                </c:pt>
                <c:pt idx="58">
                  <c:v>60</c:v>
                </c:pt>
                <c:pt idx="59">
                  <c:v>61</c:v>
                </c:pt>
                <c:pt idx="60">
                  <c:v>62</c:v>
                </c:pt>
                <c:pt idx="61">
                  <c:v>63</c:v>
                </c:pt>
                <c:pt idx="62">
                  <c:v>64</c:v>
                </c:pt>
                <c:pt idx="63">
                  <c:v>65</c:v>
                </c:pt>
              </c:numCache>
            </c:numRef>
          </c:xVal>
          <c:yVal>
            <c:numRef>
              <c:f>Sheet1!$B$2:$B$65</c:f>
              <c:numCache>
                <c:formatCode>General</c:formatCode>
                <c:ptCount val="6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21</c:v>
                </c:pt>
                <c:pt idx="10">
                  <c:v>23</c:v>
                </c:pt>
                <c:pt idx="11">
                  <c:v>25</c:v>
                </c:pt>
                <c:pt idx="12">
                  <c:v>27</c:v>
                </c:pt>
                <c:pt idx="13">
                  <c:v>29</c:v>
                </c:pt>
                <c:pt idx="14">
                  <c:v>31</c:v>
                </c:pt>
                <c:pt idx="15">
                  <c:v>33</c:v>
                </c:pt>
                <c:pt idx="16">
                  <c:v>35</c:v>
                </c:pt>
                <c:pt idx="17">
                  <c:v>37</c:v>
                </c:pt>
                <c:pt idx="18">
                  <c:v>39</c:v>
                </c:pt>
                <c:pt idx="19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47</c:v>
                </c:pt>
                <c:pt idx="23">
                  <c:v>49</c:v>
                </c:pt>
                <c:pt idx="24">
                  <c:v>51</c:v>
                </c:pt>
                <c:pt idx="25">
                  <c:v>53</c:v>
                </c:pt>
                <c:pt idx="26">
                  <c:v>55</c:v>
                </c:pt>
                <c:pt idx="27">
                  <c:v>57</c:v>
                </c:pt>
                <c:pt idx="28">
                  <c:v>59</c:v>
                </c:pt>
                <c:pt idx="29">
                  <c:v>61</c:v>
                </c:pt>
                <c:pt idx="30">
                  <c:v>63</c:v>
                </c:pt>
                <c:pt idx="31">
                  <c:v>65</c:v>
                </c:pt>
                <c:pt idx="32">
                  <c:v>67</c:v>
                </c:pt>
                <c:pt idx="33">
                  <c:v>69</c:v>
                </c:pt>
                <c:pt idx="34">
                  <c:v>71</c:v>
                </c:pt>
                <c:pt idx="35">
                  <c:v>73</c:v>
                </c:pt>
                <c:pt idx="36">
                  <c:v>75</c:v>
                </c:pt>
                <c:pt idx="37">
                  <c:v>77</c:v>
                </c:pt>
                <c:pt idx="38">
                  <c:v>79</c:v>
                </c:pt>
                <c:pt idx="39">
                  <c:v>81</c:v>
                </c:pt>
                <c:pt idx="40">
                  <c:v>83</c:v>
                </c:pt>
                <c:pt idx="41">
                  <c:v>85</c:v>
                </c:pt>
                <c:pt idx="42">
                  <c:v>87</c:v>
                </c:pt>
                <c:pt idx="43">
                  <c:v>89</c:v>
                </c:pt>
                <c:pt idx="44">
                  <c:v>91</c:v>
                </c:pt>
                <c:pt idx="45">
                  <c:v>93</c:v>
                </c:pt>
                <c:pt idx="46">
                  <c:v>95</c:v>
                </c:pt>
                <c:pt idx="47">
                  <c:v>97</c:v>
                </c:pt>
                <c:pt idx="48">
                  <c:v>99</c:v>
                </c:pt>
                <c:pt idx="49">
                  <c:v>101</c:v>
                </c:pt>
                <c:pt idx="50">
                  <c:v>103</c:v>
                </c:pt>
                <c:pt idx="51">
                  <c:v>105</c:v>
                </c:pt>
                <c:pt idx="52">
                  <c:v>107</c:v>
                </c:pt>
                <c:pt idx="53">
                  <c:v>109</c:v>
                </c:pt>
                <c:pt idx="54">
                  <c:v>111</c:v>
                </c:pt>
                <c:pt idx="55">
                  <c:v>113</c:v>
                </c:pt>
                <c:pt idx="56">
                  <c:v>115</c:v>
                </c:pt>
                <c:pt idx="57">
                  <c:v>117</c:v>
                </c:pt>
                <c:pt idx="58">
                  <c:v>119</c:v>
                </c:pt>
                <c:pt idx="59">
                  <c:v>121</c:v>
                </c:pt>
                <c:pt idx="60">
                  <c:v>123</c:v>
                </c:pt>
                <c:pt idx="61">
                  <c:v>125</c:v>
                </c:pt>
                <c:pt idx="62">
                  <c:v>127</c:v>
                </c:pt>
                <c:pt idx="63">
                  <c:v>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56-4B6C-9272-F5065BD916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867519"/>
        <c:axId val="381984047"/>
      </c:scatterChart>
      <c:valAx>
        <c:axId val="389867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984047"/>
        <c:crosses val="autoZero"/>
        <c:crossBetween val="midCat"/>
      </c:valAx>
      <c:valAx>
        <c:axId val="38198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867519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>
        <a:lumMod val="40000"/>
        <a:lumOff val="6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6FCCE-5D48-4091-A110-5088AC9BAA6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4B9D-C7E0-4FD2-985A-51065BFA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Wikipedia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D4B9D-C7E0-4FD2-985A-51065BFAF0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tuning the slope and intercept in </a:t>
            </a:r>
            <a:r>
              <a:rPr lang="en-US" dirty="0" err="1"/>
              <a:t>desmos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D4B9D-C7E0-4FD2-985A-51065BFAF0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7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44F0-F5B8-4899-8626-2B91AF137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9E37-8D71-4929-B9B7-2DBC98AE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9918-5D3B-42AD-8412-50191DE9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070601"/>
            <a:ext cx="711200" cy="787399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9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118A-8DAA-4218-A8A6-69A67B4F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ABC25-9824-40F8-8AF8-631EAB2DE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7A6E0-1436-4480-A295-D796F8FF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A982-28F1-46E9-BCB3-6AB7341E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4D9C1-1261-47C7-AFC6-D2C6E5FA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6AF50-B17A-44F5-B4BD-4D68FB1C2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2B7A8-66D1-4E52-94CF-7E4B0E1DD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FC3B-6149-4562-A425-92ED58EA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F757-BB10-4C53-81CF-AC31C3B7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B658-0C59-4E1A-B40B-8AC9D4AC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E667-5FF4-492E-B6AF-56D6383C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2207-6B1B-4B37-99A0-5CD774E5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F6D7-F050-48A0-ACDD-7172E130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A9E0-CA2B-4FF1-8FB8-0DA7B6F27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27CD-C391-429C-98BC-2770AF9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D3B-5300-45A7-80BA-BDD2A3B4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DF207-B941-459F-9603-6739AF83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03AB-3FDA-4AF5-AA7A-D38E537C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0042-E3BA-4C5D-BD2A-D444CE6A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CF7FA-A848-4083-94D2-2391AB8F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E01C-70D5-4907-80A4-76ECA37B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34CC-0362-4016-AF23-D1230C714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3B0A-2BAC-4EB7-A557-59D217C1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D076-9A29-43A4-9C2A-B9E6BBAF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8B8C-7E34-4DF8-B5AD-8BF841E4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3AFB2-63D8-43BB-8392-FCAE3732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20D1-90A2-4880-ACD9-FEF9BE5A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FB37B-C676-4D12-946B-1AE6C323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008BA-24DD-4D80-84B2-26451ABFF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45D4F-6823-4E04-AD91-58196524B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44047-0144-497C-B559-3FEE31AEB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7CA69-CF62-4B9F-BCF2-B4B4F644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9B584-3A44-4570-B63F-6B36B582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054E4-B154-4772-9011-BAD926E3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DE02-8E96-4422-818D-41DCB782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E3F30-4BAD-4C9E-B878-1E6701D5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8A81F-1245-496E-912B-869C63A5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C879D-F93E-421E-A26F-1CB5997B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0ED20-8384-42C9-9D34-A03C0FAB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528A7-5D76-4FDC-BD02-677E32B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4E601-96BA-495E-92D6-9FD3979E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F871-B34C-4F7F-92B8-CF4DAAD4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9E90-D4C3-470E-AC8B-70F02037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CA1A-042D-4B44-8B1C-D23B4060B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C9ABA-BB60-44EF-AD87-3C2EB1B8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B352-F1A2-4C18-BB81-2AE6CBA5E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620D-F25C-4957-B08C-70C8507E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D1E9-6F0B-457F-81E0-815894E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CC6C3-A486-476C-9F0C-A58FE5B2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C5F4-5456-41D1-873A-3F2ECFCF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4A12C-C6FB-4321-A1E5-FF93E4EE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E2EE-F402-4523-A0B1-4783F5E2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F19B6-2ED2-4174-AA03-ADBF3D1C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0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4FC7D-9B01-4C17-9584-C8678E8D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33282-086F-4AC4-9B8B-E6777079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2CA0-8E3B-4264-8E93-578F92497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4B5D-19A7-4919-9990-977FBF8BBC2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CDBD-4A24-4144-8168-A17915579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B222D-1BFA-44E8-ACF0-F0CA7A00D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E407-72A1-4FBC-8EBF-3835144A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1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C001DB-BA38-447F-AF23-00F5E8A73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67" y="2476367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DABFC-719A-4A65-A965-C3F5C21D5AA5}"/>
                  </a:ext>
                </a:extLst>
              </p:cNvPr>
              <p:cNvSpPr txBox="1"/>
              <p:nvPr/>
            </p:nvSpPr>
            <p:spPr>
              <a:xfrm>
                <a:off x="3425694" y="2921168"/>
                <a:ext cx="5340612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66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6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6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7DABFC-719A-4A65-A965-C3F5C21D5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94" y="2921168"/>
                <a:ext cx="534061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7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2F0BA-4B18-4E4C-B822-CF831AC00DE7}"/>
                  </a:ext>
                </a:extLst>
              </p:cNvPr>
              <p:cNvSpPr txBox="1"/>
              <p:nvPr/>
            </p:nvSpPr>
            <p:spPr>
              <a:xfrm>
                <a:off x="1694489" y="2956082"/>
                <a:ext cx="13146420" cy="9458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44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-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𝑚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sz="44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2F0BA-4B18-4E4C-B822-CF831AC0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89" y="2956082"/>
                <a:ext cx="13146420" cy="945836"/>
              </a:xfrm>
              <a:prstGeom prst="rect">
                <a:avLst/>
              </a:prstGeom>
              <a:blipFill>
                <a:blip r:embed="rId2"/>
                <a:stretch>
                  <a:fillRect t="-645" b="-2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2886BE-FB9F-4EAF-A41D-78CBAA7FEB1D}"/>
                  </a:ext>
                </a:extLst>
              </p:cNvPr>
              <p:cNvSpPr txBox="1"/>
              <p:nvPr/>
            </p:nvSpPr>
            <p:spPr>
              <a:xfrm>
                <a:off x="-324810" y="723900"/>
                <a:ext cx="13146420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2886BE-FB9F-4EAF-A41D-78CBAA7F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810" y="723900"/>
                <a:ext cx="13146420" cy="138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2F0BA-4B18-4E4C-B822-CF831AC00DE7}"/>
                  </a:ext>
                </a:extLst>
              </p:cNvPr>
              <p:cNvSpPr txBox="1"/>
              <p:nvPr/>
            </p:nvSpPr>
            <p:spPr>
              <a:xfrm>
                <a:off x="465764" y="2735797"/>
                <a:ext cx="13146420" cy="13864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4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440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-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latin typeface="Cambria Math" panose="02040503050406030204" pitchFamily="18" charset="0"/>
                      </a:rPr>
                      <m:t>𝑚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acc>
                              <m:accPr>
                                <m:chr m:val="̅"/>
                                <m:ctrlP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4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en-US" sz="4400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4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2F0BA-4B18-4E4C-B822-CF831AC0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4" y="2735797"/>
                <a:ext cx="13146420" cy="1386405"/>
              </a:xfrm>
              <a:prstGeom prst="rect">
                <a:avLst/>
              </a:prstGeom>
              <a:blipFill>
                <a:blip r:embed="rId2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2886BE-FB9F-4EAF-A41D-78CBAA7FEB1D}"/>
                  </a:ext>
                </a:extLst>
              </p:cNvPr>
              <p:cNvSpPr txBox="1"/>
              <p:nvPr/>
            </p:nvSpPr>
            <p:spPr>
              <a:xfrm>
                <a:off x="-324810" y="723900"/>
                <a:ext cx="13146420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2886BE-FB9F-4EAF-A41D-78CBAA7F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810" y="723900"/>
                <a:ext cx="13146420" cy="138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82890-AAE5-4329-90A7-6E18A613C0A6}"/>
                  </a:ext>
                </a:extLst>
              </p:cNvPr>
              <p:cNvSpPr txBox="1"/>
              <p:nvPr/>
            </p:nvSpPr>
            <p:spPr>
              <a:xfrm>
                <a:off x="1213698" y="4748912"/>
                <a:ext cx="9384428" cy="1904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4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4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4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4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82890-AAE5-4329-90A7-6E18A613C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698" y="4748912"/>
                <a:ext cx="9384428" cy="19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0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60D456-FA87-428B-8A38-C1CBD9B03D77}"/>
                  </a:ext>
                </a:extLst>
              </p:cNvPr>
              <p:cNvSpPr txBox="1"/>
              <p:nvPr/>
            </p:nvSpPr>
            <p:spPr>
              <a:xfrm>
                <a:off x="2532967" y="1755548"/>
                <a:ext cx="7126065" cy="1954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48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4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60D456-FA87-428B-8A38-C1CBD9B0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67" y="1755548"/>
                <a:ext cx="7126065" cy="1954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8E83D8-18C5-4F14-93F5-5937FAD368BA}"/>
              </a:ext>
            </a:extLst>
          </p:cNvPr>
          <p:cNvCxnSpPr>
            <a:cxnSpLocks/>
          </p:cNvCxnSpPr>
          <p:nvPr/>
        </p:nvCxnSpPr>
        <p:spPr>
          <a:xfrm>
            <a:off x="6914867" y="3805913"/>
            <a:ext cx="0" cy="1524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686970-3CE8-4FF9-BE64-DF28F7D1F8B9}"/>
                  </a:ext>
                </a:extLst>
              </p:cNvPr>
              <p:cNvSpPr txBox="1"/>
              <p:nvPr/>
            </p:nvSpPr>
            <p:spPr>
              <a:xfrm>
                <a:off x="4087558" y="5234732"/>
                <a:ext cx="401688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4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4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686970-3CE8-4FF9-BE64-DF28F7D1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558" y="5234732"/>
                <a:ext cx="401688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8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8C45-DCE4-49D9-8028-5E6EE6AEF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176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Corbel Light" panose="020B0303020204020204" pitchFamily="34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89735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A5CA-1503-4009-BA74-D6EC0B10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Regression ?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A48889B-2B0B-47DE-A798-38AD9F10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00449"/>
              </p:ext>
            </p:extLst>
          </p:nvPr>
        </p:nvGraphicFramePr>
        <p:xfrm>
          <a:off x="1031383" y="1728988"/>
          <a:ext cx="3901226" cy="3400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613">
                  <a:extLst>
                    <a:ext uri="{9D8B030D-6E8A-4147-A177-3AD203B41FA5}">
                      <a16:colId xmlns:a16="http://schemas.microsoft.com/office/drawing/2014/main" val="3755283394"/>
                    </a:ext>
                  </a:extLst>
                </a:gridCol>
                <a:gridCol w="1950613">
                  <a:extLst>
                    <a:ext uri="{9D8B030D-6E8A-4147-A177-3AD203B41FA5}">
                      <a16:colId xmlns:a16="http://schemas.microsoft.com/office/drawing/2014/main" val="2650964604"/>
                    </a:ext>
                  </a:extLst>
                </a:gridCol>
              </a:tblGrid>
              <a:tr h="4800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5795"/>
                  </a:ext>
                </a:extLst>
              </a:tr>
              <a:tr h="486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51055"/>
                  </a:ext>
                </a:extLst>
              </a:tr>
              <a:tr h="486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659202"/>
                  </a:ext>
                </a:extLst>
              </a:tr>
              <a:tr h="486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81882"/>
                  </a:ext>
                </a:extLst>
              </a:tr>
              <a:tr h="486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16156"/>
                  </a:ext>
                </a:extLst>
              </a:tr>
              <a:tr h="486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54662"/>
                  </a:ext>
                </a:extLst>
              </a:tr>
              <a:tr h="486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64620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CDE29AB-F3C8-4851-A709-D44D1305B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743761"/>
              </p:ext>
            </p:extLst>
          </p:nvPr>
        </p:nvGraphicFramePr>
        <p:xfrm>
          <a:off x="6336407" y="2183342"/>
          <a:ext cx="5150118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01CD1E-CC3D-4CB5-B913-68A55A1B5ED7}"/>
                  </a:ext>
                </a:extLst>
              </p:cNvPr>
              <p:cNvSpPr txBox="1"/>
              <p:nvPr/>
            </p:nvSpPr>
            <p:spPr>
              <a:xfrm>
                <a:off x="5981162" y="1363711"/>
                <a:ext cx="4623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01CD1E-CC3D-4CB5-B913-68A55A1B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162" y="1363711"/>
                <a:ext cx="462351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13E0E6-FA92-4871-856F-FD5A84DED767}"/>
                  </a:ext>
                </a:extLst>
              </p:cNvPr>
              <p:cNvSpPr txBox="1"/>
              <p:nvPr/>
            </p:nvSpPr>
            <p:spPr>
              <a:xfrm>
                <a:off x="8057881" y="1363712"/>
                <a:ext cx="4623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= 2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− 1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13E0E6-FA92-4871-856F-FD5A84DED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881" y="1363712"/>
                <a:ext cx="462351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A9DAB58-0510-46A0-867D-9D78080AA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643137"/>
              </p:ext>
            </p:extLst>
          </p:nvPr>
        </p:nvGraphicFramePr>
        <p:xfrm>
          <a:off x="6336407" y="2183342"/>
          <a:ext cx="5150118" cy="4309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154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19" grpId="0"/>
      <p:bldP spid="20" grpId="0"/>
      <p:bldGraphic spid="2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920C-86B0-4025-9B43-99D6700B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62" y="3714537"/>
            <a:ext cx="4669664" cy="111605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Slope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469F26-9CF5-4CBB-878A-F2EDEBCF6DE2}"/>
              </a:ext>
            </a:extLst>
          </p:cNvPr>
          <p:cNvSpPr txBox="1">
            <a:spLocks/>
          </p:cNvSpPr>
          <p:nvPr/>
        </p:nvSpPr>
        <p:spPr>
          <a:xfrm>
            <a:off x="7589950" y="3624385"/>
            <a:ext cx="3742384" cy="1206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Intercept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F84B3A-49EA-4669-AC79-4972A6E7219F}"/>
              </a:ext>
            </a:extLst>
          </p:cNvPr>
          <p:cNvSpPr txBox="1">
            <a:spLocks/>
          </p:cNvSpPr>
          <p:nvPr/>
        </p:nvSpPr>
        <p:spPr>
          <a:xfrm>
            <a:off x="3014194" y="993932"/>
            <a:ext cx="6438362" cy="1749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Equation of a 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01412E-5F3E-4216-AABC-FBAF1294060F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3014194" y="2743088"/>
            <a:ext cx="3219181" cy="9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941A6B-61F1-47C3-BCA0-16B6507FBF7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233375" y="2743088"/>
            <a:ext cx="3227767" cy="88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55B74A-6120-4BBF-85AB-F54901B6BD60}"/>
              </a:ext>
            </a:extLst>
          </p:cNvPr>
          <p:cNvSpPr txBox="1"/>
          <p:nvPr/>
        </p:nvSpPr>
        <p:spPr>
          <a:xfrm>
            <a:off x="4719884" y="5510125"/>
            <a:ext cx="3026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n w="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3536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CE5516-485A-4024-B1E1-F2BFFE2A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5595" y="24341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Differentiation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ED6D6-D1D9-4649-BC4F-C1F0954AF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24" y="1422167"/>
            <a:ext cx="5024437" cy="3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9A818C-7759-4AB9-866F-41AAB4822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5227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86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58D1-C7BA-4B61-9EDC-457C15CA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04A57-E12D-4009-A581-D3E7253F7901}"/>
                  </a:ext>
                </a:extLst>
              </p:cNvPr>
              <p:cNvSpPr txBox="1"/>
              <p:nvPr/>
            </p:nvSpPr>
            <p:spPr>
              <a:xfrm>
                <a:off x="4006753" y="2085416"/>
                <a:ext cx="7347047" cy="238122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4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4800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p/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04A57-E12D-4009-A581-D3E7253F7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53" y="2085416"/>
                <a:ext cx="7347047" cy="2381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C8D52A-EBD4-4F8A-A3A9-2468AE06A323}"/>
                  </a:ext>
                </a:extLst>
              </p:cNvPr>
              <p:cNvSpPr txBox="1"/>
              <p:nvPr/>
            </p:nvSpPr>
            <p:spPr>
              <a:xfrm>
                <a:off x="171450" y="3018431"/>
                <a:ext cx="5854891" cy="83099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sz="4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48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C8D52A-EBD4-4F8A-A3A9-2468AE06A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3018431"/>
                <a:ext cx="585489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9653 L 0.00078 -0.3465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6A59E8-D3A1-49CF-ACE9-366725AF0439}"/>
                  </a:ext>
                </a:extLst>
              </p:cNvPr>
              <p:cNvSpPr txBox="1"/>
              <p:nvPr/>
            </p:nvSpPr>
            <p:spPr>
              <a:xfrm>
                <a:off x="-477211" y="2536031"/>
                <a:ext cx="13146420" cy="1785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nary>
                      <m:r>
                        <a:rPr lang="en-US" sz="3200" i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6A59E8-D3A1-49CF-ACE9-366725AF0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7211" y="2536031"/>
                <a:ext cx="13146420" cy="1785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D7625-F4E6-4FA2-8B9E-116000EFD577}"/>
                  </a:ext>
                </a:extLst>
              </p:cNvPr>
              <p:cNvSpPr txBox="1"/>
              <p:nvPr/>
            </p:nvSpPr>
            <p:spPr>
              <a:xfrm>
                <a:off x="3134099" y="500062"/>
                <a:ext cx="5874044" cy="1558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0D7625-F4E6-4FA2-8B9E-116000EFD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099" y="500062"/>
                <a:ext cx="5874044" cy="1558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E2D819-E11F-4AD9-A095-0593357662A5}"/>
                  </a:ext>
                </a:extLst>
              </p:cNvPr>
              <p:cNvSpPr txBox="1"/>
              <p:nvPr/>
            </p:nvSpPr>
            <p:spPr>
              <a:xfrm>
                <a:off x="-477211" y="4572000"/>
                <a:ext cx="13146420" cy="1785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nary>
                      <m:r>
                        <a:rPr lang="en-US" sz="3200" i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E2D819-E11F-4AD9-A095-05933576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7211" y="4572000"/>
                <a:ext cx="13146420" cy="1785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39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B3740E-AAD2-4269-BBB4-6E194D744814}"/>
                  </a:ext>
                </a:extLst>
              </p:cNvPr>
              <p:cNvSpPr txBox="1"/>
              <p:nvPr/>
            </p:nvSpPr>
            <p:spPr>
              <a:xfrm>
                <a:off x="-477210" y="406739"/>
                <a:ext cx="13146420" cy="955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B3740E-AAD2-4269-BBB4-6E194D744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7210" y="406739"/>
                <a:ext cx="13146420" cy="955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8D80B3-B788-4CA6-8503-CAF33B9E867A}"/>
                  </a:ext>
                </a:extLst>
              </p:cNvPr>
              <p:cNvSpPr txBox="1"/>
              <p:nvPr/>
            </p:nvSpPr>
            <p:spPr>
              <a:xfrm>
                <a:off x="0" y="1600200"/>
                <a:ext cx="5892172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8D80B3-B788-4CA6-8503-CAF33B9E8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5892172" cy="138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CFD3A-3ACE-4702-8455-64961CBBE0EA}"/>
                  </a:ext>
                </a:extLst>
              </p:cNvPr>
              <p:cNvSpPr txBox="1"/>
              <p:nvPr/>
            </p:nvSpPr>
            <p:spPr>
              <a:xfrm>
                <a:off x="5892172" y="1600200"/>
                <a:ext cx="5892172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ECFD3A-3ACE-4702-8455-64961CBB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72" y="1600200"/>
                <a:ext cx="5892172" cy="138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27F96D-5575-4325-B64F-319F6E305755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5892172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27F96D-5575-4325-B64F-319F6E30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892172" cy="13851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C479B-05D9-485D-A001-6AD8E5554A5A}"/>
                  </a:ext>
                </a:extLst>
              </p:cNvPr>
              <p:cNvSpPr txBox="1"/>
              <p:nvPr/>
            </p:nvSpPr>
            <p:spPr>
              <a:xfrm>
                <a:off x="5892172" y="3428999"/>
                <a:ext cx="5892172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5C479B-05D9-485D-A001-6AD8E555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172" y="3428999"/>
                <a:ext cx="5892172" cy="1385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B4C52C-5478-43AD-89AB-371EA9B8CF0A}"/>
                  </a:ext>
                </a:extLst>
              </p:cNvPr>
              <p:cNvSpPr txBox="1"/>
              <p:nvPr/>
            </p:nvSpPr>
            <p:spPr>
              <a:xfrm>
                <a:off x="0" y="5257798"/>
                <a:ext cx="5892172" cy="1385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𝑁𝑐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B4C52C-5478-43AD-89AB-371EA9B8C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798"/>
                <a:ext cx="5892172" cy="1385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36182-1034-4197-A30E-3A8E8232718C}"/>
                  </a:ext>
                </a:extLst>
              </p:cNvPr>
              <p:cNvSpPr txBox="1"/>
              <p:nvPr/>
            </p:nvSpPr>
            <p:spPr>
              <a:xfrm>
                <a:off x="6528429" y="5500684"/>
                <a:ext cx="6140781" cy="695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F36182-1034-4197-A30E-3A8E8232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429" y="5500684"/>
                <a:ext cx="6140781" cy="695383"/>
              </a:xfrm>
              <a:prstGeom prst="rect">
                <a:avLst/>
              </a:prstGeom>
              <a:blipFill>
                <a:blip r:embed="rId8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1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166</Words>
  <Application>Microsoft Office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Corbel Light</vt:lpstr>
      <vt:lpstr>Office Theme</vt:lpstr>
      <vt:lpstr>PowerPoint Presentation</vt:lpstr>
      <vt:lpstr>REGRESSION</vt:lpstr>
      <vt:lpstr>What is Regression ?</vt:lpstr>
      <vt:lpstr>Slope</vt:lpstr>
      <vt:lpstr>Differentiation</vt:lpstr>
      <vt:lpstr>PowerPoint Presentation</vt:lpstr>
      <vt:lpstr>Loss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Preetham</dc:creator>
  <cp:lastModifiedBy>Pavan Preetham</cp:lastModifiedBy>
  <cp:revision>32</cp:revision>
  <dcterms:created xsi:type="dcterms:W3CDTF">2020-10-19T09:00:00Z</dcterms:created>
  <dcterms:modified xsi:type="dcterms:W3CDTF">2020-10-21T05:33:08Z</dcterms:modified>
</cp:coreProperties>
</file>