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sldIdLst>
    <p:sldId id="257" r:id="rId2"/>
    <p:sldId id="259" r:id="rId3"/>
    <p:sldId id="266" r:id="rId4"/>
    <p:sldId id="260" r:id="rId5"/>
    <p:sldId id="267" r:id="rId6"/>
    <p:sldId id="268" r:id="rId7"/>
    <p:sldId id="265" r:id="rId8"/>
    <p:sldId id="263" r:id="rId9"/>
    <p:sldId id="269" r:id="rId10"/>
    <p:sldId id="264" r:id="rId1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69298" y="2353138"/>
            <a:ext cx="5853404" cy="1982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공장 제품 품질 상태 분류 </a:t>
            </a:r>
            <a:r>
              <a:rPr lang="en-US" altLang="ko-KR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A2CCC-2DD8-565C-8502-DD3D8598497C}"/>
              </a:ext>
            </a:extLst>
          </p:cNvPr>
          <p:cNvSpPr txBox="1"/>
          <p:nvPr/>
        </p:nvSpPr>
        <p:spPr>
          <a:xfrm>
            <a:off x="8525640" y="5682597"/>
            <a:ext cx="31403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머신러닝초보자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이동석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정서윤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3CDCD-D49A-8839-DBF8-47A113CD91BB}"/>
              </a:ext>
            </a:extLst>
          </p:cNvPr>
          <p:cNvSpPr txBox="1"/>
          <p:nvPr/>
        </p:nvSpPr>
        <p:spPr>
          <a:xfrm>
            <a:off x="1350818" y="1537858"/>
            <a:ext cx="31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Aimers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오프라인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6" y="679380"/>
            <a:ext cx="6676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(OS)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라이브러리 버전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4A595-DCD6-EE48-3E8C-C54107302DEC}"/>
              </a:ext>
            </a:extLst>
          </p:cNvPr>
          <p:cNvSpPr txBox="1"/>
          <p:nvPr/>
        </p:nvSpPr>
        <p:spPr>
          <a:xfrm>
            <a:off x="759832" y="1625722"/>
            <a:ext cx="533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NoteBook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제공환경 그대로 사용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4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465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100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735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5833" y="4370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554538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F944F1-E727-3A4F-9A81-BC3A07163B10}"/>
              </a:ext>
            </a:extLst>
          </p:cNvPr>
          <p:cNvSpPr txBox="1"/>
          <p:nvPr/>
        </p:nvSpPr>
        <p:spPr>
          <a:xfrm>
            <a:off x="4944082" y="2605806"/>
            <a:ext cx="23038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8BC4-022D-DA96-D566-889F81F60DB9}"/>
              </a:ext>
            </a:extLst>
          </p:cNvPr>
          <p:cNvSpPr txBox="1"/>
          <p:nvPr/>
        </p:nvSpPr>
        <p:spPr>
          <a:xfrm>
            <a:off x="5570111" y="3232568"/>
            <a:ext cx="1143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B00D-02E5-84CE-E097-6437353F8967}"/>
              </a:ext>
            </a:extLst>
          </p:cNvPr>
          <p:cNvSpPr txBox="1"/>
          <p:nvPr/>
        </p:nvSpPr>
        <p:spPr>
          <a:xfrm>
            <a:off x="5259930" y="4502568"/>
            <a:ext cx="17636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</a:t>
            </a:r>
            <a:b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b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 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E-ED92-39B7-A348-2BA6ED697E07}"/>
              </a:ext>
            </a:extLst>
          </p:cNvPr>
          <p:cNvSpPr txBox="1"/>
          <p:nvPr/>
        </p:nvSpPr>
        <p:spPr>
          <a:xfrm>
            <a:off x="4944082" y="387580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적용 가능성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1038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1.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인코딩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데이터 구축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2A57-AE49-5F24-168E-8D8D486AE0EB}"/>
              </a:ext>
            </a:extLst>
          </p:cNvPr>
          <p:cNvSpPr txBox="1"/>
          <p:nvPr/>
        </p:nvSpPr>
        <p:spPr>
          <a:xfrm>
            <a:off x="847598" y="1519084"/>
            <a:ext cx="996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Baseline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참고하여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PRODUCT_CODE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라벨 인코딩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데이터 전처리를 위해서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Y_Class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LINE, PRODUCT_CODE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 프레임을 나눔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다시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concat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35698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973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2.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없는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2A57-AE49-5F24-168E-8D8D486AE0EB}"/>
              </a:ext>
            </a:extLst>
          </p:cNvPr>
          <p:cNvSpPr txBox="1"/>
          <p:nvPr/>
        </p:nvSpPr>
        <p:spPr>
          <a:xfrm>
            <a:off x="847598" y="1519084"/>
            <a:ext cx="996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데이터의 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확인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채워져 있는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하나의 상수 값을 가지는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학습에 방해가 된다고 생각하여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동일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845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3.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이상치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2FE1-C56B-6024-DEA4-79829AB3DCFB}"/>
              </a:ext>
            </a:extLst>
          </p:cNvPr>
          <p:cNvSpPr txBox="1"/>
          <p:nvPr/>
        </p:nvSpPr>
        <p:spPr>
          <a:xfrm>
            <a:off x="884903" y="1696065"/>
            <a:ext cx="99404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</a:t>
            </a:r>
            <a:r>
              <a:rPr lang="ko-KR" altLang="en-US" sz="2000" dirty="0"/>
              <a:t> 데이터에 이상치 및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존재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평균</a:t>
            </a:r>
            <a:r>
              <a:rPr lang="en-US" altLang="ko-KR" sz="2000" dirty="0"/>
              <a:t>/</a:t>
            </a:r>
            <a:r>
              <a:rPr lang="ko-KR" altLang="en-US" sz="2000" dirty="0" err="1"/>
              <a:t>최빈값</a:t>
            </a:r>
            <a:r>
              <a:rPr lang="en-US" altLang="ko-KR" sz="2000" dirty="0"/>
              <a:t>/0 </a:t>
            </a:r>
            <a:r>
              <a:rPr lang="ko-KR" altLang="en-US" sz="2000" dirty="0"/>
              <a:t>으로 채웠을 때 </a:t>
            </a:r>
            <a:r>
              <a:rPr lang="en-US" altLang="ko-KR" sz="2000" dirty="0"/>
              <a:t>0</a:t>
            </a:r>
            <a:r>
              <a:rPr lang="ko-KR" altLang="en-US" sz="2000" dirty="0"/>
              <a:t>일 때 과적합이 가장 잘 방지되었음 </a:t>
            </a:r>
            <a:br>
              <a:rPr lang="en-US" altLang="ko-KR" sz="2000" dirty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이상치 </a:t>
            </a:r>
            <a:r>
              <a:rPr lang="en-US" altLang="ko-KR" sz="2000" dirty="0"/>
              <a:t>– Z Score </a:t>
            </a:r>
            <a:r>
              <a:rPr lang="ko-KR" altLang="en-US" sz="2000" dirty="0"/>
              <a:t>활용 </a:t>
            </a:r>
            <a:br>
              <a:rPr lang="en-US" altLang="ko-KR" sz="2000" dirty="0"/>
            </a:br>
            <a:r>
              <a:rPr lang="ko-KR" altLang="en-US" sz="2000" dirty="0"/>
              <a:t>대체</a:t>
            </a:r>
            <a:r>
              <a:rPr lang="en-US" altLang="ko-KR" sz="2000" dirty="0"/>
              <a:t>/</a:t>
            </a:r>
            <a:r>
              <a:rPr lang="ko-KR" altLang="en-US" sz="2000" dirty="0"/>
              <a:t>삭제 두 가지 방법 중 대체를 선택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삭제하게 되면 데이터 수가 </a:t>
            </a:r>
            <a:r>
              <a:rPr lang="ko-KR" altLang="en-US" sz="2000" dirty="0" err="1"/>
              <a:t>적어짐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각 열의 </a:t>
            </a:r>
            <a:r>
              <a:rPr lang="ko-KR" altLang="en-US" sz="2000" dirty="0" err="1"/>
              <a:t>최빈값으로</a:t>
            </a:r>
            <a:r>
              <a:rPr lang="ko-KR" altLang="en-US" sz="2000" dirty="0"/>
              <a:t> 대체 </a:t>
            </a:r>
            <a:br>
              <a:rPr lang="en-US" altLang="ko-KR" sz="2000" dirty="0"/>
            </a:br>
            <a:r>
              <a:rPr lang="en-US" altLang="ko-KR" sz="2000" dirty="0"/>
              <a:t>-&gt; data leak</a:t>
            </a:r>
            <a:r>
              <a:rPr lang="ko-KR" altLang="en-US" sz="2000" dirty="0"/>
              <a:t>을 방지하기 위해서 </a:t>
            </a:r>
            <a:r>
              <a:rPr lang="en-US" altLang="ko-KR" sz="2000" dirty="0"/>
              <a:t>train </a:t>
            </a:r>
            <a:r>
              <a:rPr lang="ko-KR" altLang="en-US" sz="2000" dirty="0"/>
              <a:t>정보를 바탕으로 동일하게 이상치 처리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통용적으로 사용하는 </a:t>
            </a:r>
            <a:r>
              <a:rPr lang="en-US" altLang="ko-KR" sz="2000" dirty="0"/>
              <a:t>3 </a:t>
            </a:r>
            <a:r>
              <a:rPr lang="ko-KR" altLang="en-US" sz="2000" dirty="0"/>
              <a:t>시그마 사용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375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9746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4. Scale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Select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2FE1-C56B-6024-DEA4-79829AB3DCFB}"/>
              </a:ext>
            </a:extLst>
          </p:cNvPr>
          <p:cNvSpPr txBox="1"/>
          <p:nvPr/>
        </p:nvSpPr>
        <p:spPr>
          <a:xfrm>
            <a:off x="884903" y="1740310"/>
            <a:ext cx="9940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불균형 </a:t>
            </a:r>
            <a:r>
              <a:rPr lang="en-US" altLang="ko-KR" sz="2000" dirty="0"/>
              <a:t>-&gt; </a:t>
            </a:r>
            <a:r>
              <a:rPr lang="ko-KR" altLang="en-US" sz="2000" dirty="0"/>
              <a:t>데이터의 분포에 대칭성을 고려해 척도를 조정하는 </a:t>
            </a:r>
            <a:r>
              <a:rPr lang="en-US" altLang="ko-KR" sz="2000" dirty="0" err="1"/>
              <a:t>Roubust</a:t>
            </a:r>
            <a:r>
              <a:rPr lang="ko-KR" altLang="en-US" sz="2000" dirty="0"/>
              <a:t> 진행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</a:t>
            </a:r>
            <a:r>
              <a:rPr lang="ko-KR" altLang="en-US" sz="2000" dirty="0"/>
              <a:t>의 개수가 너무 많으면 과적합이 될 우려가 존재함 </a:t>
            </a:r>
            <a:br>
              <a:rPr lang="en-US" altLang="ko-KR" sz="2000" dirty="0"/>
            </a:br>
            <a:r>
              <a:rPr lang="en-US" altLang="ko-KR" sz="2000" dirty="0"/>
              <a:t>-&gt; Pearson </a:t>
            </a:r>
            <a:r>
              <a:rPr lang="ko-KR" altLang="en-US" sz="2000" dirty="0"/>
              <a:t>상관계수를 활용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en-US" altLang="ko-KR" sz="2000" dirty="0" err="1"/>
              <a:t>Y_Class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Y_Quality</a:t>
            </a:r>
            <a:r>
              <a:rPr lang="ko-KR" altLang="en-US" sz="2000" dirty="0"/>
              <a:t>와 상관관계가 높은 변수들 선택 </a:t>
            </a:r>
            <a:br>
              <a:rPr lang="en-US" altLang="ko-KR" sz="2000" dirty="0"/>
            </a:br>
            <a:r>
              <a:rPr lang="en-US" altLang="ko-KR" sz="2000" dirty="0"/>
              <a:t>* Pearson</a:t>
            </a:r>
            <a:r>
              <a:rPr lang="ko-KR" altLang="en-US" sz="2000" dirty="0"/>
              <a:t>은 두 </a:t>
            </a:r>
            <a:r>
              <a:rPr lang="ko-KR" altLang="en-US" sz="2000" dirty="0" err="1"/>
              <a:t>변수간의</a:t>
            </a:r>
            <a:r>
              <a:rPr lang="ko-KR" altLang="en-US" sz="2000" dirty="0"/>
              <a:t> 선형관계만을 측정 </a:t>
            </a:r>
            <a:br>
              <a:rPr lang="en-US" altLang="ko-KR" sz="2000" dirty="0"/>
            </a:br>
            <a:r>
              <a:rPr lang="en-US" altLang="ko-KR" sz="2000" dirty="0"/>
              <a:t>*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현실 기반 데이터이므로 대부분의 데이터가 정규분포의 형태라 가정 </a:t>
            </a:r>
            <a:br>
              <a:rPr lang="en-US" altLang="ko-KR" sz="2000" dirty="0">
                <a:solidFill>
                  <a:srgbClr val="374151"/>
                </a:solidFill>
                <a:latin typeface="Söhne"/>
              </a:rPr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위에서 선택한 변수들로 </a:t>
            </a:r>
            <a:r>
              <a:rPr lang="en-US" altLang="ko-KR" sz="2000" dirty="0" err="1"/>
              <a:t>RandomForest</a:t>
            </a:r>
            <a:r>
              <a:rPr lang="en-US" altLang="ko-KR" sz="2000" dirty="0"/>
              <a:t> </a:t>
            </a:r>
            <a:r>
              <a:rPr lang="ko-KR" altLang="en-US" sz="2000" dirty="0"/>
              <a:t>학습 진행</a:t>
            </a:r>
            <a:br>
              <a:rPr lang="en-US" altLang="ko-KR" sz="2000" dirty="0"/>
            </a:br>
            <a:r>
              <a:rPr lang="en-US" altLang="ko-KR" sz="2000" dirty="0"/>
              <a:t>-&gt; Feature importance</a:t>
            </a:r>
            <a:r>
              <a:rPr lang="ko-KR" altLang="en-US" sz="2000" dirty="0"/>
              <a:t>로 상위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변수 선택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이때 </a:t>
            </a:r>
            <a:r>
              <a:rPr lang="en-US" altLang="ko-KR" sz="2000" dirty="0"/>
              <a:t>n</a:t>
            </a:r>
            <a:r>
              <a:rPr lang="ko-KR" altLang="en-US" sz="2000" dirty="0"/>
              <a:t>은 여러 번 시행 후 가장 좋은 성능을 보여주는 값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81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1AAB0-F966-245A-5328-BD709DD9E681}"/>
              </a:ext>
            </a:extLst>
          </p:cNvPr>
          <p:cNvSpPr txBox="1"/>
          <p:nvPr/>
        </p:nvSpPr>
        <p:spPr>
          <a:xfrm>
            <a:off x="685366" y="752188"/>
            <a:ext cx="1107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검증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Validation set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전략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Stacking ensemble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41C3C-0E0A-8D40-B66C-836BB9A07B74}"/>
              </a:ext>
            </a:extLst>
          </p:cNvPr>
          <p:cNvSpPr txBox="1"/>
          <p:nvPr/>
        </p:nvSpPr>
        <p:spPr>
          <a:xfrm>
            <a:off x="825910" y="17108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최종 학습 데이터를 </a:t>
            </a:r>
            <a:r>
              <a:rPr lang="en-US" altLang="ko-KR" sz="2000" dirty="0"/>
              <a:t>train set</a:t>
            </a:r>
            <a:r>
              <a:rPr lang="ko-KR" altLang="en-US" sz="2000" dirty="0"/>
              <a:t>과 </a:t>
            </a:r>
            <a:r>
              <a:rPr lang="en-US" altLang="ko-KR" sz="2000" dirty="0"/>
              <a:t>validation set</a:t>
            </a:r>
            <a:r>
              <a:rPr lang="ko-KR" altLang="en-US" sz="2000" dirty="0"/>
              <a:t>으로 분할한다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final_X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y_class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0" dirty="0">
                <a:solidFill>
                  <a:srgbClr val="098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0" dirty="0">
                <a:solidFill>
                  <a:srgbClr val="098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GB, RF, XGB, LGBM, CAT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Meta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XGB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진행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조정하기에는 시간이 부족하다고 생각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Kfold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학습진행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모델로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y_train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계산을 위해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y_val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F1_Score 0.6972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4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432" y="679379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9C87B-A69A-D174-D0AE-9C3B67A4B5A9}"/>
              </a:ext>
            </a:extLst>
          </p:cNvPr>
          <p:cNvSpPr txBox="1"/>
          <p:nvPr/>
        </p:nvSpPr>
        <p:spPr>
          <a:xfrm>
            <a:off x="725625" y="1552723"/>
            <a:ext cx="979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K-fold CV Stacking Ensemble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20480-2210-68CD-A0DF-0A1CAC16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5" y="2126483"/>
            <a:ext cx="10408240" cy="26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9BEB9-8FBF-09F4-350D-FD3C069C1179}"/>
              </a:ext>
            </a:extLst>
          </p:cNvPr>
          <p:cNvSpPr txBox="1"/>
          <p:nvPr/>
        </p:nvSpPr>
        <p:spPr>
          <a:xfrm>
            <a:off x="6276109" y="6005928"/>
            <a:ext cx="588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사진출처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https://towardsdatascience.com/ensemble-models-for-classification-d443ebed7efe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EC469-29D4-EA2E-52F3-E25DECA92FF1}"/>
              </a:ext>
            </a:extLst>
          </p:cNvPr>
          <p:cNvSpPr txBox="1"/>
          <p:nvPr/>
        </p:nvSpPr>
        <p:spPr>
          <a:xfrm>
            <a:off x="1052082" y="5020086"/>
            <a:ext cx="892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GradientBoost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XGBoost, LGBM,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CatBoost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Meta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1AAB0-F966-245A-5328-BD709DD9E681}"/>
              </a:ext>
            </a:extLst>
          </p:cNvPr>
          <p:cNvSpPr txBox="1"/>
          <p:nvPr/>
        </p:nvSpPr>
        <p:spPr>
          <a:xfrm>
            <a:off x="685366" y="752188"/>
            <a:ext cx="891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및 적용 가능성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Stacking ensemble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41C3C-0E0A-8D40-B66C-836BB9A07B74}"/>
              </a:ext>
            </a:extLst>
          </p:cNvPr>
          <p:cNvSpPr txBox="1"/>
          <p:nvPr/>
        </p:nvSpPr>
        <p:spPr>
          <a:xfrm>
            <a:off x="825910" y="171081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예측 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예측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0.69746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유사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 데이터임을 반영하고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구축을 잘하여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최종 모델 점수가 비슷하다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파라미터가 설정이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안되어있기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optuna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search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충분히 발전가능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동작속도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(10~11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역시 차원을 계속 축소하여 빠름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적용 가능성은 충분하다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794136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559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나눔스퀘어</vt:lpstr>
      <vt:lpstr>Arial</vt:lpstr>
      <vt:lpstr>나눔고딕 ExtraBold</vt:lpstr>
      <vt:lpstr>Söhne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정서윤</cp:lastModifiedBy>
  <cp:revision>12</cp:revision>
  <dcterms:created xsi:type="dcterms:W3CDTF">2017-11-24T11:22:27Z</dcterms:created>
  <dcterms:modified xsi:type="dcterms:W3CDTF">2023-03-26T02:55:58Z</dcterms:modified>
</cp:coreProperties>
</file>