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2159" r:id="rId3"/>
    <p:sldId id="2321" r:id="rId4"/>
    <p:sldId id="2349" r:id="rId5"/>
    <p:sldId id="2320" r:id="rId6"/>
    <p:sldId id="2280" r:id="rId7"/>
    <p:sldId id="2271" r:id="rId8"/>
    <p:sldId id="2323" r:id="rId9"/>
    <p:sldId id="2324" r:id="rId10"/>
    <p:sldId id="2325" r:id="rId11"/>
    <p:sldId id="2326" r:id="rId12"/>
    <p:sldId id="2350" r:id="rId13"/>
    <p:sldId id="2327" r:id="rId14"/>
    <p:sldId id="2352" r:id="rId15"/>
    <p:sldId id="2328" r:id="rId16"/>
    <p:sldId id="2329" r:id="rId17"/>
    <p:sldId id="2331" r:id="rId18"/>
    <p:sldId id="2353" r:id="rId19"/>
    <p:sldId id="2332" r:id="rId20"/>
    <p:sldId id="2333" r:id="rId21"/>
    <p:sldId id="2334" r:id="rId22"/>
    <p:sldId id="2354" r:id="rId23"/>
    <p:sldId id="2335" r:id="rId24"/>
    <p:sldId id="2336" r:id="rId25"/>
    <p:sldId id="2337" r:id="rId26"/>
    <p:sldId id="2338" r:id="rId27"/>
    <p:sldId id="2339" r:id="rId28"/>
    <p:sldId id="2340" r:id="rId29"/>
    <p:sldId id="2341" r:id="rId30"/>
    <p:sldId id="2343" r:id="rId31"/>
    <p:sldId id="2344" r:id="rId32"/>
    <p:sldId id="2345" r:id="rId33"/>
    <p:sldId id="2346" r:id="rId34"/>
    <p:sldId id="2347" r:id="rId35"/>
    <p:sldId id="2348" r:id="rId36"/>
    <p:sldId id="2293" r:id="rId37"/>
  </p:sldIdLst>
  <p:sldSz cx="9144000" cy="6858000" type="screen4x3"/>
  <p:notesSz cx="6815138" cy="9931400"/>
  <p:embeddedFontLst>
    <p:embeddedFont>
      <p:font typeface="Cambria Math" panose="02040503050406030204" pitchFamily="18" charset="0"/>
      <p:regular r:id="rId40"/>
    </p:embeddedFont>
    <p:embeddedFont>
      <p:font typeface="黑体" panose="02010609060101010101" pitchFamily="49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楷体" panose="02010609060101010101" pitchFamily="49" charset="-122"/>
      <p:regular r:id="rId43"/>
    </p:embeddedFont>
    <p:embeddedFont>
      <p:font typeface="微软雅黑" panose="020B0503020204020204" pitchFamily="34" charset="-122"/>
      <p:regular r:id="rId44"/>
      <p:bold r:id="rId45"/>
    </p:embeddedFont>
  </p:embeddedFontLst>
  <p:custDataLst>
    <p:tags r:id="rId46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60" d="100"/>
          <a:sy n="60" d="100"/>
        </p:scale>
        <p:origin x="1420" y="7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2022/6/7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69252" cy="5206677"/>
            <a:chOff x="2942567" y="1988835"/>
            <a:chExt cx="3725952" cy="381334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446527"/>
              <a:ext cx="621649" cy="355654"/>
              <a:chOff x="2887503" y="474511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74511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3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06657" cy="2237325"/>
              <a:chOff x="7894110" y="2190886"/>
              <a:chExt cx="1006657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50769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03737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37983" y="1268760"/>
            <a:ext cx="3918558" cy="5237372"/>
            <a:chOff x="2920980" y="1988835"/>
            <a:chExt cx="3773432" cy="38358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20980" y="3584009"/>
              <a:ext cx="629399" cy="355654"/>
              <a:chOff x="3137843" y="3553936"/>
              <a:chExt cx="354037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37843" y="3553936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57885" y="5469008"/>
              <a:ext cx="621649" cy="355654"/>
              <a:chOff x="2899384" y="47675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99384" y="47675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50" cy="2237325"/>
              <a:chOff x="7894110" y="2190886"/>
              <a:chExt cx="1032550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44016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30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3168" y="1268760"/>
            <a:ext cx="3964260" cy="5206349"/>
            <a:chOff x="2887454" y="1988835"/>
            <a:chExt cx="3817441" cy="381310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7454" y="3561288"/>
              <a:ext cx="616067" cy="355654"/>
              <a:chOff x="3118987" y="353121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18987" y="353121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81491" y="3805606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446287"/>
              <a:ext cx="621649" cy="355654"/>
              <a:chOff x="2929021" y="474487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74487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75311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43033" cy="2237325"/>
              <a:chOff x="7894110" y="2190886"/>
              <a:chExt cx="1043033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40113" y="3514188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96962"/>
            <a:ext cx="864096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次攻击会造成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，导致原程序无法正常进行。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要求更高明的攻击，除了执行攻击代码来改变程序变量外，还要求被攻击程序仍然能返回到原调用函数继续执行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4531263" cy="5040312"/>
          </a:xfrm>
        </p:spPr>
        <p:txBody>
          <a:bodyPr/>
          <a:lstStyle/>
          <a:p>
            <a:r>
              <a:rPr lang="zh-CN" altLang="en-US" dirty="0"/>
              <a:t>攻击代码</a:t>
            </a:r>
            <a:r>
              <a:rPr lang="en-US" altLang="zh-CN" dirty="0"/>
              <a:t>Boom</a:t>
            </a:r>
            <a:r>
              <a:rPr lang="zh-CN" altLang="en-US" dirty="0"/>
              <a:t>（不是函数）将</a:t>
            </a:r>
            <a:r>
              <a:rPr lang="en-US" altLang="zh-CN" dirty="0"/>
              <a:t>cookie</a:t>
            </a:r>
            <a:r>
              <a:rPr lang="zh-CN" altLang="en-US" dirty="0"/>
              <a:t>值通过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同时要恢复栈帧（即</a:t>
            </a:r>
            <a:r>
              <a:rPr lang="en-US" altLang="zh-CN" dirty="0"/>
              <a:t>EBP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86470" y="1268760"/>
            <a:ext cx="3870071" cy="5125820"/>
            <a:chOff x="2967671" y="1988835"/>
            <a:chExt cx="3726740" cy="37541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67671" y="3524430"/>
              <a:ext cx="616067" cy="355654"/>
              <a:chOff x="3164109" y="3494357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64109" y="3494357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8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387308"/>
              <a:ext cx="621649" cy="355654"/>
              <a:chOff x="2929021" y="46858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6858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96077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49" cy="2237325"/>
              <a:chOff x="7894110" y="2190886"/>
              <a:chExt cx="1032549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29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</a:t>
            </a:r>
            <a:r>
              <a:rPr lang="zh-CN" altLang="en-US" dirty="0"/>
              <a:t>我们</a:t>
            </a:r>
            <a:r>
              <a:rPr lang="zh-CN" altLang="zh-CN" dirty="0"/>
              <a:t>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函数返回</a:t>
            </a:r>
            <a:r>
              <a:rPr lang="en-US" altLang="zh-CN" dirty="0"/>
              <a:t>cookie</a:t>
            </a:r>
            <a:r>
              <a:rPr lang="zh-CN" altLang="en-US" dirty="0"/>
              <a:t>值给</a:t>
            </a:r>
            <a:r>
              <a:rPr lang="en-US" altLang="zh-CN" dirty="0" err="1"/>
              <a:t>testn</a:t>
            </a:r>
            <a:r>
              <a:rPr lang="zh-CN" altLang="en-US" dirty="0"/>
              <a:t>函数，同时能复原被破坏的栈帧结构，以保证能正确地返回到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函数继续执行。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）均不同，要想办法跳转到攻击代码，保证每次都能够正确恢复原栈帧状态，使程序能够正确返回到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U201414557.txt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方法三：也可以借助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smoke_U201414557.txt 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nitro_ 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IS1401_U201414557_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加深对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函数调用规则和栈帧结构的理解</a:t>
            </a:r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通过造成缓冲区溢出来破坏目标程序的栈帧结构</a:t>
            </a:r>
            <a:endParaRPr lang="en-US" altLang="zh-CN" dirty="0"/>
          </a:p>
          <a:p>
            <a:pPr lvl="1"/>
            <a:r>
              <a:rPr lang="zh-CN" altLang="en-US" dirty="0"/>
              <a:t>继而执行一些原来程序中没有的行为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416813" cy="2232248"/>
            <a:chOff x="1475655" y="2924944"/>
            <a:chExt cx="6416813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89293" y="3604046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结果文件</a:t>
            </a:r>
            <a:r>
              <a:rPr lang="zh-CN" altLang="en-US" dirty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</a:rPr>
              <a:t>攻击字符串文件</a:t>
            </a:r>
            <a:r>
              <a:rPr lang="zh-CN" altLang="en-US" dirty="0">
                <a:solidFill>
                  <a:schemeClr val="tx1"/>
                </a:solidFill>
              </a:rPr>
              <a:t>和结果的提交）的要求打包为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zip</a:t>
            </a:r>
            <a:r>
              <a:rPr lang="zh-CN" altLang="en-US" dirty="0">
                <a:solidFill>
                  <a:schemeClr val="tx1"/>
                </a:solidFill>
              </a:rPr>
              <a:t>文件，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实验报告：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文档。在实验报告中，对你在任务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和前面实验一起提交给助教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/>
              <a:t>Linux</a:t>
            </a:r>
            <a:endParaRPr lang="zh-CN" altLang="en-US" dirty="0"/>
          </a:p>
          <a:p>
            <a:r>
              <a:rPr lang="zh-CN" altLang="en-US" dirty="0"/>
              <a:t>实践技能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en-US" altLang="zh-CN" dirty="0"/>
          </a:p>
          <a:p>
            <a:pPr lvl="1"/>
            <a:r>
              <a:rPr lang="en-US" altLang="zh-CN" dirty="0"/>
              <a:t>IA32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r>
              <a:rPr lang="zh-CN" altLang="en-US" dirty="0"/>
              <a:t>反汇编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/>
              <a:t>可以简单分析一下</a:t>
            </a:r>
            <a:r>
              <a:rPr lang="en-US" altLang="zh-CN" dirty="0" err="1"/>
              <a:t>bufbomb.c</a:t>
            </a:r>
            <a:r>
              <a:rPr lang="zh-CN" altLang="en-US" dirty="0"/>
              <a:t>（但这不重要）</a:t>
            </a:r>
            <a:endParaRPr lang="en-US" altLang="zh-CN" dirty="0"/>
          </a:p>
          <a:p>
            <a:r>
              <a:rPr lang="zh-CN" altLang="zh-CN" dirty="0"/>
              <a:t>你可以看到</a:t>
            </a:r>
            <a:r>
              <a:rPr lang="en-US" altLang="zh-CN" dirty="0" err="1"/>
              <a:t>bufbomb</a:t>
            </a:r>
            <a:r>
              <a:rPr lang="zh-CN" altLang="en-US" dirty="0"/>
              <a:t>中函数之间的调用关系：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函数里</a:t>
            </a:r>
            <a:r>
              <a:rPr lang="en-US" altLang="zh-CN" sz="2200" i="0" dirty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/>
              <a:t>testn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getbufn</a:t>
            </a:r>
            <a:r>
              <a:rPr lang="zh-CN" altLang="zh-CN" sz="2200" i="0" dirty="0"/>
              <a:t>仅在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/>
              <a:t>test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/>
              <a:t>正常情况下，</a:t>
            </a:r>
            <a:r>
              <a:rPr lang="zh-CN" altLang="zh-CN" sz="2200" i="0" dirty="0"/>
              <a:t>如果你的操作不符合预期，会</a:t>
            </a:r>
            <a:r>
              <a:rPr lang="zh-CN" altLang="en-US" sz="2200" i="0" dirty="0"/>
              <a:t>看到信息</a:t>
            </a:r>
            <a:r>
              <a:rPr lang="zh-CN" altLang="zh-CN" sz="2200" i="0" dirty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”，</a:t>
            </a:r>
            <a:r>
              <a:rPr lang="zh-CN" altLang="en-US" sz="2200" i="0" dirty="0"/>
              <a:t>这时</a:t>
            </a:r>
            <a:r>
              <a:rPr lang="zh-CN" altLang="zh-CN" sz="2200" i="0" dirty="0"/>
              <a:t>你就要继续尝试了。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本实验从分析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函数开始。</a:t>
            </a:r>
            <a:endParaRPr lang="en-US" altLang="zh-CN" b="1" dirty="0"/>
          </a:p>
          <a:p>
            <a:pPr marL="355600" indent="-355600">
              <a:buNone/>
            </a:pPr>
            <a:r>
              <a:rPr lang="en-US" altLang="zh-CN" dirty="0"/>
              <a:t>        test</a:t>
            </a:r>
            <a:r>
              <a:rPr lang="zh-CN" altLang="zh-CN" dirty="0"/>
              <a:t>函数调用</a:t>
            </a:r>
            <a:r>
              <a:rPr lang="zh-CN" altLang="en-US" dirty="0"/>
              <a:t>了</a:t>
            </a:r>
            <a:r>
              <a:rPr lang="en-US" altLang="zh-CN" dirty="0" err="1"/>
              <a:t>getbuf</a:t>
            </a:r>
            <a:r>
              <a:rPr lang="zh-CN" altLang="zh-CN" dirty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函数</a:t>
            </a:r>
            <a:r>
              <a:rPr lang="en-US" altLang="zh-CN" dirty="0"/>
              <a:t>Gets()</a:t>
            </a:r>
            <a:r>
              <a:rPr lang="zh-CN" altLang="zh-CN" dirty="0"/>
              <a:t>不判断</a:t>
            </a:r>
            <a:r>
              <a:rPr lang="en-US" altLang="zh-CN" dirty="0" err="1"/>
              <a:t>buf</a:t>
            </a:r>
            <a:r>
              <a:rPr lang="zh-CN" altLang="en-US" dirty="0"/>
              <a:t>大小，字符串超长，</a:t>
            </a:r>
            <a:r>
              <a:rPr lang="zh-CN" altLang="zh-CN" dirty="0"/>
              <a:t>缓冲区溢出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400" i="0" dirty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400" i="0" dirty="0">
                <a:solidFill>
                  <a:srgbClr val="FF0000"/>
                </a:solidFill>
              </a:rPr>
              <a:t>存</a:t>
            </a:r>
            <a:r>
              <a:rPr lang="zh-CN" altLang="zh-CN" sz="2400" i="0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，有意造成缓冲区溢出，使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68 </a:t>
            </a:r>
            <a:r>
              <a:rPr lang="en-US" altLang="zh-CN" dirty="0" err="1"/>
              <a:t>ef</a:t>
            </a:r>
            <a:r>
              <a:rPr lang="en-US" altLang="zh-CN" dirty="0"/>
              <a:t> cd ab 00 83 c0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相关，</a:t>
            </a:r>
            <a:r>
              <a:rPr lang="zh-CN" altLang="zh-CN" dirty="0"/>
              <a:t>每</a:t>
            </a:r>
            <a:r>
              <a:rPr lang="zh-CN" altLang="en-US" dirty="0"/>
              <a:t>位</a:t>
            </a:r>
            <a:r>
              <a:rPr lang="zh-CN" altLang="zh-CN" dirty="0"/>
              <a:t>同学的攻击字串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zh-CN" altLang="en-US" dirty="0"/>
              <a:t>输入方便，</a:t>
            </a:r>
            <a:r>
              <a:rPr lang="zh-CN" altLang="zh-CN" dirty="0"/>
              <a:t>将攻击字符串写在文本文件中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978850" cy="5224118"/>
            <a:chOff x="2942567" y="1988835"/>
            <a:chExt cx="3831491" cy="3826120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56080" y="5459301"/>
              <a:ext cx="621649" cy="355654"/>
              <a:chOff x="2897579" y="4757889"/>
              <a:chExt cx="621649" cy="355654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97579" y="4757889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112196" cy="2237325"/>
              <a:chOff x="7894110" y="2190886"/>
              <a:chExt cx="1112196" cy="3637163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6"/>
                <a:ext cx="277450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209276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13242</TotalTime>
  <Words>2860</Words>
  <Application>Microsoft Office PowerPoint</Application>
  <PresentationFormat>全屏显示(4:3)</PresentationFormat>
  <Paragraphs>417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Cambria Math</vt:lpstr>
      <vt:lpstr>楷体</vt:lpstr>
      <vt:lpstr>黑体</vt:lpstr>
      <vt:lpstr>Arial</vt:lpstr>
      <vt:lpstr>华文细黑</vt:lpstr>
      <vt:lpstr>Wingdings</vt:lpstr>
      <vt:lpstr>宋体</vt:lpstr>
      <vt:lpstr>微软雅黑</vt:lpstr>
      <vt:lpstr>Times New Roman</vt:lpstr>
      <vt:lpstr>Courier New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yu zhang</cp:lastModifiedBy>
  <cp:revision>1075</cp:revision>
  <dcterms:created xsi:type="dcterms:W3CDTF">2009-09-14T03:13:49Z</dcterms:created>
  <dcterms:modified xsi:type="dcterms:W3CDTF">2022-06-07T00:40:39Z</dcterms:modified>
</cp:coreProperties>
</file>