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24"/>
  </p:notesMasterIdLst>
  <p:handoutMasterIdLst>
    <p:handoutMasterId r:id="rId25"/>
  </p:handoutMasterIdLst>
  <p:sldIdLst>
    <p:sldId id="2159" r:id="rId3"/>
    <p:sldId id="2268" r:id="rId4"/>
    <p:sldId id="2289" r:id="rId5"/>
    <p:sldId id="2279" r:id="rId6"/>
    <p:sldId id="2292" r:id="rId7"/>
    <p:sldId id="2278" r:id="rId8"/>
    <p:sldId id="2290" r:id="rId9"/>
    <p:sldId id="2280" r:id="rId10"/>
    <p:sldId id="2288" r:id="rId11"/>
    <p:sldId id="2271" r:id="rId12"/>
    <p:sldId id="2272" r:id="rId13"/>
    <p:sldId id="2276" r:id="rId14"/>
    <p:sldId id="2273" r:id="rId15"/>
    <p:sldId id="2277" r:id="rId16"/>
    <p:sldId id="2274" r:id="rId17"/>
    <p:sldId id="2281" r:id="rId18"/>
    <p:sldId id="2282" r:id="rId19"/>
    <p:sldId id="2291" r:id="rId20"/>
    <p:sldId id="2285" r:id="rId21"/>
    <p:sldId id="2275" r:id="rId22"/>
    <p:sldId id="2286" r:id="rId23"/>
  </p:sldIdLst>
  <p:sldSz cx="9144000" cy="6858000" type="screen4x3"/>
  <p:notesSz cx="6815138" cy="9931400"/>
  <p:embeddedFontLst>
    <p:embeddedFont>
      <p:font typeface="微软雅黑" pitchFamily="34" charset="-122"/>
      <p:regular r:id="rId26"/>
      <p:bold r:id="rId27"/>
    </p:embeddedFont>
    <p:embeddedFont>
      <p:font typeface="华文细黑" pitchFamily="2" charset="-122"/>
      <p:regular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黑体" pitchFamily="49" charset="-122"/>
      <p:regular r:id="rId33"/>
    </p:embeddedFont>
  </p:embeddedFontLst>
  <p:custDataLst>
    <p:tags r:id="rId34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9999"/>
    <a:srgbClr val="3333FF"/>
    <a:srgbClr val="FF00FF"/>
    <a:srgbClr val="CC3300"/>
    <a:srgbClr val="86BC64"/>
    <a:srgbClr val="FFFFFF"/>
    <a:srgbClr val="FFFFCC"/>
    <a:srgbClr val="FF99FF"/>
    <a:srgbClr val="0E706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00" autoAdjust="0"/>
    <p:restoredTop sz="87772" autoAdjust="0"/>
  </p:normalViewPr>
  <p:slideViewPr>
    <p:cSldViewPr>
      <p:cViewPr varScale="1">
        <p:scale>
          <a:sx n="114" d="100"/>
          <a:sy n="114" d="100"/>
        </p:scale>
        <p:origin x="-1542" y="-96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2018/6/5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2018/6/5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2018/6/5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2018/6/5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2018/6/5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2018/6/5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2018/6/5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2018/6/5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2018/6/5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388843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Lab2  </a:t>
            </a:r>
            <a:r>
              <a:rPr lang="en-US" altLang="zh-CN" sz="32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Binary Bombs</a:t>
            </a:r>
            <a:endParaRPr lang="zh-CN" altLang="en-US" sz="32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984105" y="2996952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 </a:t>
            </a:r>
            <a:r>
              <a:rPr lang="zh-CN" altLang="en-US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实验步骤提示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6499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962084" y="307622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3452" y="366907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9217024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smtClean="0"/>
              <a:t>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</a:t>
            </a: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563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1706563" indent="-720725">
              <a:buNone/>
            </a:pP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8048a4c:	c7 </a:t>
            </a:r>
            <a:r>
              <a:rPr lang="en-US" altLang="zh-CN" sz="2000" dirty="0"/>
              <a:t>04 24 01 00 00 00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movl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$0x1,(%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177800">
              <a:buNone/>
            </a:pPr>
            <a:r>
              <a:rPr lang="en-US" altLang="zh-CN" sz="2000" dirty="0"/>
              <a:t>8048a53:	e8 2c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      	</a:t>
            </a:r>
            <a:r>
              <a:rPr lang="en-US" altLang="zh-CN" sz="2000" dirty="0" smtClean="0">
                <a:solidFill>
                  <a:srgbClr val="7030A0"/>
                </a:solidFill>
              </a:rPr>
              <a:t>call   </a:t>
            </a:r>
            <a:r>
              <a:rPr lang="en-US" altLang="zh-CN" sz="2000" dirty="0">
                <a:solidFill>
                  <a:srgbClr val="7030A0"/>
                </a:solidFill>
              </a:rPr>
              <a:t>8048784 &lt;__</a:t>
            </a:r>
            <a:r>
              <a:rPr lang="en-US" altLang="zh-CN" sz="2000" dirty="0" err="1">
                <a:solidFill>
                  <a:srgbClr val="7030A0"/>
                </a:solidFill>
              </a:rPr>
              <a:t>printf_chk@plt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8048a58:	e8 49 07 00 00       	</a:t>
            </a:r>
            <a:r>
              <a:rPr lang="en-US" altLang="zh-CN" sz="2000" dirty="0">
                <a:solidFill>
                  <a:srgbClr val="00B050"/>
                </a:solidFill>
              </a:rPr>
              <a:t>call   80491a6 &lt;</a:t>
            </a:r>
            <a:r>
              <a:rPr lang="en-US" altLang="zh-CN" sz="2000" dirty="0" err="1">
                <a:solidFill>
                  <a:srgbClr val="00B050"/>
                </a:solidFill>
              </a:rPr>
              <a:t>read_line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8048a5d:	89 04 24             	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en-US" altLang="zh-CN" sz="2000" dirty="0" err="1">
                <a:solidFill>
                  <a:srgbClr val="00B050"/>
                </a:solidFill>
              </a:rPr>
              <a:t>eax</a:t>
            </a:r>
            <a:r>
              <a:rPr lang="en-US" altLang="zh-CN" sz="2000" dirty="0"/>
              <a:t>, </a:t>
            </a:r>
            <a:r>
              <a:rPr lang="en-US" altLang="zh-CN" sz="2000" dirty="0" smtClean="0">
                <a:solidFill>
                  <a:srgbClr val="0000FF"/>
                </a:solidFill>
              </a:rPr>
              <a:t>(%</a:t>
            </a:r>
            <a:r>
              <a:rPr lang="en-US" altLang="zh-CN" sz="2000" dirty="0" err="1">
                <a:solidFill>
                  <a:srgbClr val="0000FF"/>
                </a:solidFill>
              </a:rPr>
              <a:t>esp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177800">
              <a:buNone/>
            </a:pPr>
            <a:r>
              <a:rPr lang="en-US" altLang="zh-CN" sz="2000" b="1" dirty="0"/>
              <a:t>8048a60:	e8 a1 04 00 00       	call   8048f06 &lt;</a:t>
            </a:r>
            <a:r>
              <a:rPr lang="en-US" altLang="zh-CN" sz="2000" b="1" dirty="0">
                <a:solidFill>
                  <a:srgbClr val="FF0000"/>
                </a:solidFill>
              </a:rPr>
              <a:t>phase_1</a:t>
            </a:r>
            <a:r>
              <a:rPr lang="en-US" altLang="zh-CN" sz="2000" b="1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8048a65:	e8 4a 05 00 00       	call   8048fb4 &lt;</a:t>
            </a:r>
            <a:r>
              <a:rPr lang="en-US" altLang="zh-CN" sz="2000" dirty="0" err="1"/>
              <a:t>phase_defused</a:t>
            </a:r>
            <a:r>
              <a:rPr lang="en-US" altLang="zh-CN" sz="2000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8048a6a:	c7 44 24 04 40 a0 04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$0x804a040,0x4(%</a:t>
            </a:r>
            <a:r>
              <a:rPr lang="en-US" altLang="zh-CN" sz="2000" dirty="0" err="1"/>
              <a:t>esp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7824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  <a:r>
              <a:rPr lang="zh-CN" altLang="en-US" dirty="0" smtClean="0"/>
              <a:t>演示（续）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08048f06 &lt;phase_1&gt;: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8048f06:	55                  		push   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8048f07:	89 e5                		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8048f09:	83 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18             		sub    $0x18,%esp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8048f0c:		c7 44 24 04 fc a0 04 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$0x804a0fc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0x4(%</a:t>
            </a:r>
            <a:r>
              <a:rPr lang="en-US" altLang="zh-CN" sz="2000" b="1" kern="100" dirty="0" err="1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8048f13:	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8048f14:	8b 45 08              	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0x8(%</a:t>
            </a:r>
            <a:r>
              <a:rPr lang="en-US" altLang="zh-CN" sz="2000" b="1" kern="100" dirty="0" err="1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b="1" kern="100" dirty="0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8048f17:	89 04 24             	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lang="en-US" altLang="zh-CN" sz="2000" b="1" kern="100" dirty="0" err="1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8048f1a:	e8 2c 00 00 00         	call      8048f4b &lt;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8048f1f:		85 c0                 		test     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8048f21:	74 05                 		je      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8048f28 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&lt;phase_1+0x22&gt;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8048f23:	e8 49 01 00 00       	call     8049071 &lt;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8048f28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	c9                   		leave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8048f29:	c3                   		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08104" y="2996952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508104" y="3933056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32892" y="3292117"/>
            <a:ext cx="3935052" cy="3240360"/>
            <a:chOff x="-227148" y="2276872"/>
            <a:chExt cx="3935052" cy="3240360"/>
          </a:xfrm>
        </p:grpSpPr>
        <p:sp>
          <p:nvSpPr>
            <p:cNvPr id="9" name="矩形 8"/>
            <p:cNvSpPr/>
            <p:nvPr/>
          </p:nvSpPr>
          <p:spPr>
            <a:xfrm>
              <a:off x="-108520" y="2276872"/>
              <a:ext cx="3816424" cy="32403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2564904"/>
              <a:ext cx="2160240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phase_1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的参数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28529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Main</a:t>
              </a:r>
              <a:r>
                <a:rPr lang="zh-CN" altLang="en-US" sz="1050" dirty="0" smtClean="0">
                  <a:solidFill>
                    <a:schemeClr val="tx1"/>
                  </a:solidFill>
                </a:rPr>
                <a:t>中调用</a:t>
              </a:r>
              <a:r>
                <a:rPr lang="en-US" altLang="zh-CN" sz="1050" dirty="0" smtClean="0">
                  <a:solidFill>
                    <a:schemeClr val="tx1"/>
                  </a:solidFill>
                </a:rPr>
                <a:t>phase_1</a:t>
              </a:r>
              <a:r>
                <a:rPr lang="zh-CN" altLang="en-US" sz="1050" dirty="0" smtClean="0">
                  <a:solidFill>
                    <a:schemeClr val="tx1"/>
                  </a:solidFill>
                </a:rPr>
                <a:t>的返回地址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7584" y="4869160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000" dirty="0" err="1" smtClean="0">
                  <a:solidFill>
                    <a:srgbClr val="FF0000"/>
                  </a:solidFill>
                </a:rPr>
                <a:t>Strings_not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 _equal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参数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1528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旧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ebp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67544" y="331236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227148" y="309593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ebp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584" y="4653136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0x804a0fc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>
              <a:stCxn id="11" idx="3"/>
            </p:cNvCxnSpPr>
            <p:nvPr/>
          </p:nvCxnSpPr>
          <p:spPr>
            <a:xfrm>
              <a:off x="2987824" y="2708920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896" y="2708920"/>
              <a:ext cx="0" cy="2268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H="1">
              <a:off x="2987824" y="4977172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67544" y="497717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227148" y="473608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esp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584" y="3465262"/>
              <a:ext cx="2160240" cy="118787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rgbClr val="FF0000"/>
                  </a:solidFill>
                </a:rPr>
                <a:t>….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508104" y="4243154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88024" y="5924256"/>
            <a:ext cx="388843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i="0" dirty="0" smtClean="0">
                <a:latin typeface="+mj-lt"/>
              </a:rPr>
              <a:t>&lt;</a:t>
            </a:r>
            <a:r>
              <a:rPr lang="en-US" altLang="zh-CN" sz="1600" i="0" dirty="0" err="1">
                <a:latin typeface="+mj-lt"/>
              </a:rPr>
              <a:t>strings_not_equal</a:t>
            </a:r>
            <a:r>
              <a:rPr lang="en-US" altLang="zh-CN" sz="1600" i="0" dirty="0" smtClean="0">
                <a:latin typeface="+mj-lt"/>
              </a:rPr>
              <a:t>&gt;</a:t>
            </a:r>
            <a:r>
              <a:rPr lang="zh-CN" altLang="en-US" sz="1600" i="0" dirty="0" smtClean="0">
                <a:latin typeface="+mj-lt"/>
              </a:rPr>
              <a:t>函数</a:t>
            </a:r>
            <a:r>
              <a:rPr lang="zh-CN" altLang="zh-CN" sz="1600" i="0" dirty="0" smtClean="0">
                <a:latin typeface="+mj-lt"/>
              </a:rPr>
              <a:t>两个</a:t>
            </a:r>
            <a:r>
              <a:rPr lang="zh-CN" altLang="en-US" sz="1600" i="0" dirty="0" smtClean="0">
                <a:latin typeface="+mj-lt"/>
              </a:rPr>
              <a:t>参数</a:t>
            </a:r>
            <a:endParaRPr lang="en-US" altLang="zh-CN" sz="1600" i="0" dirty="0" smtClean="0">
              <a:latin typeface="+mj-lt"/>
            </a:endParaRPr>
          </a:p>
          <a:p>
            <a:pPr algn="l"/>
            <a:r>
              <a:rPr lang="zh-CN" altLang="zh-CN" sz="1600" i="0" dirty="0" smtClean="0">
                <a:latin typeface="+mj-lt"/>
              </a:rPr>
              <a:t>存在</a:t>
            </a:r>
            <a:r>
              <a:rPr lang="zh-CN" altLang="zh-CN" sz="1600" i="0" dirty="0">
                <a:latin typeface="+mj-lt"/>
              </a:rPr>
              <a:t>于</a:t>
            </a:r>
            <a:r>
              <a:rPr lang="en-US" altLang="zh-CN" sz="1600" i="0" dirty="0">
                <a:latin typeface="+mj-lt"/>
              </a:rPr>
              <a:t>%</a:t>
            </a:r>
            <a:r>
              <a:rPr lang="en-US" altLang="zh-CN" sz="1600" i="0" dirty="0" err="1">
                <a:latin typeface="+mj-lt"/>
              </a:rPr>
              <a:t>esp</a:t>
            </a:r>
            <a:r>
              <a:rPr lang="zh-CN" altLang="zh-CN" sz="1600" i="0" dirty="0">
                <a:latin typeface="+mj-lt"/>
              </a:rPr>
              <a:t>所指向的堆栈存储单元</a:t>
            </a:r>
            <a:r>
              <a:rPr lang="zh-CN" altLang="zh-CN" sz="1600" i="0" dirty="0" smtClean="0">
                <a:latin typeface="+mj-lt"/>
              </a:rPr>
              <a:t>里。</a:t>
            </a:r>
            <a:endParaRPr lang="zh-CN" altLang="zh-CN" sz="1600" i="0" dirty="0">
              <a:latin typeface="+mj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2154216"/>
            <a:ext cx="2376264" cy="635853"/>
            <a:chOff x="3131840" y="2154216"/>
            <a:chExt cx="2376264" cy="635853"/>
          </a:xfrm>
        </p:grpSpPr>
        <p:sp>
          <p:nvSpPr>
            <p:cNvPr id="27" name="矩形 26"/>
            <p:cNvSpPr/>
            <p:nvPr/>
          </p:nvSpPr>
          <p:spPr>
            <a:xfrm>
              <a:off x="3131840" y="2154216"/>
              <a:ext cx="1224136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FF0000"/>
                  </a:solidFill>
                  <a:latin typeface="+mj-lt"/>
                </a:rPr>
                <a:t>数据区地址</a:t>
              </a:r>
              <a:endParaRPr lang="zh-CN" altLang="zh-CN" sz="1600" i="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355976" y="2476891"/>
              <a:ext cx="1152128" cy="313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275856" y="3570742"/>
            <a:ext cx="2664296" cy="642710"/>
            <a:chOff x="3275856" y="3570742"/>
            <a:chExt cx="2664296" cy="642710"/>
          </a:xfrm>
        </p:grpSpPr>
        <p:sp>
          <p:nvSpPr>
            <p:cNvPr id="36" name="矩形 35"/>
            <p:cNvSpPr/>
            <p:nvPr/>
          </p:nvSpPr>
          <p:spPr>
            <a:xfrm>
              <a:off x="3275856" y="3874898"/>
              <a:ext cx="1296144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FF00FF"/>
                  </a:solidFill>
                  <a:latin typeface="+mj-lt"/>
                </a:rPr>
                <a:t>Phase1</a:t>
              </a:r>
              <a:r>
                <a:rPr lang="zh-CN" altLang="en-US" sz="1600" i="0" dirty="0" smtClean="0">
                  <a:solidFill>
                    <a:srgbClr val="FF00FF"/>
                  </a:solidFill>
                  <a:latin typeface="+mj-lt"/>
                </a:rPr>
                <a:t>参数</a:t>
              </a:r>
              <a:endParaRPr lang="zh-CN" altLang="zh-CN" sz="1600" i="0" dirty="0">
                <a:solidFill>
                  <a:srgbClr val="FF00FF"/>
                </a:solidFill>
                <a:latin typeface="+mj-lt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499992" y="3570742"/>
              <a:ext cx="1440160" cy="3163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308304" y="2159517"/>
            <a:ext cx="1476890" cy="554826"/>
            <a:chOff x="7308304" y="2159517"/>
            <a:chExt cx="1476890" cy="554826"/>
          </a:xfrm>
        </p:grpSpPr>
        <p:sp>
          <p:nvSpPr>
            <p:cNvPr id="33" name="矩形 32"/>
            <p:cNvSpPr/>
            <p:nvPr/>
          </p:nvSpPr>
          <p:spPr>
            <a:xfrm>
              <a:off x="8028384" y="21595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7308304" y="2476891"/>
              <a:ext cx="72008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781237" y="3385611"/>
            <a:ext cx="1523710" cy="406729"/>
            <a:chOff x="6781237" y="3385611"/>
            <a:chExt cx="1523710" cy="406729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>
              <a:off x="6781237" y="3554888"/>
              <a:ext cx="76690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40153" y="4763279"/>
            <a:ext cx="2364794" cy="842263"/>
            <a:chOff x="5940153" y="4763279"/>
            <a:chExt cx="2364794" cy="842263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8554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00B050"/>
                  </a:solidFill>
                  <a:latin typeface="+mj-lt"/>
                </a:rPr>
                <a:t>判断是否成功</a:t>
              </a:r>
              <a:endParaRPr lang="zh-CN" altLang="zh-CN" sz="1600" i="0" dirty="0">
                <a:solidFill>
                  <a:srgbClr val="00B050"/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8765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80728"/>
            <a:ext cx="856895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i="0" kern="0" dirty="0" smtClean="0"/>
              <a:t>也许你看到的程序和前面的不一样，而是这样的：</a:t>
            </a:r>
            <a:endParaRPr lang="en-US" altLang="zh-CN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i="0" kern="0" dirty="0" err="1" smtClean="0">
                <a:solidFill>
                  <a:srgbClr val="FF0000"/>
                </a:solidFill>
              </a:rPr>
              <a:t>gcc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可以不使用</a:t>
            </a:r>
            <a:r>
              <a:rPr lang="en-US" altLang="zh-CN" b="1" i="0" kern="0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，程序不</a:t>
            </a:r>
            <a:r>
              <a:rPr lang="zh-CN" altLang="en-US" b="1" i="0" kern="0" dirty="0">
                <a:solidFill>
                  <a:srgbClr val="FF0000"/>
                </a:solidFill>
              </a:rPr>
              <a:t>需要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保存、修改、恢复</a:t>
            </a:r>
            <a:r>
              <a:rPr lang="en-US" altLang="zh-CN" b="1" i="0" kern="0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。这样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也可以当通用寄存器使用</a:t>
            </a:r>
            <a:endParaRPr lang="en-US" b="1" i="0" kern="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" y="1628800"/>
            <a:ext cx="8997923" cy="30963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36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8048a58</a:t>
            </a:r>
            <a:r>
              <a:rPr lang="en-US" altLang="zh-CN" sz="2000" b="1" dirty="0">
                <a:solidFill>
                  <a:srgbClr val="FF0000"/>
                </a:solidFill>
              </a:rPr>
              <a:t>:	e8 49 07 00 00       	call   	80491a6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read_line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8048a5d</a:t>
            </a:r>
            <a:r>
              <a:rPr lang="en-US" altLang="zh-CN" sz="2000" b="1" dirty="0">
                <a:solidFill>
                  <a:srgbClr val="FF0000"/>
                </a:solidFill>
              </a:rPr>
              <a:t>:	89 04 24         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</a:rPr>
              <a:t>   	%</a:t>
            </a:r>
            <a:r>
              <a:rPr lang="en-US" altLang="zh-CN" sz="2000" b="1" dirty="0" err="1">
                <a:solidFill>
                  <a:srgbClr val="FF0000"/>
                </a:solidFill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</a:rPr>
              <a:t>,(%</a:t>
            </a:r>
            <a:r>
              <a:rPr lang="en-US" altLang="zh-CN" sz="2000" b="1" dirty="0" err="1">
                <a:solidFill>
                  <a:srgbClr val="FF0000"/>
                </a:solidFill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%</a:t>
            </a:r>
            <a:r>
              <a:rPr lang="en-US" altLang="zh-CN" dirty="0" err="1"/>
              <a:t>eax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dirty="0"/>
              <a:t>0x804a0fc</a:t>
            </a:r>
            <a:r>
              <a:rPr lang="zh-CN" altLang="en-US" dirty="0"/>
              <a:t>，因为调用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</a:rPr>
              <a:t>8048f0c:  c7 </a:t>
            </a:r>
            <a:r>
              <a:rPr lang="en-US" altLang="zh-CN" sz="2000" b="1" dirty="0">
                <a:solidFill>
                  <a:srgbClr val="0000FF"/>
                </a:solidFill>
              </a:rPr>
              <a:t>44 24 04 fc a0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04</a:t>
            </a:r>
            <a:r>
              <a:rPr lang="en-US" altLang="zh-CN" sz="2000" b="1" dirty="0">
                <a:solidFill>
                  <a:srgbClr val="0000FF"/>
                </a:solidFill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</a:rPr>
              <a:t>movl</a:t>
            </a:r>
            <a:r>
              <a:rPr lang="en-US" altLang="zh-CN" sz="2000" b="1" dirty="0">
                <a:solidFill>
                  <a:srgbClr val="0000FF"/>
                </a:solidFill>
              </a:rPr>
              <a:t>   $0x</a:t>
            </a:r>
            <a:r>
              <a:rPr lang="en-US" altLang="zh-CN" sz="2000" b="1" dirty="0">
                <a:solidFill>
                  <a:srgbClr val="FF0000"/>
                </a:solidFill>
              </a:rPr>
              <a:t>804a0fc</a:t>
            </a:r>
            <a:r>
              <a:rPr lang="en-US" altLang="zh-CN" sz="2000" b="1" dirty="0">
                <a:solidFill>
                  <a:srgbClr val="0000FF"/>
                </a:solidFill>
              </a:rPr>
              <a:t>,0x4(%</a:t>
            </a:r>
            <a:r>
              <a:rPr lang="en-US" altLang="zh-CN" sz="2000" b="1" dirty="0" err="1">
                <a:solidFill>
                  <a:srgbClr val="0000FF"/>
                </a:solidFill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9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0x804a0fc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39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0x80489a5: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 smtClean="0">
                <a:solidFill>
                  <a:srgbClr val="FF0000"/>
                </a:solidFill>
              </a:rPr>
              <a:t>ni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fr-FR" altLang="zh-CN" sz="2000" dirty="0" smtClean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12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47" y="980728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</a:t>
            </a:r>
            <a:r>
              <a:rPr lang="en-US" altLang="zh-CN" sz="2000" dirty="0" smtClean="0">
                <a:solidFill>
                  <a:srgbClr val="FF0000"/>
                </a:solidFill>
              </a:rPr>
              <a:t>0x804a0fc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 smtClean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0x804a0fc</a:t>
            </a:r>
            <a:r>
              <a:rPr lang="en-US" altLang="zh-CN" sz="2000" dirty="0">
                <a:solidFill>
                  <a:schemeClr val="bg1"/>
                </a:solidFill>
              </a:rPr>
              <a:t>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0x804a132:	""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--start-address=0x804a0fc –s </a:t>
            </a:r>
            <a:r>
              <a:rPr lang="en-US" altLang="zh-CN" sz="2000" dirty="0" smtClean="0">
                <a:solidFill>
                  <a:srgbClr val="FF0000"/>
                </a:solidFill>
              </a:rPr>
              <a:t>bomb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i="0" kern="0" dirty="0" smtClean="0"/>
              <a:t>“</a:t>
            </a:r>
            <a:r>
              <a:rPr lang="en-US" altLang="zh-CN" sz="2000" i="0" kern="0" dirty="0" smtClean="0"/>
              <a:t>I am just a renegade hockey mom.”</a:t>
            </a:r>
            <a:r>
              <a:rPr lang="zh-CN" altLang="en-US" sz="2000" i="0" kern="0" dirty="0" smtClean="0"/>
              <a:t>就是第一个密码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000" i="0" kern="0" dirty="0" smtClean="0"/>
          </a:p>
          <a:p>
            <a:pPr marL="0" indent="0">
              <a:buFont typeface="Wingdings" pitchFamily="2" charset="2"/>
              <a:buNone/>
            </a:pPr>
            <a:endParaRPr lang="zh-CN" altLang="en-US" i="0" kern="0" dirty="0"/>
          </a:p>
        </p:txBody>
      </p:sp>
    </p:spTree>
    <p:extLst>
      <p:ext uri="{BB962C8B-B14F-4D97-AF65-F5344CB8AC3E}">
        <p14:creationId xmlns="" xmlns:p14="http://schemas.microsoft.com/office/powerpoint/2010/main" val="23759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45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</a:t>
            </a:r>
            <a:r>
              <a:rPr lang="zh-CN" altLang="en-US" dirty="0" smtClean="0"/>
              <a:t>使用</a:t>
            </a:r>
            <a:r>
              <a:rPr lang="en-US" altLang="zh-CN" dirty="0" err="1"/>
              <a:t>objdump</a:t>
            </a:r>
            <a:r>
              <a:rPr lang="en-US" altLang="zh-CN" dirty="0"/>
              <a:t> </a:t>
            </a:r>
            <a:r>
              <a:rPr lang="zh-CN" altLang="en-US" dirty="0" smtClean="0"/>
              <a:t>反汇编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的汇编源程序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objdump</a:t>
            </a:r>
            <a:r>
              <a:rPr lang="en-US" altLang="zh-CN" dirty="0" smtClean="0"/>
              <a:t> </a:t>
            </a:r>
            <a:r>
              <a:rPr lang="zh-CN" altLang="zh-CN" dirty="0"/>
              <a:t>–</a:t>
            </a:r>
            <a:r>
              <a:rPr lang="en-US" altLang="zh-CN" dirty="0"/>
              <a:t>d bomb </a:t>
            </a:r>
            <a:r>
              <a:rPr lang="en-US" altLang="zh-CN" dirty="0">
                <a:solidFill>
                  <a:srgbClr val="FF0000"/>
                </a:solidFill>
              </a:rPr>
              <a:t>&gt; </a:t>
            </a:r>
            <a:r>
              <a:rPr lang="en-US" altLang="zh-CN" dirty="0" smtClean="0">
                <a:solidFill>
                  <a:srgbClr val="FF0000"/>
                </a:solidFill>
              </a:rPr>
              <a:t>asm.txt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“&gt;”:</a:t>
            </a:r>
            <a:r>
              <a:rPr lang="zh-CN" altLang="en-US" sz="2000" dirty="0" smtClean="0"/>
              <a:t>重定向，将反汇编出来的源程序输出至文件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/>
              <a:t>2）</a:t>
            </a:r>
            <a:r>
              <a:rPr lang="zh-CN" altLang="en-US" dirty="0" smtClean="0"/>
              <a:t>查看反汇编源代码：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asm.txt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75424"/>
            <a:ext cx="4637409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2160" y="3429001"/>
            <a:ext cx="2952327" cy="12899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i="0" dirty="0" smtClean="0">
                <a:latin typeface="+mj-ea"/>
                <a:ea typeface="+mj-ea"/>
              </a:rPr>
              <a:t>如何在</a:t>
            </a:r>
            <a:r>
              <a:rPr lang="en-US" altLang="zh-CN" i="0" dirty="0" err="1" smtClean="0">
                <a:latin typeface="+mj-ea"/>
                <a:ea typeface="+mj-ea"/>
              </a:rPr>
              <a:t>asm</a:t>
            </a:r>
            <a:r>
              <a:rPr lang="zh-CN" altLang="en-US" i="0" dirty="0" smtClean="0">
                <a:latin typeface="+mj-ea"/>
                <a:ea typeface="+mj-ea"/>
              </a:rPr>
              <a:t>定位</a:t>
            </a:r>
            <a:r>
              <a:rPr lang="en-US" altLang="zh-CN" i="0" dirty="0" smtClean="0">
                <a:latin typeface="+mj-ea"/>
                <a:ea typeface="+mj-ea"/>
              </a:rPr>
              <a:t>main</a:t>
            </a:r>
            <a:r>
              <a:rPr lang="zh-CN" altLang="en-US" i="0" dirty="0" smtClean="0">
                <a:latin typeface="+mj-ea"/>
                <a:ea typeface="+mj-ea"/>
              </a:rPr>
              <a:t>或</a:t>
            </a:r>
            <a:r>
              <a:rPr lang="en-US" altLang="zh-CN" i="0" dirty="0" smtClean="0">
                <a:latin typeface="+mj-ea"/>
                <a:ea typeface="+mj-ea"/>
              </a:rPr>
              <a:t>phase_1</a:t>
            </a:r>
            <a:r>
              <a:rPr lang="zh-CN" altLang="en-US" i="0" dirty="0" smtClean="0">
                <a:latin typeface="+mj-ea"/>
                <a:ea typeface="+mj-ea"/>
              </a:rPr>
              <a:t>等符号？</a:t>
            </a:r>
            <a:endParaRPr lang="en-US" altLang="zh-CN" i="0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i="0" dirty="0" smtClean="0">
                <a:latin typeface="+mj-ea"/>
                <a:ea typeface="+mj-ea"/>
              </a:rPr>
              <a:t>find</a:t>
            </a:r>
            <a:r>
              <a:rPr lang="zh-CN" altLang="en-US" i="0" dirty="0" smtClean="0">
                <a:latin typeface="+mj-ea"/>
                <a:ea typeface="+mj-ea"/>
              </a:rPr>
              <a:t>查找相应字符串即可</a:t>
            </a:r>
            <a:endParaRPr lang="zh-CN" altLang="en-US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50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Lab2  Binary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Bombs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 smtClean="0"/>
              <a:t>实验介绍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52928" cy="504031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百度网盘下载</a:t>
            </a:r>
            <a:r>
              <a:rPr lang="en-US" altLang="zh-CN" dirty="0" smtClean="0"/>
              <a:t>PPT</a:t>
            </a:r>
            <a:r>
              <a:rPr dirty="0" smtClean="0"/>
              <a:t>和</a:t>
            </a:r>
            <a:r>
              <a:rPr dirty="0" smtClean="0"/>
              <a:t>逆向工程</a:t>
            </a:r>
            <a:r>
              <a:rPr altLang="zh-CN" dirty="0" smtClean="0"/>
              <a:t>拆除“</a:t>
            </a:r>
            <a:r>
              <a:rPr dirty="0" smtClean="0"/>
              <a:t>二进制炸弹</a:t>
            </a:r>
            <a:r>
              <a:rPr altLang="zh-CN" dirty="0" smtClean="0"/>
              <a:t>”</a:t>
            </a:r>
            <a:r>
              <a:rPr dirty="0" smtClean="0"/>
              <a:t>程序</a:t>
            </a:r>
            <a:r>
              <a:rPr dirty="0" smtClean="0"/>
              <a:t>：</a:t>
            </a:r>
            <a:endParaRPr lang="en-US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https://pan.baidu.com/s/1064uGId4dlvXS_7Q1lxtAg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 smtClean="0"/>
              <a:t>增强</a:t>
            </a:r>
            <a:r>
              <a:rPr lang="zh-CN" altLang="zh-CN" dirty="0"/>
              <a:t>对</a:t>
            </a:r>
            <a:r>
              <a:rPr lang="zh-CN" altLang="zh-CN" dirty="0" smtClean="0"/>
              <a:t>程序机器</a:t>
            </a:r>
            <a:r>
              <a:rPr lang="zh-CN" altLang="zh-CN" dirty="0"/>
              <a:t>级表示、汇编语言、调试器和逆向工程</a:t>
            </a:r>
            <a:r>
              <a:rPr lang="zh-CN" altLang="zh-CN" dirty="0" smtClean="0"/>
              <a:t>等</a:t>
            </a:r>
            <a:r>
              <a:rPr lang="zh-CN" altLang="en-US" dirty="0"/>
              <a:t>理解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/>
              <a:t>一个</a:t>
            </a:r>
            <a:r>
              <a:rPr lang="zh-CN" altLang="zh-CN" dirty="0" smtClean="0"/>
              <a:t>“</a:t>
            </a:r>
            <a:r>
              <a:rPr lang="en-US" altLang="zh-CN" dirty="0"/>
              <a:t>Binary Bombs</a:t>
            </a:r>
            <a:r>
              <a:rPr lang="zh-CN" altLang="zh-CN" dirty="0" smtClean="0"/>
              <a:t>”</a:t>
            </a:r>
            <a:r>
              <a:rPr lang="zh-CN" altLang="zh-CN" dirty="0"/>
              <a:t>（二进制炸弹</a:t>
            </a:r>
            <a:r>
              <a:rPr lang="zh-CN" altLang="zh-CN" dirty="0" smtClean="0"/>
              <a:t>，简称炸弹</a:t>
            </a:r>
            <a:r>
              <a:rPr lang="zh-CN" altLang="zh-CN" dirty="0"/>
              <a:t>）是一个</a:t>
            </a:r>
            <a:r>
              <a:rPr lang="en-US" altLang="zh-CN" dirty="0"/>
              <a:t>Linux</a:t>
            </a:r>
            <a:r>
              <a:rPr lang="zh-CN" altLang="zh-CN" dirty="0"/>
              <a:t>可执行</a:t>
            </a:r>
            <a:r>
              <a:rPr lang="en-US" altLang="zh-CN" dirty="0"/>
              <a:t>C</a:t>
            </a:r>
            <a:r>
              <a:rPr lang="zh-CN" altLang="zh-CN" dirty="0"/>
              <a:t>程序，</a:t>
            </a:r>
            <a:r>
              <a:rPr lang="zh-CN" altLang="zh-CN" dirty="0" smtClean="0"/>
              <a:t>包含</a:t>
            </a:r>
            <a:r>
              <a:rPr lang="en-US" altLang="zh-CN" dirty="0" smtClean="0"/>
              <a:t>phase1~phase6</a:t>
            </a:r>
            <a:r>
              <a:rPr lang="zh-CN" altLang="en-US" dirty="0" smtClean="0"/>
              <a:t>共</a:t>
            </a:r>
            <a:r>
              <a:rPr lang="en-US" altLang="zh-CN" dirty="0" smtClean="0"/>
              <a:t>6</a:t>
            </a:r>
            <a:r>
              <a:rPr lang="zh-CN" altLang="zh-CN" dirty="0"/>
              <a:t>个</a:t>
            </a:r>
            <a:r>
              <a:rPr lang="zh-CN" altLang="zh-CN" dirty="0" smtClean="0"/>
              <a:t>阶段。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 smtClean="0"/>
              <a:t>炸弹运行</a:t>
            </a:r>
            <a:r>
              <a:rPr lang="zh-CN" altLang="en-US" dirty="0" smtClean="0"/>
              <a:t>各</a:t>
            </a:r>
            <a:r>
              <a:rPr lang="zh-CN" altLang="zh-CN" dirty="0" smtClean="0"/>
              <a:t>阶段要求输入</a:t>
            </a:r>
            <a:r>
              <a:rPr lang="zh-CN" altLang="zh-CN" dirty="0"/>
              <a:t>一</a:t>
            </a:r>
            <a:r>
              <a:rPr lang="zh-CN" altLang="zh-CN" dirty="0" smtClean="0"/>
              <a:t>个</a:t>
            </a:r>
            <a:r>
              <a:rPr lang="zh-CN" altLang="zh-CN" dirty="0" smtClean="0">
                <a:solidFill>
                  <a:srgbClr val="FF0000"/>
                </a:solidFill>
              </a:rPr>
              <a:t>字符串</a:t>
            </a:r>
            <a:r>
              <a:rPr lang="zh-CN" altLang="zh-CN" dirty="0"/>
              <a:t>，</a:t>
            </a:r>
            <a:r>
              <a:rPr lang="zh-CN" altLang="zh-CN" dirty="0" smtClean="0"/>
              <a:t>若输入</a:t>
            </a:r>
            <a:r>
              <a:rPr lang="zh-CN" altLang="zh-CN" dirty="0"/>
              <a:t>符合程序</a:t>
            </a:r>
            <a:r>
              <a:rPr lang="zh-CN" altLang="zh-CN" dirty="0" smtClean="0"/>
              <a:t>预期，</a:t>
            </a:r>
            <a:r>
              <a:rPr lang="zh-CN" altLang="zh-CN" dirty="0"/>
              <a:t>该</a:t>
            </a:r>
            <a:r>
              <a:rPr lang="zh-CN" altLang="zh-CN" dirty="0" smtClean="0"/>
              <a:t>阶段炸弹被</a:t>
            </a:r>
            <a:r>
              <a:rPr lang="zh-CN" altLang="zh-CN" dirty="0"/>
              <a:t>“拆除”，</a:t>
            </a:r>
            <a:r>
              <a:rPr lang="zh-CN" altLang="zh-CN" dirty="0" smtClean="0"/>
              <a:t>否则“爆炸” 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 smtClean="0"/>
              <a:t>你</a:t>
            </a:r>
            <a:r>
              <a:rPr lang="zh-CN" altLang="en-US" dirty="0"/>
              <a:t>需要</a:t>
            </a:r>
            <a:r>
              <a:rPr lang="zh-CN" altLang="zh-CN" dirty="0" smtClean="0"/>
              <a:t>拆除</a:t>
            </a:r>
            <a:r>
              <a:rPr lang="zh-CN" altLang="zh-CN" dirty="0"/>
              <a:t>尽可能多的</a:t>
            </a:r>
            <a:r>
              <a:rPr lang="zh-CN" altLang="zh-CN" dirty="0" smtClean="0"/>
              <a:t>炸弹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4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./</a:t>
            </a:r>
            <a:r>
              <a:rPr lang="en-US" altLang="zh-CN" b="1" dirty="0"/>
              <a:t>bomb/</a:t>
            </a:r>
            <a:r>
              <a:rPr lang="en-US" altLang="zh-CN" b="1" dirty="0" err="1"/>
              <a:t>bomblab</a:t>
            </a:r>
            <a:r>
              <a:rPr lang="en-US" altLang="zh-CN" b="1" dirty="0"/>
              <a:t>/</a:t>
            </a:r>
            <a:r>
              <a:rPr lang="en-US" altLang="zh-CN" b="1" dirty="0" err="1"/>
              <a:t>src</a:t>
            </a:r>
            <a:r>
              <a:rPr lang="en-US" altLang="zh-CN" b="1" dirty="0"/>
              <a:t>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</a:p>
          <a:p>
            <a:pPr marL="0" indent="0">
              <a:buNone/>
            </a:pPr>
            <a:r>
              <a:rPr lang="en-US" altLang="zh-CN" dirty="0"/>
              <a:t>4）gdb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53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itchFamily="2" charset="-122"/>
              </a:rPr>
              <a:t>显示</a:t>
            </a:r>
            <a:r>
              <a:rPr lang="zh-CN" altLang="en-US" dirty="0" smtClean="0">
                <a:ea typeface="宋体" pitchFamily="2" charset="-122"/>
              </a:rPr>
              <a:t>内存内容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en-US" dirty="0" smtClean="0">
                <a:ea typeface="宋体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itchFamily="2" charset="-122"/>
              </a:rPr>
              <a:t>0x804a0fc</a:t>
            </a:r>
            <a:r>
              <a:rPr lang="zh-CN" altLang="en-US" dirty="0" smtClean="0">
                <a:ea typeface="宋体" pitchFamily="2" charset="-122"/>
              </a:rPr>
              <a:t>处开始的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个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          </a:t>
            </a:r>
            <a:r>
              <a:rPr lang="zh-CN" altLang="en-US" dirty="0" smtClean="0">
                <a:ea typeface="宋体" pitchFamily="2" charset="-122"/>
              </a:rPr>
              <a:t>字节的内容：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1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Lab2  Binary Bombs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每个</a:t>
            </a:r>
            <a:r>
              <a:rPr lang="zh-CN" altLang="zh-CN" dirty="0"/>
              <a:t>炸弹阶段</a:t>
            </a:r>
            <a:r>
              <a:rPr lang="zh-CN" altLang="zh-CN" dirty="0" smtClean="0"/>
              <a:t>考察</a:t>
            </a:r>
            <a:r>
              <a:rPr lang="zh-CN" altLang="zh-CN" dirty="0" smtClean="0">
                <a:solidFill>
                  <a:srgbClr val="FF0000"/>
                </a:solidFill>
              </a:rPr>
              <a:t>机器</a:t>
            </a:r>
            <a:r>
              <a:rPr lang="zh-CN" altLang="zh-CN" dirty="0">
                <a:solidFill>
                  <a:srgbClr val="FF0000"/>
                </a:solidFill>
              </a:rPr>
              <a:t>级语言</a:t>
            </a:r>
            <a:r>
              <a:rPr lang="zh-CN" altLang="zh-CN" dirty="0" smtClean="0">
                <a:solidFill>
                  <a:srgbClr val="FF0000"/>
                </a:solidFill>
              </a:rPr>
              <a:t>程序</a:t>
            </a:r>
            <a:r>
              <a:rPr lang="zh-CN" altLang="zh-CN" dirty="0" smtClean="0"/>
              <a:t>不同</a:t>
            </a:r>
            <a:r>
              <a:rPr lang="zh-CN" altLang="zh-CN" dirty="0"/>
              <a:t>方面，</a:t>
            </a:r>
            <a:r>
              <a:rPr lang="zh-CN" altLang="zh-CN" dirty="0" smtClean="0"/>
              <a:t>难度递增</a:t>
            </a:r>
            <a:endParaRPr lang="zh-CN" altLang="zh-CN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1</a:t>
            </a:r>
            <a:r>
              <a:rPr lang="zh-CN" altLang="zh-CN" dirty="0"/>
              <a:t>：字符串比较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2</a:t>
            </a:r>
            <a:r>
              <a:rPr lang="zh-CN" altLang="zh-CN" dirty="0"/>
              <a:t>：循环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3</a:t>
            </a:r>
            <a:r>
              <a:rPr lang="zh-CN" altLang="zh-CN" dirty="0"/>
              <a:t>：条件</a:t>
            </a:r>
            <a:r>
              <a:rPr lang="en-US" altLang="zh-CN" dirty="0"/>
              <a:t>/</a:t>
            </a:r>
            <a:r>
              <a:rPr lang="zh-CN" altLang="zh-CN" dirty="0"/>
              <a:t>分支</a:t>
            </a:r>
            <a:r>
              <a:rPr lang="zh-CN" altLang="en-US" dirty="0"/>
              <a:t>：含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zh-CN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B050"/>
                </a:solidFill>
              </a:rPr>
              <a:t>阶段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zh-CN" dirty="0">
                <a:solidFill>
                  <a:srgbClr val="00B050"/>
                </a:solidFill>
              </a:rPr>
              <a:t>：递归调用和栈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5</a:t>
            </a:r>
            <a:r>
              <a:rPr lang="zh-CN" altLang="zh-CN" dirty="0"/>
              <a:t>：指针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6</a:t>
            </a:r>
            <a:r>
              <a:rPr lang="zh-CN" altLang="zh-CN" dirty="0"/>
              <a:t>：链表</a:t>
            </a:r>
            <a:r>
              <a:rPr lang="en-US" altLang="zh-CN" dirty="0"/>
              <a:t>/</a:t>
            </a:r>
            <a:r>
              <a:rPr lang="zh-CN" altLang="zh-CN" dirty="0"/>
              <a:t>指针</a:t>
            </a:r>
            <a:r>
              <a:rPr lang="en-US" altLang="zh-CN" dirty="0"/>
              <a:t>/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隐藏</a:t>
            </a:r>
            <a:r>
              <a:rPr lang="zh-CN" altLang="zh-CN" dirty="0"/>
              <a:t>阶段</a:t>
            </a:r>
            <a:r>
              <a:rPr lang="zh-CN" altLang="zh-CN" dirty="0" smtClean="0"/>
              <a:t>，第</a:t>
            </a:r>
            <a:r>
              <a:rPr lang="en-US" altLang="zh-CN" dirty="0"/>
              <a:t>4</a:t>
            </a:r>
            <a:r>
              <a:rPr lang="zh-CN" altLang="zh-CN" dirty="0" smtClean="0"/>
              <a:t>阶段之后附加特定</a:t>
            </a:r>
            <a:r>
              <a:rPr lang="zh-CN" altLang="zh-CN" dirty="0"/>
              <a:t>字符串</a:t>
            </a:r>
            <a:r>
              <a:rPr lang="zh-CN" altLang="zh-CN" dirty="0" smtClean="0"/>
              <a:t>后出现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7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04031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拆</a:t>
            </a:r>
            <a:r>
              <a:rPr lang="zh-CN" altLang="en-US" dirty="0" smtClean="0"/>
              <a:t>弹装备：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熟练使用</a:t>
            </a: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调试器和</a:t>
            </a: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单</a:t>
            </a:r>
            <a:r>
              <a:rPr lang="zh-CN" altLang="en-US" dirty="0"/>
              <a:t>步跟踪调试每一阶段的机器</a:t>
            </a:r>
            <a:r>
              <a:rPr lang="zh-CN" altLang="en-US" dirty="0" smtClean="0"/>
              <a:t>代码；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理解汇编语言</a:t>
            </a:r>
            <a:r>
              <a:rPr lang="zh-CN" altLang="en-US" dirty="0"/>
              <a:t>代码的行为或</a:t>
            </a:r>
            <a:r>
              <a:rPr lang="zh-CN" altLang="en-US" dirty="0" smtClean="0"/>
              <a:t>作用；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“推断”拆除</a:t>
            </a:r>
            <a:r>
              <a:rPr lang="zh-CN" altLang="en-US" dirty="0"/>
              <a:t>炸弹所需的目标字符串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在各阶段</a:t>
            </a:r>
            <a:r>
              <a:rPr lang="zh-CN" altLang="en-US" dirty="0"/>
              <a:t>的开始代码前和引爆</a:t>
            </a:r>
            <a:r>
              <a:rPr lang="zh-CN" altLang="en-US" dirty="0" smtClean="0"/>
              <a:t>炸弹函数</a:t>
            </a:r>
            <a:r>
              <a:rPr lang="zh-CN" altLang="en-US" dirty="0"/>
              <a:t>前设置断点</a:t>
            </a:r>
            <a:r>
              <a:rPr lang="zh-CN" altLang="en-US" dirty="0" smtClean="0"/>
              <a:t>，便于</a:t>
            </a:r>
            <a:r>
              <a:rPr lang="zh-CN" altLang="en-US" dirty="0"/>
              <a:t>调试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zh-CN" dirty="0" smtClean="0"/>
              <a:t>实验语言：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at&amp;t</a:t>
            </a:r>
            <a:r>
              <a:rPr lang="zh-CN" altLang="en-US" dirty="0" smtClean="0"/>
              <a:t>汇编语言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zh-CN" dirty="0" smtClean="0"/>
              <a:t>实验环境：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 </a:t>
            </a:r>
            <a:endParaRPr lang="zh-CN" altLang="zh-CN" dirty="0" smtClean="0"/>
          </a:p>
          <a:p>
            <a:pPr marL="995363" indent="-457200">
              <a:lnSpc>
                <a:spcPct val="150000"/>
              </a:lnSpc>
              <a:spcBef>
                <a:spcPts val="1200"/>
              </a:spcBef>
              <a:buAutoNum type="circleNumDbPlain" startAt="5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82612"/>
          </a:xfrm>
        </p:spPr>
        <p:txBody>
          <a:bodyPr/>
          <a:lstStyle/>
          <a:p>
            <a:r>
              <a:rPr lang="zh-CN" altLang="en-US" dirty="0" smtClean="0"/>
              <a:t>实验技能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059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学生下载实验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040312"/>
          </a:xfrm>
        </p:spPr>
        <p:txBody>
          <a:bodyPr/>
          <a:lstStyle/>
          <a:p>
            <a:pPr>
              <a:buFont typeface="Wingdings" charset="2"/>
              <a:buChar char="n"/>
            </a:pPr>
            <a:r>
              <a:rPr kumimoji="1" lang="zh-CN" altLang="en-US" dirty="0" smtClean="0"/>
              <a:t>学生下载实验</a:t>
            </a:r>
          </a:p>
          <a:p>
            <a:pPr marL="927100" lvl="1" indent="-45720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0000FF"/>
                </a:solidFill>
              </a:rPr>
              <a:t>http</a:t>
            </a:r>
            <a:r>
              <a:rPr kumimoji="1" lang="en-US" altLang="zh-CN" dirty="0">
                <a:solidFill>
                  <a:srgbClr val="0000FF"/>
                </a:solidFill>
              </a:rPr>
              <a:t>://$SERVER_NAME:$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REQUESTD_PORT/</a:t>
            </a:r>
            <a:endParaRPr kumimoji="1" lang="zh-CN" altLang="en-US" dirty="0">
              <a:solidFill>
                <a:srgbClr val="0000FF"/>
              </a:solidFill>
            </a:endParaRPr>
          </a:p>
          <a:p>
            <a:pPr marL="927100" lvl="1" indent="-457200">
              <a:buFont typeface="Wingdings" charset="2"/>
              <a:buChar char="l"/>
            </a:pPr>
            <a:r>
              <a:rPr lang="en-US" altLang="zh-CN" u="sng" dirty="0" smtClean="0">
                <a:solidFill>
                  <a:srgbClr val="0000FF"/>
                </a:solidFill>
              </a:rPr>
              <a:t>http://211.69.198.69:8080/</a:t>
            </a:r>
            <a:endParaRPr kumimoji="1" lang="zh-CN" altLang="en-US" dirty="0" smtClean="0"/>
          </a:p>
          <a:p>
            <a:pPr marL="927100" lvl="1" indent="-457200">
              <a:buFont typeface="Wingdings" charset="2"/>
              <a:buChar char="l"/>
            </a:pPr>
            <a:r>
              <a:rPr kumimoji="1" lang="zh-CN" altLang="en-US" dirty="0" smtClean="0"/>
              <a:t>可多次下载，编号会变（各文件包代码结构不一样）</a:t>
            </a:r>
          </a:p>
          <a:p>
            <a:pPr marL="927100" lvl="1" indent="-457200">
              <a:buFont typeface="Wingdings" charset="2"/>
              <a:buChar char="l"/>
            </a:pPr>
            <a:endParaRPr kumimoji="1" lang="zh-CN" altLang="en-US" dirty="0"/>
          </a:p>
          <a:p>
            <a:pPr marL="927100" lvl="1" indent="-457200">
              <a:buFont typeface="Wingdings" charset="2"/>
              <a:buChar char="l"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56973"/>
            <a:ext cx="4104456" cy="33859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37" y="3247313"/>
            <a:ext cx="4619515" cy="32355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9033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r>
              <a:rPr lang="zh-CN" altLang="en-US" sz="2000" dirty="0" smtClean="0"/>
              <a:t>炸弹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包</a:t>
            </a:r>
            <a:r>
              <a:rPr lang="zh-CN" altLang="zh-CN" sz="2000" dirty="0" smtClean="0"/>
              <a:t>：</a:t>
            </a:r>
            <a:r>
              <a:rPr lang="zh-CN" altLang="en-US" sz="2000" dirty="0" smtClean="0"/>
              <a:t>（每位同学不一样）</a:t>
            </a:r>
            <a:endParaRPr lang="zh-CN" altLang="zh-CN" sz="2000" dirty="0"/>
          </a:p>
          <a:p>
            <a:pPr marL="1430338" lvl="1"/>
            <a:r>
              <a:rPr lang="en-US" altLang="zh-CN" dirty="0"/>
              <a:t>bomb</a:t>
            </a:r>
            <a:r>
              <a:rPr lang="zh-CN" altLang="zh-CN" dirty="0"/>
              <a:t>：</a:t>
            </a:r>
            <a:r>
              <a:rPr lang="en-US" altLang="zh-CN" dirty="0"/>
              <a:t>bomb</a:t>
            </a:r>
            <a:r>
              <a:rPr lang="zh-CN" altLang="zh-CN" dirty="0"/>
              <a:t>的可执行程序。</a:t>
            </a:r>
          </a:p>
          <a:p>
            <a:pPr marL="1430338" lvl="1"/>
            <a:r>
              <a:rPr lang="en-US" altLang="zh-CN" dirty="0" err="1"/>
              <a:t>bomb.c</a:t>
            </a:r>
            <a:r>
              <a:rPr lang="zh-CN" altLang="zh-CN" dirty="0"/>
              <a:t>：</a:t>
            </a:r>
            <a:r>
              <a:rPr lang="en-US" altLang="zh-CN" dirty="0"/>
              <a:t>bomb</a:t>
            </a:r>
            <a:r>
              <a:rPr lang="zh-CN" altLang="zh-CN" dirty="0"/>
              <a:t>程序的</a:t>
            </a:r>
            <a:r>
              <a:rPr lang="en-US" altLang="zh-CN" dirty="0"/>
              <a:t>main</a:t>
            </a:r>
            <a:r>
              <a:rPr lang="zh-CN" altLang="zh-CN" dirty="0"/>
              <a:t>函数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1430338" lvl="1"/>
            <a:r>
              <a:rPr lang="en-US" altLang="zh-CN" dirty="0" smtClean="0"/>
              <a:t>ID</a:t>
            </a:r>
          </a:p>
          <a:p>
            <a:pPr marL="1430338" lvl="1"/>
            <a:r>
              <a:rPr lang="en-US" altLang="zh-CN" dirty="0" smtClean="0"/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bomb：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一</a:t>
            </a:r>
            <a:r>
              <a:rPr lang="zh-CN" altLang="zh-CN" sz="2000" dirty="0" smtClean="0"/>
              <a:t>个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下</a:t>
            </a:r>
            <a:r>
              <a:rPr lang="zh-CN" altLang="zh-CN" sz="2000" dirty="0" smtClean="0"/>
              <a:t>可</a:t>
            </a:r>
            <a:r>
              <a:rPr lang="zh-CN" altLang="zh-CN" sz="2000" dirty="0"/>
              <a:t>执行程序，需要</a:t>
            </a:r>
            <a:r>
              <a:rPr lang="en-US" altLang="zh-CN" sz="2000" dirty="0"/>
              <a:t>0</a:t>
            </a:r>
            <a:r>
              <a:rPr lang="zh-CN" altLang="zh-CN" sz="2000" dirty="0"/>
              <a:t>或</a:t>
            </a:r>
            <a:r>
              <a:rPr lang="en-US" altLang="zh-CN" sz="2000" dirty="0"/>
              <a:t>1</a:t>
            </a:r>
            <a:r>
              <a:rPr lang="zh-CN" altLang="zh-CN" sz="2000" dirty="0"/>
              <a:t>个命令行</a:t>
            </a:r>
            <a:r>
              <a:rPr lang="zh-CN" altLang="zh-CN" sz="2000" dirty="0" smtClean="0"/>
              <a:t>参数</a:t>
            </a:r>
            <a:endParaRPr lang="en-US" altLang="zh-CN" sz="2000" dirty="0" smtClean="0"/>
          </a:p>
          <a:p>
            <a:pPr marL="1430338" lvl="1"/>
            <a:r>
              <a:rPr lang="zh-CN" altLang="zh-CN" dirty="0" smtClean="0"/>
              <a:t>不</a:t>
            </a:r>
            <a:r>
              <a:rPr lang="zh-CN" altLang="en-US" dirty="0" smtClean="0"/>
              <a:t>带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运行</a:t>
            </a:r>
            <a:r>
              <a:rPr lang="zh-CN" altLang="zh-CN" dirty="0" smtClean="0"/>
              <a:t>，</a:t>
            </a:r>
            <a:r>
              <a:rPr lang="zh-CN" altLang="en-US" dirty="0"/>
              <a:t>输出</a:t>
            </a:r>
            <a:r>
              <a:rPr lang="zh-CN" altLang="zh-CN" dirty="0"/>
              <a:t>欢迎信息后，期待你按行输入</a:t>
            </a:r>
            <a:r>
              <a:rPr lang="en-US" altLang="zh-CN" dirty="0"/>
              <a:t>                </a:t>
            </a:r>
            <a:r>
              <a:rPr lang="zh-CN" altLang="zh-CN" dirty="0" smtClean="0"/>
              <a:t>拆弹字符串，</a:t>
            </a:r>
            <a:r>
              <a:rPr lang="zh-CN" altLang="en-US" dirty="0" smtClean="0"/>
              <a:t>错误炸弹引爆退出，正确提示进入下一关。</a:t>
            </a:r>
            <a:endParaRPr lang="en-US" altLang="zh-CN" dirty="0" smtClean="0"/>
          </a:p>
          <a:p>
            <a:pPr marL="1430338" lvl="1"/>
            <a:r>
              <a:rPr lang="zh-CN" altLang="en-US" dirty="0" smtClean="0"/>
              <a:t>带参数运行，从拆弹者的密码文件中读取用户密码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sz="2000" dirty="0" err="1" smtClean="0"/>
              <a:t>bomb.c：bomb</a:t>
            </a:r>
            <a:r>
              <a:rPr lang="zh-CN" altLang="en-US" sz="2000" dirty="0" smtClean="0"/>
              <a:t>主程序，帮助拆弹者了解代码框架，没有细节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831656" y="2060847"/>
            <a:ext cx="360040" cy="1080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44208" y="2139241"/>
            <a:ext cx="186547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i="0" dirty="0" smtClean="0">
                <a:latin typeface="+mj-lt"/>
              </a:rPr>
              <a:t>用文本编辑器打开看看就知道里面有什么了</a:t>
            </a:r>
            <a:endParaRPr lang="zh-CN" altLang="en-US" i="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69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结果及结果文件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命令行直接运行</a:t>
            </a:r>
            <a:r>
              <a:rPr lang="en-US" altLang="zh-CN" dirty="0"/>
              <a:t>bomb，</a:t>
            </a:r>
            <a:r>
              <a:rPr lang="zh-CN" altLang="en-US" dirty="0"/>
              <a:t>然后根据提示，逐阶段输入</a:t>
            </a:r>
            <a:r>
              <a:rPr lang="zh-CN" altLang="en-US" dirty="0" smtClean="0"/>
              <a:t>拆弹字符串（见演示）。</a:t>
            </a:r>
            <a:endParaRPr lang="en-US" altLang="zh-CN" dirty="0" smtClean="0"/>
          </a:p>
          <a:p>
            <a:r>
              <a:rPr lang="zh-CN" altLang="en-US" dirty="0" smtClean="0"/>
              <a:t>也</a:t>
            </a:r>
            <a:r>
              <a:rPr lang="zh-CN" altLang="en-US" dirty="0"/>
              <a:t>可将</a:t>
            </a:r>
            <a:r>
              <a:rPr lang="zh-CN" altLang="zh-CN" dirty="0" smtClean="0"/>
              <a:t>拆弹字符串</a:t>
            </a:r>
            <a:r>
              <a:rPr lang="zh-CN" altLang="zh-CN" dirty="0"/>
              <a:t>按行组织</a:t>
            </a:r>
            <a:r>
              <a:rPr lang="zh-CN" altLang="zh-CN" dirty="0" smtClean="0"/>
              <a:t>在</a:t>
            </a:r>
            <a:r>
              <a:rPr lang="zh-CN" altLang="en-US" dirty="0" smtClean="0"/>
              <a:t>拆弹密码本</a:t>
            </a:r>
            <a:r>
              <a:rPr lang="zh-CN" altLang="zh-CN" dirty="0" smtClean="0"/>
              <a:t>文件</a:t>
            </a:r>
            <a:r>
              <a:rPr lang="zh-CN" altLang="zh-CN" dirty="0"/>
              <a:t>中</a:t>
            </a:r>
            <a:r>
              <a:rPr lang="zh-CN" altLang="zh-CN" dirty="0" smtClean="0"/>
              <a:t>，然后作为参数传给</a:t>
            </a:r>
            <a:r>
              <a:rPr lang="zh-CN" altLang="zh-CN" dirty="0"/>
              <a:t>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拆弹密码本文件</a:t>
            </a:r>
            <a:r>
              <a:rPr lang="zh-CN" altLang="zh-CN" dirty="0" smtClean="0"/>
              <a:t>格式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文本文件，</a:t>
            </a:r>
            <a:r>
              <a:rPr lang="zh-CN" altLang="zh-CN" dirty="0" smtClean="0"/>
              <a:t>每个</a:t>
            </a:r>
            <a:r>
              <a:rPr lang="zh-CN" altLang="zh-CN" dirty="0"/>
              <a:t>拆弹字符串一行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回车结束</a:t>
            </a:r>
            <a:r>
              <a:rPr lang="zh-CN" altLang="en-US" dirty="0" smtClean="0"/>
              <a:t>，最多</a:t>
            </a:r>
            <a:r>
              <a:rPr lang="en-US" altLang="zh-CN" dirty="0"/>
              <a:t>7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除此之外</a:t>
            </a:r>
            <a:r>
              <a:rPr lang="zh-CN" altLang="zh-CN" dirty="0"/>
              <a:t>不要包含任何其它字符。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范例如下</a:t>
            </a:r>
            <a:r>
              <a:rPr lang="zh-CN" altLang="en-US" dirty="0"/>
              <a:t>：             </a:t>
            </a:r>
            <a:r>
              <a:rPr lang="en-US" altLang="zh-CN" dirty="0"/>
              <a:t>string1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string2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……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string6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string7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454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./bomb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使用方法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./bomb ans.txt  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 smtClean="0"/>
              <a:t>Ans.txt</a:t>
            </a:r>
            <a:r>
              <a:rPr lang="zh-CN" altLang="en-US" dirty="0" smtClean="0"/>
              <a:t>为拆弹密码本文件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/>
              <a:t>程序</a:t>
            </a:r>
            <a:r>
              <a:rPr lang="zh-CN" altLang="zh-CN" dirty="0"/>
              <a:t>会自动读取文本文件中的字符串，并依次检查对应每一阶段的字符串来决定炸弹拆除成败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报告和结果文件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本次实验需要提交的结果包括：实验报告和结果文件</a:t>
            </a:r>
            <a:endParaRPr lang="en-US" altLang="zh-CN" dirty="0" smtClean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/>
              <a:t>结果文件：即上述的</a:t>
            </a:r>
            <a:r>
              <a:rPr lang="en-US" altLang="zh-CN" sz="2400" dirty="0" smtClean="0"/>
              <a:t>ans.txt，</a:t>
            </a:r>
            <a:r>
              <a:rPr lang="zh-CN" altLang="en-US" sz="2400" dirty="0" smtClean="0"/>
              <a:t>重新命名如下：</a:t>
            </a:r>
            <a:endParaRPr lang="en-US" altLang="zh-CN" sz="2400" dirty="0" smtClean="0"/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班级</a:t>
            </a:r>
            <a:r>
              <a:rPr lang="en-US" altLang="zh-CN" dirty="0" smtClean="0">
                <a:solidFill>
                  <a:schemeClr val="tx1"/>
                </a:solidFill>
              </a:rPr>
              <a:t>_</a:t>
            </a:r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r>
              <a:rPr lang="en-US" altLang="zh-CN" dirty="0" smtClean="0">
                <a:solidFill>
                  <a:schemeClr val="tx1"/>
                </a:solidFill>
              </a:rPr>
              <a:t>.txt，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CS1201_U201214795.txt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zh-CN" altLang="zh-CN" dirty="0">
                <a:solidFill>
                  <a:schemeClr val="tx1"/>
                </a:solidFill>
              </a:rPr>
              <a:t>安</a:t>
            </a:r>
            <a:r>
              <a:rPr lang="en-US" altLang="zh-CN" dirty="0">
                <a:solidFill>
                  <a:schemeClr val="tx1"/>
                </a:solidFill>
              </a:rPr>
              <a:t> IS   </a:t>
            </a:r>
            <a:r>
              <a:rPr lang="zh-CN" altLang="zh-CN" dirty="0">
                <a:solidFill>
                  <a:schemeClr val="tx1"/>
                </a:solidFill>
              </a:rPr>
              <a:t>物联网</a:t>
            </a:r>
            <a:r>
              <a:rPr lang="en-US" altLang="zh-CN" dirty="0">
                <a:solidFill>
                  <a:schemeClr val="tx1"/>
                </a:solidFill>
              </a:rPr>
              <a:t> IT  </a:t>
            </a:r>
            <a:r>
              <a:rPr lang="zh-CN" altLang="zh-CN" dirty="0">
                <a:solidFill>
                  <a:schemeClr val="tx1"/>
                </a:solidFill>
              </a:rPr>
              <a:t>计算机</a:t>
            </a:r>
            <a:r>
              <a:rPr lang="en-US" altLang="zh-CN" dirty="0">
                <a:solidFill>
                  <a:schemeClr val="tx1"/>
                </a:solidFill>
              </a:rPr>
              <a:t> CS   </a:t>
            </a:r>
            <a:r>
              <a:rPr lang="zh-CN" altLang="zh-CN" dirty="0">
                <a:solidFill>
                  <a:schemeClr val="tx1"/>
                </a:solidFill>
              </a:rPr>
              <a:t>卓越班</a:t>
            </a:r>
            <a:r>
              <a:rPr lang="en-US" altLang="zh-CN" dirty="0">
                <a:solidFill>
                  <a:schemeClr val="tx1"/>
                </a:solidFill>
              </a:rPr>
              <a:t>  ZY   ACM</a:t>
            </a:r>
            <a:r>
              <a:rPr lang="zh-CN" altLang="zh-CN" dirty="0">
                <a:solidFill>
                  <a:schemeClr val="tx1"/>
                </a:solidFill>
              </a:rPr>
              <a:t>班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ACM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/>
              <a:t>实验</a:t>
            </a:r>
            <a:r>
              <a:rPr lang="zh-CN" altLang="en-US" sz="2400" dirty="0"/>
              <a:t>报告：</a:t>
            </a:r>
            <a:r>
              <a:rPr lang="en-US" altLang="zh-CN" sz="2400" dirty="0"/>
              <a:t>Word</a:t>
            </a:r>
            <a:r>
              <a:rPr lang="zh-CN" altLang="en-US" sz="2400" dirty="0"/>
              <a:t>文档。在实验报告中，对你拆除</a:t>
            </a:r>
            <a:r>
              <a:rPr lang="zh-CN" altLang="en-US" sz="2400" dirty="0" smtClean="0"/>
              <a:t>了</a:t>
            </a:r>
            <a:r>
              <a:rPr lang="zh-CN" altLang="en-US" sz="2400" dirty="0"/>
              <a:t>炸弹</a:t>
            </a:r>
            <a:endParaRPr lang="en-US" altLang="zh-CN" sz="2400" dirty="0" smtClean="0"/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每一道题，用文字详细描述分析求解过程。</a:t>
            </a:r>
            <a:endParaRPr lang="en-US" altLang="zh-CN" sz="2400" dirty="0"/>
          </a:p>
          <a:p>
            <a:pPr marL="0" lvl="1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cs typeface="+mn-cs"/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 smtClean="0">
              <a:solidFill>
                <a:schemeClr val="tx1"/>
              </a:solidFill>
              <a:cs typeface="+mn-cs"/>
            </a:endParaRPr>
          </a:p>
          <a:p>
            <a:pPr marL="0" lvl="1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cs typeface="+mn-cs"/>
              </a:rPr>
              <a:t>                            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行间距：</a:t>
            </a:r>
            <a:r>
              <a:rPr lang="en-US" altLang="zh-CN" dirty="0" smtClean="0">
                <a:solidFill>
                  <a:schemeClr val="tx1"/>
                </a:solidFill>
                <a:cs typeface="+mn-cs"/>
              </a:rPr>
              <a:t>1.5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倍；首行缩进</a:t>
            </a:r>
            <a:r>
              <a:rPr lang="en-US" altLang="zh-CN" dirty="0" smtClean="0">
                <a:solidFill>
                  <a:schemeClr val="tx1"/>
                </a:solidFill>
                <a:cs typeface="+mn-cs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tx1"/>
              </a:solidFill>
              <a:cs typeface="+mn-cs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 smtClean="0"/>
              <a:t>以</a:t>
            </a:r>
            <a:r>
              <a:rPr lang="zh-CN" altLang="zh-CN" sz="2400" dirty="0"/>
              <a:t>班为单位集中打包发送至</a:t>
            </a:r>
            <a:r>
              <a:rPr lang="en-US" altLang="zh-CN" sz="2400" dirty="0"/>
              <a:t>130757@qq.com   </a:t>
            </a:r>
            <a:endParaRPr lang="zh-CN" altLang="zh-CN" sz="24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8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12212</TotalTime>
  <Words>1313</Words>
  <Application>Microsoft Office PowerPoint</Application>
  <PresentationFormat>全屏显示(4:3)</PresentationFormat>
  <Paragraphs>236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微软雅黑</vt:lpstr>
      <vt:lpstr>Wingdings</vt:lpstr>
      <vt:lpstr>华文细黑</vt:lpstr>
      <vt:lpstr>Calibri</vt:lpstr>
      <vt:lpstr>Times New Roman</vt:lpstr>
      <vt:lpstr>黑体</vt:lpstr>
      <vt:lpstr>2_nordridesign</vt:lpstr>
      <vt:lpstr>1_nordridesign</vt:lpstr>
      <vt:lpstr>幻灯片 1</vt:lpstr>
      <vt:lpstr>Lab2  Binary Bombs 实验介绍</vt:lpstr>
      <vt:lpstr>Lab2  Binary Bombs 实验介绍</vt:lpstr>
      <vt:lpstr>实验技能</vt:lpstr>
      <vt:lpstr>学生下载实验</vt:lpstr>
      <vt:lpstr>文件说明</vt:lpstr>
      <vt:lpstr>实验结果及结果文件</vt:lpstr>
      <vt:lpstr>实验结果文件</vt:lpstr>
      <vt:lpstr>实验报告和结果文件</vt:lpstr>
      <vt:lpstr>实验步骤提示</vt:lpstr>
      <vt:lpstr>实验步骤演示</vt:lpstr>
      <vt:lpstr>实验步骤演示（续）</vt:lpstr>
      <vt:lpstr>实验步骤演示（续）</vt:lpstr>
      <vt:lpstr>实验步骤演示（续）</vt:lpstr>
      <vt:lpstr>Gdb调试</vt:lpstr>
      <vt:lpstr>实验步骤演示（续）</vt:lpstr>
      <vt:lpstr>实验步骤演示（续）</vt:lpstr>
      <vt:lpstr>拆弹现场演示</vt:lpstr>
      <vt:lpstr>Gdb和objdump的使用</vt:lpstr>
      <vt:lpstr>Gdb和objdump的使用</vt:lpstr>
      <vt:lpstr>Gdb和objdump的使用</vt:lpstr>
    </vt:vector>
  </TitlesOfParts>
  <Company>NordriDesign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Amy</cp:lastModifiedBy>
  <cp:revision>982</cp:revision>
  <dcterms:created xsi:type="dcterms:W3CDTF">2009-09-14T03:13:49Z</dcterms:created>
  <dcterms:modified xsi:type="dcterms:W3CDTF">2018-06-05T10:13:18Z</dcterms:modified>
</cp:coreProperties>
</file>