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62" r:id="rId6"/>
    <p:sldId id="266" r:id="rId7"/>
    <p:sldId id="263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1A502-6A07-4017-A8F6-F6DF20654024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1E38B-E3EE-4A72-A03F-B9B5E84E4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56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1E38B-E3EE-4A72-A03F-B9B5E84E484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09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83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65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443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4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83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289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28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724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34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96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8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22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17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10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71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73AB16-E82F-4AE5-821A-F6C0A711B4F5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402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dbscan_accident_clusters_map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BDAB-AF48-9955-7711-01EB3701A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Project 4: Machine Learning model &amp;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BF3B0-3691-1B52-013E-C9F9F1112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Group5: Patrick Yau &amp; Sharanjit Singh</a:t>
            </a:r>
          </a:p>
        </p:txBody>
      </p:sp>
    </p:spTree>
    <p:extLst>
      <p:ext uri="{BB962C8B-B14F-4D97-AF65-F5344CB8AC3E}">
        <p14:creationId xmlns:p14="http://schemas.microsoft.com/office/powerpoint/2010/main" val="173449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8DA6-9CE8-3D20-5AC5-E851C6A3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86" y="305034"/>
            <a:ext cx="6662395" cy="1026225"/>
          </a:xfrm>
        </p:spPr>
        <p:txBody>
          <a:bodyPr/>
          <a:lstStyle/>
          <a:p>
            <a:r>
              <a:rPr lang="en-CA" sz="3200" dirty="0">
                <a:solidFill>
                  <a:schemeClr val="accent3"/>
                </a:solidFill>
              </a:rPr>
              <a:t>Overall end benefit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DE6B-83E5-671F-6958-F8B51605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4" y="1975973"/>
            <a:ext cx="8946541" cy="4195481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Strategic Road Safety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Targeted traffic measures (speed limits, enhanced road visibility, and infrastructure upgrades) can significantly reduce accident frequency in identified high-risk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 analytics can improve prevention efforts, using accident history and real-time traffic data to forecast future high-risk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of severity-based heatmaps and policy recommendations will further enhance public safety and emergency response efficiency</a:t>
            </a:r>
          </a:p>
          <a:p>
            <a:endParaRPr lang="en-CA" dirty="0"/>
          </a:p>
        </p:txBody>
      </p:sp>
      <p:pic>
        <p:nvPicPr>
          <p:cNvPr id="4098" name="Picture 2" descr="Can Vehicle Data Wise Up City Planners ...">
            <a:extLst>
              <a:ext uri="{FF2B5EF4-FFF2-40B4-BE49-F238E27FC236}">
                <a16:creationId xmlns:a16="http://schemas.microsoft.com/office/drawing/2014/main" id="{245D93AC-30BC-05B6-1F8F-256DEDAB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659" y="1331259"/>
            <a:ext cx="2695492" cy="163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rban and Regional Planners ...">
            <a:extLst>
              <a:ext uri="{FF2B5EF4-FFF2-40B4-BE49-F238E27FC236}">
                <a16:creationId xmlns:a16="http://schemas.microsoft.com/office/drawing/2014/main" id="{1231620F-1F13-82B5-EB65-5B039601C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658" y="3239741"/>
            <a:ext cx="2664185" cy="19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35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A511-1B81-CF9F-459E-B1B7B8D9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BF97-5C2C-A591-527E-C7A5808B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28" y="4107579"/>
            <a:ext cx="6553794" cy="2428393"/>
          </a:xfrm>
        </p:spPr>
        <p:txBody>
          <a:bodyPr/>
          <a:lstStyle/>
          <a:p>
            <a:pPr marL="0" marR="0" algn="just">
              <a:buNone/>
            </a:pPr>
            <a:r>
              <a:rPr lang="en-CA" sz="18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Aims: </a:t>
            </a:r>
            <a:endParaRPr lang="en-CA" sz="18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Predicting</a:t>
            </a:r>
            <a:r>
              <a:rPr lang="en-CA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accident severity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based on weather, road conditions, and vehicle type.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Identifying high-risk areas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where accidents frequently occur.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Analyzing patterns in accidents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related to time of day, road type, and urban vs. rural locations.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67497-9D9B-8C4F-39C5-56CD6D42ABD7}"/>
              </a:ext>
            </a:extLst>
          </p:cNvPr>
          <p:cNvSpPr txBox="1"/>
          <p:nvPr/>
        </p:nvSpPr>
        <p:spPr>
          <a:xfrm>
            <a:off x="471182" y="1397675"/>
            <a:ext cx="81559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buNone/>
            </a:pPr>
            <a:r>
              <a:rPr lang="en-CA" sz="18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topic: 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we predict the severity of </a:t>
            </a:r>
            <a:r>
              <a:rPr lang="en-CA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road accidents in the UK based upon 2021 data based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 environmental and situational features (like weather, road conditions, and time)?</a:t>
            </a:r>
          </a:p>
          <a:p>
            <a:pPr marL="0" marR="0" algn="just"/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build machine learning model and visualize them using various interactive data visualization techniques</a:t>
            </a:r>
            <a:r>
              <a:rPr lang="en-C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algn="just"/>
            <a:endParaRPr lang="en-CA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/>
            <a:r>
              <a:rPr lang="en-C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Dataset: Taken data from Kaggle with 300k rows, reduced to 100k rows and 23 columns</a:t>
            </a:r>
          </a:p>
          <a:p>
            <a:pPr marL="0" marR="0" algn="just"/>
            <a:r>
              <a:rPr lang="en-C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CSV data converted to SQL and then uploaded using SQL Alchemy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A00175B-C22B-CE7D-E8F8-CB3B0D6CB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174" y="1306677"/>
            <a:ext cx="3006256" cy="222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01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8E53-6D1D-CDE8-6D84-C83F7DBA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7349"/>
          </a:xfrm>
        </p:spPr>
        <p:txBody>
          <a:bodyPr>
            <a:normAutofit fontScale="90000"/>
          </a:bodyPr>
          <a:lstStyle/>
          <a:p>
            <a:pPr marR="0" lvl="0">
              <a:buSzPts val="1000"/>
              <a:tabLst>
                <a:tab pos="457200" algn="l"/>
              </a:tabLst>
            </a:pPr>
            <a:r>
              <a:rPr lang="en-CA" sz="27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Predicting Accident Severity</a:t>
            </a: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Model: </a:t>
            </a:r>
            <a:r>
              <a:rPr lang="en-C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 Type: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Classification</a:t>
            </a: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Models: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Scikit-learn (Random Forest</a:t>
            </a:r>
            <a:r>
              <a:rPr lang="en-C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 Boosting,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XGBoost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&amp; SVM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eatures: Weather</a:t>
            </a:r>
            <a:r>
              <a:rPr lang="en-C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Conditions, Road</a:t>
            </a:r>
            <a:r>
              <a:rPr lang="en-C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Surface</a:t>
            </a:r>
            <a:r>
              <a:rPr lang="en-C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Conditions, Light</a:t>
            </a:r>
            <a:r>
              <a:rPr lang="en-C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Conditions, Time, Speed</a:t>
            </a:r>
            <a:r>
              <a:rPr lang="en-C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limit, 'Urban or Rural Area, Vehicle Type</a:t>
            </a: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Target variable: Accident</a:t>
            </a:r>
            <a:r>
              <a:rPr lang="en-C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Severity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41B74-196A-F8E8-F5DB-E2EEC61F65EB}"/>
              </a:ext>
            </a:extLst>
          </p:cNvPr>
          <p:cNvSpPr txBox="1"/>
          <p:nvPr/>
        </p:nvSpPr>
        <p:spPr>
          <a:xfrm>
            <a:off x="8759310" y="2298986"/>
            <a:ext cx="30432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Random Forest slightly struggles with false negatives but still detects some Severe accidents correctly.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Gradient Boosting almost never predicts Severe accidents correctly, leading to high false negatives (Severe misclassified as Slight).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If Severe accident detection is important, Random Forest might be the better choice, but if Slight accident classification is the priority, Gradient Boosting performs better.</a:t>
            </a:r>
          </a:p>
          <a:p>
            <a:pPr>
              <a:buNone/>
            </a:pP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258694-2997-B2DA-B73E-3E190776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38441"/>
            <a:ext cx="7286410" cy="30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10D1-74A2-8A32-5E10-8A833050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09" y="684102"/>
            <a:ext cx="9403742" cy="492692"/>
          </a:xfrm>
        </p:spPr>
        <p:txBody>
          <a:bodyPr/>
          <a:lstStyle/>
          <a:p>
            <a:pPr>
              <a:buNone/>
            </a:pPr>
            <a:r>
              <a:rPr lang="en-CA" sz="20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Improvement </a:t>
            </a:r>
            <a:r>
              <a:rPr lang="en-CA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model:</a:t>
            </a:r>
            <a:br>
              <a:rPr lang="en-US" sz="9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900" b="1" dirty="0"/>
            </a:b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29498-18B5-C609-80AF-B87D6688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88" y="2568271"/>
            <a:ext cx="3714497" cy="2957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7DAC86-8F89-50F5-38A2-033B199CB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36" y="2568269"/>
            <a:ext cx="3565339" cy="2957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196B9-44F1-3579-A2C2-4A0BE71A9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936" y="2568269"/>
            <a:ext cx="3929056" cy="2957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8BAF5A-5100-2B85-11B7-CA38D8B0D2D8}"/>
              </a:ext>
            </a:extLst>
          </p:cNvPr>
          <p:cNvSpPr txBox="1"/>
          <p:nvPr/>
        </p:nvSpPr>
        <p:spPr>
          <a:xfrm>
            <a:off x="359797" y="1061499"/>
            <a:ext cx="105334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Balance Classes: Since the model is struggling with Severe accidents, it may be biased toward Slight accidents (class imbalance). Using SMOTE (Synthetic Minority Over-sampling Technique):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This will increase Serious/Fatal cases synthetically and improve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Using another model </a:t>
            </a:r>
            <a:r>
              <a:rPr lang="en-US" sz="1400" b="1" dirty="0" err="1"/>
              <a:t>XGBoost</a:t>
            </a:r>
            <a:r>
              <a:rPr lang="en-US" sz="1400" b="1" dirty="0"/>
              <a:t> as it works well on imbalanced data</a:t>
            </a:r>
            <a:endParaRPr lang="en-CA" sz="1400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D877B204-4CAF-6ACB-50C2-1450809D6E37}"/>
              </a:ext>
            </a:extLst>
          </p:cNvPr>
          <p:cNvSpPr/>
          <p:nvPr/>
        </p:nvSpPr>
        <p:spPr>
          <a:xfrm>
            <a:off x="6483249" y="541483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4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4873-F73E-546F-842F-002A0A99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b="1" dirty="0">
                <a:solidFill>
                  <a:schemeClr val="accent3"/>
                </a:solidFill>
              </a:rPr>
              <a:t>Comparison result between different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1EDBD3-F589-7481-FEE0-D249C3016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28603"/>
              </p:ext>
            </p:extLst>
          </p:nvPr>
        </p:nvGraphicFramePr>
        <p:xfrm>
          <a:off x="646111" y="1453118"/>
          <a:ext cx="6311900" cy="3091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4440795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5341091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0333662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731801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4483761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Metric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Random Forest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XGBoost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SVM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Key Insights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46383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67%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57%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68%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 dirty="0">
                          <a:effectLst/>
                        </a:rPr>
                        <a:t>SVM slightly outperforms Random Forest; </a:t>
                      </a:r>
                      <a:r>
                        <a:rPr lang="en-CA" sz="1000" u="none" strike="noStrike" dirty="0" err="1">
                          <a:effectLst/>
                        </a:rPr>
                        <a:t>XGBoost</a:t>
                      </a:r>
                      <a:r>
                        <a:rPr lang="en-CA" sz="1000" u="none" strike="noStrike" dirty="0">
                          <a:effectLst/>
                        </a:rPr>
                        <a:t> lags behind.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944882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Precision (Slight)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0.87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0.87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0.87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All models classify "Slight" cases with high precision.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684141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Recall (Slight)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0.72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0.57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0.73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SVM has the best recall for "Slight" cases; XGBoost struggles.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4928469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F1-score (Slight)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0.79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0.69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0.8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SVM performs best for "Slight" case balance.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93213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Precision (Severe)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0.18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0.17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0.19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All models struggle to correctly classify "Severe" cases.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58921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Recall (Severe)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0.36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0.52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0.35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XGBoost captures more "Severe" cases, but at a cost of accuracy.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400716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F1-score (Severe)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0.24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0.26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0.24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XGBoost has the best balance for "Severe" cases, but all models need improvement.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73475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Weighted F1-score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0.71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0.63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0.72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SVM slightly outperforms Random Forest; </a:t>
                      </a:r>
                      <a:r>
                        <a:rPr lang="en-US" sz="1000" u="none" strike="noStrike" dirty="0" err="1">
                          <a:effectLst/>
                        </a:rPr>
                        <a:t>XGBoost</a:t>
                      </a:r>
                      <a:r>
                        <a:rPr lang="en-US" sz="1000" u="none" strike="noStrike" dirty="0">
                          <a:effectLst/>
                        </a:rPr>
                        <a:t> is less balanced.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6718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8A1593-B57E-D7EA-80DA-41EF73FA9790}"/>
              </a:ext>
            </a:extLst>
          </p:cNvPr>
          <p:cNvSpPr txBox="1"/>
          <p:nvPr/>
        </p:nvSpPr>
        <p:spPr>
          <a:xfrm>
            <a:off x="415456" y="4787662"/>
            <a:ext cx="10931055" cy="1234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</a:t>
            </a:r>
            <a:r>
              <a:rPr lang="en-CA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overall balanced classification</a:t>
            </a:r>
            <a:r>
              <a:rPr lang="en-CA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is needed, </a:t>
            </a:r>
            <a:r>
              <a:rPr lang="en-CA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 Forest</a:t>
            </a:r>
            <a:r>
              <a:rPr lang="en-CA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is best bet.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</a:t>
            </a:r>
            <a:r>
              <a:rPr lang="en-CA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capturing more Severe cases</a:t>
            </a:r>
            <a:r>
              <a:rPr lang="en-CA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is the goal, </a:t>
            </a:r>
            <a:r>
              <a:rPr lang="en-CA" sz="1800" b="1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XGBoost</a:t>
            </a:r>
            <a:r>
              <a:rPr lang="en-CA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performs better, but at the cost of accuracy.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</a:t>
            </a:r>
            <a:r>
              <a:rPr lang="en-CA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prioritizing correct Slight case predictions</a:t>
            </a:r>
            <a:r>
              <a:rPr lang="en-CA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CA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SVM delivers the highest recall and F1-score</a:t>
            </a:r>
            <a:r>
              <a:rPr lang="en-CA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that class.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6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5B2B-2F1D-B970-DE3C-CA92FA77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778721"/>
            <a:ext cx="9404723" cy="819491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Conclusion: Best Overall Model</a:t>
            </a:r>
            <a:br>
              <a:rPr lang="en-US" b="1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941A-407A-B214-3299-1FFC524B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55" y="4565530"/>
            <a:ext cx="8946541" cy="4195481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r>
              <a:rPr lang="en-US" dirty="0"/>
              <a:t>| ✅ </a:t>
            </a:r>
            <a:r>
              <a:rPr lang="en-US" b="1" dirty="0" err="1"/>
              <a:t>XGBoost</a:t>
            </a:r>
            <a:r>
              <a:rPr lang="en-US" dirty="0"/>
              <a:t> is the best overall model </a:t>
            </a:r>
            <a:r>
              <a:rPr lang="en-US" b="1" dirty="0"/>
              <a:t>as our priority is detecting severe accidents</a:t>
            </a:r>
            <a:r>
              <a:rPr lang="en-US" dirty="0"/>
              <a:t> (highest recall).</a:t>
            </a:r>
            <a:br>
              <a:rPr lang="en-US" dirty="0"/>
            </a:br>
            <a:r>
              <a:rPr lang="en-US" dirty="0"/>
              <a:t>It trades a few more false positives (slight misclassified as severe) to </a:t>
            </a:r>
            <a:r>
              <a:rPr lang="en-US" b="1" dirty="0"/>
              <a:t>catch more actual severe accidents</a:t>
            </a:r>
            <a:r>
              <a:rPr lang="en-US" dirty="0"/>
              <a:t>, which is often a worthwhile tradeoff in safety-critical scenarios.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2AD7A-E8AC-7057-66EA-D64D276C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5" y="1531822"/>
            <a:ext cx="4128554" cy="3441846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18DB9FF-20CA-6383-A304-C561E00B8A9D}"/>
              </a:ext>
            </a:extLst>
          </p:cNvPr>
          <p:cNvSpPr/>
          <p:nvPr/>
        </p:nvSpPr>
        <p:spPr>
          <a:xfrm>
            <a:off x="3824166" y="3737113"/>
            <a:ext cx="2043485" cy="1987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62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EB41-1B51-1D03-9C3D-D2F80076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41" y="114621"/>
            <a:ext cx="9404723" cy="594090"/>
          </a:xfrm>
        </p:spPr>
        <p:txBody>
          <a:bodyPr/>
          <a:lstStyle/>
          <a:p>
            <a:r>
              <a:rPr lang="en-CA" sz="18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CA" sz="1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CA" sz="18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Identify High-Risk Accident Zones</a:t>
            </a:r>
            <a:br>
              <a:rPr lang="en-CA" sz="18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18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A) Using K-means with 4 clusters</a:t>
            </a: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1D2BF-E93F-21F8-197F-0E5D245F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1" y="763780"/>
            <a:ext cx="4813511" cy="3170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DEE0D5-8477-5B55-51E7-B5A7F9036D6F}"/>
              </a:ext>
            </a:extLst>
          </p:cNvPr>
          <p:cNvSpPr txBox="1"/>
          <p:nvPr/>
        </p:nvSpPr>
        <p:spPr>
          <a:xfrm>
            <a:off x="141331" y="3934226"/>
            <a:ext cx="114615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Accident Hotspot Clusters</a:t>
            </a:r>
            <a:r>
              <a:rPr lang="en-US" dirty="0"/>
              <a:t> scatter plot provides valuable insights into </a:t>
            </a:r>
            <a:r>
              <a:rPr lang="en-US" b="1" dirty="0"/>
              <a:t>high-risk zones</a:t>
            </a:r>
            <a:r>
              <a:rPr lang="en-US" dirty="0"/>
              <a:t> where accidents frequently occur</a:t>
            </a:r>
          </a:p>
          <a:p>
            <a:endParaRPr lang="en-CA" sz="1200" dirty="0"/>
          </a:p>
          <a:p>
            <a:pPr>
              <a:buNone/>
            </a:pPr>
            <a:r>
              <a:rPr lang="en-US" sz="1200" b="1" dirty="0"/>
              <a:t>Interpretation of the Clusters</a:t>
            </a:r>
          </a:p>
          <a:p>
            <a:pPr>
              <a:buNone/>
            </a:pPr>
            <a:r>
              <a:rPr lang="en-US" sz="1200" b="1" dirty="0"/>
              <a:t>✔ Cluster 0 (Red) → This region has high accident density, likely indicating urban congestion, busy intersections, or poor visibility.</a:t>
            </a:r>
            <a:br>
              <a:rPr lang="en-US" sz="1200" b="1" dirty="0"/>
            </a:br>
            <a:r>
              <a:rPr lang="en-US" sz="1200" b="1" dirty="0"/>
              <a:t>✔ Cluster 1 (Blue) → These accidents may be spread across major roads or highways, suggesting speed-related or lane-merging risks.</a:t>
            </a:r>
            <a:br>
              <a:rPr lang="en-US" sz="1200" b="1" dirty="0"/>
            </a:br>
            <a:r>
              <a:rPr lang="en-US" sz="1200" b="1" dirty="0"/>
              <a:t>✔ Cluster 2 (Green) → This cluster might show localized accident hotspots, possibly near residential or commercial areas.</a:t>
            </a:r>
            <a:br>
              <a:rPr lang="en-US" sz="1200" b="1" dirty="0"/>
            </a:br>
            <a:r>
              <a:rPr lang="en-US" sz="1200" b="1" dirty="0"/>
              <a:t>✔ Cluster 3 (Purple) → Typically found in less densely populated regions, meaning accidents here may be influenced by weather conditions or rural road designs.</a:t>
            </a:r>
          </a:p>
          <a:p>
            <a:pPr>
              <a:buNone/>
            </a:pPr>
            <a:endParaRPr lang="en-CA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BE931-E2CB-2CB1-94EF-BFB3B97E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70" y="763781"/>
            <a:ext cx="4899733" cy="31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1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B31C-EBEE-4C69-B8B2-F870D5A4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(B)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Unsupervised learning:</a:t>
            </a:r>
            <a:b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High-Risk Accident Zones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Type: Clustering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Models: DBSCAN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pic>
        <p:nvPicPr>
          <p:cNvPr id="5" name="Content Placeholder 4">
            <a:hlinkClick r:id="rId2" action="ppaction://hlinkfile"/>
            <a:extLst>
              <a:ext uri="{FF2B5EF4-FFF2-40B4-BE49-F238E27FC236}">
                <a16:creationId xmlns:a16="http://schemas.microsoft.com/office/drawing/2014/main" id="{E6700FAE-143D-0083-1B16-689A67D98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705" y="1853248"/>
            <a:ext cx="5600426" cy="4817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FC3E6-5E26-7444-649A-6992BEEE84C9}"/>
              </a:ext>
            </a:extLst>
          </p:cNvPr>
          <p:cNvSpPr txBox="1"/>
          <p:nvPr/>
        </p:nvSpPr>
        <p:spPr>
          <a:xfrm>
            <a:off x="6415725" y="452718"/>
            <a:ext cx="487354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 Selection</a:t>
            </a:r>
          </a:p>
          <a:p>
            <a:r>
              <a:rPr lang="en-US" dirty="0"/>
              <a:t>- Used Latitude &amp; Longitude for spatial clustering</a:t>
            </a:r>
          </a:p>
          <a:p>
            <a:pPr>
              <a:buNone/>
            </a:pPr>
            <a:r>
              <a:rPr lang="en-US" sz="1400" b="1" dirty="0"/>
              <a:t>- Severity-Based Marker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Color-coded markers differentiate between accident severity: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Red: High-risk severe accidents.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Green: Slight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This allows easy identification of hazardous areas</a:t>
            </a:r>
          </a:p>
          <a:p>
            <a:endParaRPr lang="en-CA" dirty="0"/>
          </a:p>
          <a:p>
            <a:pPr marL="0" marR="0">
              <a:buNone/>
            </a:pP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Result: 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This Signifies:</a:t>
            </a:r>
            <a:endParaRPr lang="en-CA" sz="16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Identifying High-Risk Zones: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clusters highlight areas with frequent accidents, helping pinpoint locations needing better safety measures.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 &amp; Urban Planning Insights</a:t>
            </a:r>
            <a:r>
              <a:rPr lang="en-C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can assist city planners in making informed decisions about road improvements, traffic regulations, or infrastructure changes.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Accident Pattern Analysis: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examining severity, time of day, and other factors within clusters, authorities can implement targeted interventions for accident prevention.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C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buSzPts val="1000"/>
              <a:tabLst>
                <a:tab pos="457200" algn="l"/>
              </a:tabLst>
            </a:pPr>
            <a:r>
              <a:rPr lang="en-CA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Shows overall London is more accident prone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57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4DD5-7C0E-A8CB-B554-74B57745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 (C) Unsupervised learning</a:t>
            </a:r>
            <a:b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b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Overlaying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Accident Severity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onto the cluster map will help prioritize high-risk zones</a:t>
            </a:r>
            <a:b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600" dirty="0"/>
            </a:br>
            <a:br>
              <a:rPr lang="en-US" sz="1600" dirty="0"/>
            </a:b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ABC9-11DF-C3D0-1B3A-BD5205D942FC}"/>
              </a:ext>
            </a:extLst>
          </p:cNvPr>
          <p:cNvSpPr txBox="1"/>
          <p:nvPr/>
        </p:nvSpPr>
        <p:spPr>
          <a:xfrm>
            <a:off x="7001691" y="1853248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576988-A123-73D2-BA1A-3068D271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4" y="1504031"/>
            <a:ext cx="6087293" cy="4126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3919D7-7B0A-A962-DB06-4CA28FBEB4EF}"/>
              </a:ext>
            </a:extLst>
          </p:cNvPr>
          <p:cNvSpPr txBox="1"/>
          <p:nvPr/>
        </p:nvSpPr>
        <p:spPr>
          <a:xfrm>
            <a:off x="6814648" y="1598212"/>
            <a:ext cx="492450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Key Observations:</a:t>
            </a:r>
          </a:p>
          <a:p>
            <a:pPr algn="just"/>
            <a:r>
              <a:rPr lang="en-US" sz="1400" b="1" dirty="0"/>
              <a:t>DBSCAN</a:t>
            </a:r>
            <a:r>
              <a:rPr lang="en-US" sz="1400" dirty="0"/>
              <a:t>, which detects clusters based on density</a:t>
            </a:r>
          </a:p>
          <a:p>
            <a:pPr algn="just"/>
            <a:r>
              <a:rPr lang="en-US" sz="1400" dirty="0"/>
              <a:t>Extracts relevant accident data (latitude, longitude, severity).</a:t>
            </a:r>
          </a:p>
          <a:p>
            <a:pPr algn="just">
              <a:buNone/>
            </a:pPr>
            <a:endParaRPr lang="en-US" sz="1400" b="1" dirty="0"/>
          </a:p>
          <a:p>
            <a:pPr algn="just">
              <a:buNone/>
            </a:pPr>
            <a:r>
              <a:rPr lang="en-US" sz="1400" b="1" dirty="0"/>
              <a:t>🚦 Dense Clustered Zones &amp; Severity-Based Mapping: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Fatal accident clusters are marked in red, emphasizing high-risk areas.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Serious accident zones (orange) show potential danger hotspots needing intervention.</a:t>
            </a:r>
          </a:p>
          <a:p>
            <a:pPr algn="just"/>
            <a:endParaRPr lang="en-US" sz="1400" b="1" dirty="0"/>
          </a:p>
          <a:p>
            <a:pPr algn="just">
              <a:buNone/>
            </a:pPr>
            <a:r>
              <a:rPr lang="en-US" sz="1400" b="1" dirty="0"/>
              <a:t>🚦 Strategic Safety Insights: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High-risk urban areas likely require traffic calming measures, enhanced enforcement, or infrastructure upgrades.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Remote accident sites may benefit from better emergency response planning and road condition improvements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454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963</TotalTime>
  <Words>1072</Words>
  <Application>Microsoft Office PowerPoint</Application>
  <PresentationFormat>Widescreen</PresentationFormat>
  <Paragraphs>111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Project 4: Machine Learning model &amp; visualizations</vt:lpstr>
      <vt:lpstr>Background</vt:lpstr>
      <vt:lpstr>1. Predicting Accident Severity  Model: ML Type: Classification Models: Scikit-learn (Random Forest, Gradient Boosting, XGBoost &amp; SVM) Features: Weather Conditions, Road Surface Conditions, Light Conditions, Time, Speed limit, 'Urban or Rural Area, Vehicle Type Target variable: Accident Severity</vt:lpstr>
      <vt:lpstr>Improvement to model:     </vt:lpstr>
      <vt:lpstr>Comparison result between different models</vt:lpstr>
      <vt:lpstr>Conclusion: Best Overall Model </vt:lpstr>
      <vt:lpstr>2) Identify High-Risk Accident Zones A) Using K-means with 4 clusters </vt:lpstr>
      <vt:lpstr>2 (B) Unsupervised learning: Identify High-Risk Accident Zones ML Type: Clustering Models: DBSCAN </vt:lpstr>
      <vt:lpstr>2 (C) Unsupervised learning  Overlaying Accident Severity onto the cluster map will help prioritize high-risk zones      </vt:lpstr>
      <vt:lpstr>Overall end benefit of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Sharanjit Singh</dc:creator>
  <cp:lastModifiedBy>Sharanjit Singh</cp:lastModifiedBy>
  <cp:revision>43</cp:revision>
  <dcterms:created xsi:type="dcterms:W3CDTF">2025-06-03T20:24:06Z</dcterms:created>
  <dcterms:modified xsi:type="dcterms:W3CDTF">2025-06-06T03:40:43Z</dcterms:modified>
</cp:coreProperties>
</file>